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48" r:id="rId1"/>
  </p:sldMasterIdLst>
  <p:notesMasterIdLst>
    <p:notesMasterId r:id="rId67"/>
  </p:notesMasterIdLst>
  <p:handoutMasterIdLst>
    <p:handoutMasterId r:id="rId68"/>
  </p:handoutMasterIdLst>
  <p:sldIdLst>
    <p:sldId id="1457" r:id="rId2"/>
    <p:sldId id="1459" r:id="rId3"/>
    <p:sldId id="1460" r:id="rId4"/>
    <p:sldId id="1461" r:id="rId5"/>
    <p:sldId id="1464" r:id="rId6"/>
    <p:sldId id="1465" r:id="rId7"/>
    <p:sldId id="1466" r:id="rId8"/>
    <p:sldId id="1467" r:id="rId9"/>
    <p:sldId id="1468" r:id="rId10"/>
    <p:sldId id="1544" r:id="rId11"/>
    <p:sldId id="1532" r:id="rId12"/>
    <p:sldId id="1545" r:id="rId13"/>
    <p:sldId id="1546" r:id="rId14"/>
    <p:sldId id="1481" r:id="rId15"/>
    <p:sldId id="1482" r:id="rId16"/>
    <p:sldId id="1520" r:id="rId17"/>
    <p:sldId id="1519" r:id="rId18"/>
    <p:sldId id="1486" r:id="rId19"/>
    <p:sldId id="1549" r:id="rId20"/>
    <p:sldId id="1550" r:id="rId21"/>
    <p:sldId id="1551" r:id="rId22"/>
    <p:sldId id="260" r:id="rId23"/>
    <p:sldId id="1679" r:id="rId24"/>
    <p:sldId id="607" r:id="rId25"/>
    <p:sldId id="263" r:id="rId26"/>
    <p:sldId id="271" r:id="rId27"/>
    <p:sldId id="272" r:id="rId28"/>
    <p:sldId id="275" r:id="rId29"/>
    <p:sldId id="277" r:id="rId30"/>
    <p:sldId id="278" r:id="rId31"/>
    <p:sldId id="283" r:id="rId32"/>
    <p:sldId id="306" r:id="rId33"/>
    <p:sldId id="308" r:id="rId34"/>
    <p:sldId id="258" r:id="rId35"/>
    <p:sldId id="259" r:id="rId36"/>
    <p:sldId id="294" r:id="rId37"/>
    <p:sldId id="296" r:id="rId38"/>
    <p:sldId id="276" r:id="rId39"/>
    <p:sldId id="1565" r:id="rId40"/>
    <p:sldId id="1678" r:id="rId41"/>
    <p:sldId id="1573" r:id="rId42"/>
    <p:sldId id="309" r:id="rId43"/>
    <p:sldId id="313" r:id="rId44"/>
    <p:sldId id="317" r:id="rId45"/>
    <p:sldId id="1675" r:id="rId46"/>
    <p:sldId id="321" r:id="rId47"/>
    <p:sldId id="320" r:id="rId48"/>
    <p:sldId id="1572" r:id="rId49"/>
    <p:sldId id="322" r:id="rId50"/>
    <p:sldId id="323" r:id="rId51"/>
    <p:sldId id="303" r:id="rId52"/>
    <p:sldId id="404" r:id="rId53"/>
    <p:sldId id="415" r:id="rId54"/>
    <p:sldId id="1569" r:id="rId55"/>
    <p:sldId id="1583" r:id="rId56"/>
    <p:sldId id="1662" r:id="rId57"/>
    <p:sldId id="1585" r:id="rId58"/>
    <p:sldId id="1663" r:id="rId59"/>
    <p:sldId id="1667" r:id="rId60"/>
    <p:sldId id="1668" r:id="rId61"/>
    <p:sldId id="1670" r:id="rId62"/>
    <p:sldId id="1674" r:id="rId63"/>
    <p:sldId id="1672" r:id="rId64"/>
    <p:sldId id="1592" r:id="rId65"/>
    <p:sldId id="1536"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730DDBF-00EE-4CBA-AF07-06D326EC6FB4}">
          <p14:sldIdLst>
            <p14:sldId id="1457"/>
          </p14:sldIdLst>
        </p14:section>
        <p14:section name="Migration planning" id="{ED0D465E-FB65-4B06-9D20-DB88FAA3B2E3}">
          <p14:sldIdLst>
            <p14:sldId id="1459"/>
            <p14:sldId id="1460"/>
            <p14:sldId id="1461"/>
            <p14:sldId id="1464"/>
            <p14:sldId id="1465"/>
            <p14:sldId id="1466"/>
          </p14:sldIdLst>
        </p14:section>
        <p14:section name="CSP fundamentals" id="{68BD2375-E6C8-4482-8E11-A4A2CAEEE6BC}">
          <p14:sldIdLst>
            <p14:sldId id="1467"/>
            <p14:sldId id="1468"/>
            <p14:sldId id="1544"/>
            <p14:sldId id="1532"/>
            <p14:sldId id="1545"/>
            <p14:sldId id="1546"/>
            <p14:sldId id="1481"/>
            <p14:sldId id="1482"/>
            <p14:sldId id="1520"/>
            <p14:sldId id="1519"/>
            <p14:sldId id="1486"/>
            <p14:sldId id="1549"/>
          </p14:sldIdLst>
        </p14:section>
        <p14:section name="Azure IaaS" id="{82991526-627B-437E-90DD-030D0DD01FC1}">
          <p14:sldIdLst>
            <p14:sldId id="1550"/>
            <p14:sldId id="1551"/>
            <p14:sldId id="260"/>
            <p14:sldId id="1679"/>
            <p14:sldId id="607"/>
            <p14:sldId id="263"/>
            <p14:sldId id="271"/>
            <p14:sldId id="272"/>
            <p14:sldId id="275"/>
            <p14:sldId id="277"/>
            <p14:sldId id="278"/>
            <p14:sldId id="283"/>
            <p14:sldId id="306"/>
            <p14:sldId id="308"/>
            <p14:sldId id="258"/>
            <p14:sldId id="259"/>
            <p14:sldId id="294"/>
            <p14:sldId id="296"/>
            <p14:sldId id="276"/>
          </p14:sldIdLst>
        </p14:section>
        <p14:section name="Azure Database Services" id="{1F51C4A7-72D8-4F3F-A96D-E9F2B626D057}">
          <p14:sldIdLst>
            <p14:sldId id="1565"/>
            <p14:sldId id="1678"/>
            <p14:sldId id="1573"/>
            <p14:sldId id="309"/>
            <p14:sldId id="313"/>
            <p14:sldId id="317"/>
            <p14:sldId id="1675"/>
            <p14:sldId id="321"/>
            <p14:sldId id="320"/>
            <p14:sldId id="1572"/>
            <p14:sldId id="322"/>
            <p14:sldId id="323"/>
            <p14:sldId id="303"/>
            <p14:sldId id="404"/>
            <p14:sldId id="415"/>
            <p14:sldId id="1569"/>
          </p14:sldIdLst>
        </p14:section>
        <p14:section name="Migration technics" id="{D37139E6-0A56-4A91-ADD1-15AB80890C49}">
          <p14:sldIdLst>
            <p14:sldId id="1583"/>
            <p14:sldId id="1662"/>
            <p14:sldId id="1585"/>
          </p14:sldIdLst>
        </p14:section>
        <p14:section name="Migration Assessment" id="{49B624D4-0B52-44D8-8816-3A49A9E58F65}">
          <p14:sldIdLst>
            <p14:sldId id="1663"/>
            <p14:sldId id="1667"/>
            <p14:sldId id="1668"/>
            <p14:sldId id="1670"/>
            <p14:sldId id="1674"/>
            <p14:sldId id="1672"/>
          </p14:sldIdLst>
        </p14:section>
        <p14:section name="Final slides" id="{74EF2C84-98B9-411B-99DB-212573EED568}">
          <p14:sldIdLst>
            <p14:sldId id="1592"/>
            <p14:sldId id="15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E6E6E6"/>
    <a:srgbClr val="0078D7"/>
    <a:srgbClr val="00317B"/>
    <a:srgbClr val="737373"/>
    <a:srgbClr val="525252"/>
    <a:srgbClr val="B4009E"/>
    <a:srgbClr val="E3008C"/>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0132" autoAdjust="0"/>
  </p:normalViewPr>
  <p:slideViewPr>
    <p:cSldViewPr snapToGrid="0">
      <p:cViewPr varScale="1">
        <p:scale>
          <a:sx n="95" d="100"/>
          <a:sy n="95" d="100"/>
        </p:scale>
        <p:origin x="54" y="273"/>
      </p:cViewPr>
      <p:guideLst/>
    </p:cSldViewPr>
  </p:slideViewPr>
  <p:notesTextViewPr>
    <p:cViewPr>
      <p:scale>
        <a:sx n="3" d="2"/>
        <a:sy n="3" d="2"/>
      </p:scale>
      <p:origin x="0" y="0"/>
    </p:cViewPr>
  </p:notesTextViewPr>
  <p:sorterViewPr>
    <p:cViewPr>
      <p:scale>
        <a:sx n="33" d="100"/>
        <a:sy n="33" d="100"/>
      </p:scale>
      <p:origin x="0" y="-135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2657189403048757E-2"/>
          <c:y val="2.4907689552910894E-2"/>
          <c:w val="0.93468581513517712"/>
          <c:h val="0.94520308298359601"/>
        </c:manualLayout>
      </c:layout>
      <c:pieChart>
        <c:varyColors val="1"/>
        <c:ser>
          <c:idx val="0"/>
          <c:order val="0"/>
          <c:spPr>
            <a:ln w="6350">
              <a:noFill/>
            </a:ln>
          </c:spPr>
          <c:dPt>
            <c:idx val="0"/>
            <c:bubble3D val="0"/>
            <c:spPr>
              <a:solidFill>
                <a:srgbClr val="002050"/>
              </a:solidFill>
              <a:ln w="6350">
                <a:noFill/>
              </a:ln>
              <a:effectLst/>
            </c:spPr>
            <c:extLst>
              <c:ext xmlns:c16="http://schemas.microsoft.com/office/drawing/2014/chart" uri="{C3380CC4-5D6E-409C-BE32-E72D297353CC}">
                <c16:uniqueId val="{00000001-3CA4-4C89-9D54-EADC986E376D}"/>
              </c:ext>
            </c:extLst>
          </c:dPt>
          <c:dPt>
            <c:idx val="1"/>
            <c:bubble3D val="0"/>
            <c:spPr>
              <a:solidFill>
                <a:srgbClr val="00BCF2"/>
              </a:solidFill>
              <a:ln w="6350">
                <a:noFill/>
              </a:ln>
              <a:effectLst/>
            </c:spPr>
            <c:extLst>
              <c:ext xmlns:c16="http://schemas.microsoft.com/office/drawing/2014/chart" uri="{C3380CC4-5D6E-409C-BE32-E72D297353CC}">
                <c16:uniqueId val="{00000003-3CA4-4C89-9D54-EADC986E376D}"/>
              </c:ext>
            </c:extLst>
          </c:dPt>
          <c:dPt>
            <c:idx val="2"/>
            <c:bubble3D val="0"/>
            <c:spPr>
              <a:solidFill>
                <a:srgbClr val="0078D7"/>
              </a:solidFill>
              <a:ln w="6350">
                <a:noFill/>
              </a:ln>
              <a:effectLst/>
            </c:spPr>
            <c:extLst>
              <c:ext xmlns:c16="http://schemas.microsoft.com/office/drawing/2014/chart" uri="{C3380CC4-5D6E-409C-BE32-E72D297353CC}">
                <c16:uniqueId val="{00000005-3CA4-4C89-9D54-EADC986E376D}"/>
              </c:ext>
            </c:extLst>
          </c:dPt>
          <c:val>
            <c:numRef>
              <c:f>Sheet2!$A$2:$C$2</c:f>
              <c:numCache>
                <c:formatCode>General</c:formatCode>
                <c:ptCount val="3"/>
                <c:pt idx="0">
                  <c:v>114</c:v>
                </c:pt>
                <c:pt idx="1">
                  <c:v>13</c:v>
                </c:pt>
                <c:pt idx="2">
                  <c:v>14</c:v>
                </c:pt>
              </c:numCache>
            </c:numRef>
          </c:val>
          <c:extLst>
            <c:ext xmlns:c15="http://schemas.microsoft.com/office/drawing/2012/chart" uri="{02D57815-91ED-43cb-92C2-25804820EDAC}">
              <c15:filteredCategoryTitle>
                <c15:cat>
                  <c:strRef>
                    <c:extLst>
                      <c:ext uri="{02D57815-91ED-43cb-92C2-25804820EDAC}">
                        <c15:formulaRef>
                          <c15:sqref>Sheet2!$A$1:$C$1</c15:sqref>
                        </c15:formulaRef>
                      </c:ext>
                    </c:extLst>
                    <c:strCache>
                      <c:ptCount val="3"/>
                      <c:pt idx="0">
                        <c:v>I would prefer running the latest version of SQL Server</c:v>
                      </c:pt>
                      <c:pt idx="1">
                        <c:v>I must run my application using the same version of SQL as on-premises or in SQL VMs</c:v>
                      </c:pt>
                      <c:pt idx="2">
                        <c:v>Indifferent</c:v>
                      </c:pt>
                    </c:strCache>
                  </c:strRef>
                </c15:cat>
              </c15:filteredCategoryTitle>
            </c:ext>
            <c:ext xmlns:c16="http://schemas.microsoft.com/office/drawing/2014/chart" uri="{C3380CC4-5D6E-409C-BE32-E72D297353CC}">
              <c16:uniqueId val="{00000006-3CA4-4C89-9D54-EADC986E376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 Id="rId4" Type="http://schemas.openxmlformats.org/officeDocument/2006/relationships/image" Target="../media/image10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6/13/2018 13:00</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6/13/2018 13:00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6/13/2018 13:00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69341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947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2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532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5650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343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146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68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9021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6/13/2018 13:00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17162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130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64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0592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6209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4117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4529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492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385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797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51</a:t>
            </a:fld>
            <a:endParaRPr lang="en-US"/>
          </a:p>
        </p:txBody>
      </p:sp>
    </p:spTree>
    <p:extLst>
      <p:ext uri="{BB962C8B-B14F-4D97-AF65-F5344CB8AC3E}">
        <p14:creationId xmlns:p14="http://schemas.microsoft.com/office/powerpoint/2010/main" val="401997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52</a:t>
            </a:fld>
            <a:endParaRPr lang="en-US"/>
          </a:p>
        </p:txBody>
      </p:sp>
    </p:spTree>
    <p:extLst>
      <p:ext uri="{BB962C8B-B14F-4D97-AF65-F5344CB8AC3E}">
        <p14:creationId xmlns:p14="http://schemas.microsoft.com/office/powerpoint/2010/main" val="145084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DE027-E338-4AB2-91D9-7A90140FE6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443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193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6/13/2018 13:00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19831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6/13/2018 13:00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479370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319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3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54311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6/13/2018 13:00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8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273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 13:00</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42425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 13:00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959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436474" cy="7000686"/>
          </a:xfrm>
          <a:prstGeom prst="rect">
            <a:avLst/>
          </a:prstGeom>
          <a:effectLst/>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1" y="2153819"/>
            <a:ext cx="6529388" cy="3745331"/>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6"/>
            <a:ext cx="6523969" cy="176686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3935393"/>
            <a:ext cx="6525620" cy="1960734"/>
          </a:xfrm>
        </p:spPr>
        <p:txBody>
          <a:bodyPr tIns="109728" bIns="109728">
            <a:noAutofit/>
          </a:bodyPr>
          <a:lstStyle>
            <a:lvl1pPr marL="0" indent="0">
              <a:spcBef>
                <a:spcPts val="0"/>
              </a:spcBef>
              <a:buNone/>
              <a:defRPr sz="2800">
                <a:solidFill>
                  <a:schemeClr val="bg1"/>
                </a:solidFill>
              </a:defRPr>
            </a:lvl1pPr>
          </a:lstStyle>
          <a:p>
            <a:pPr lvl="0"/>
            <a:r>
              <a:rPr lang="en-US" dirty="0"/>
              <a:t>Speaker Name</a:t>
            </a:r>
          </a:p>
        </p:txBody>
      </p:sp>
    </p:spTree>
    <p:extLst>
      <p:ext uri="{BB962C8B-B14F-4D97-AF65-F5344CB8AC3E}">
        <p14:creationId xmlns:p14="http://schemas.microsoft.com/office/powerpoint/2010/main" val="26564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743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76084"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78851"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74640" y="1155940"/>
            <a:ext cx="11887200" cy="48968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5613808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9089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984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58835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869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6572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2121"/>
            <a:ext cx="11887200" cy="1181862"/>
          </a:xfrm>
          <a:noFill/>
        </p:spPr>
        <p:txBody>
          <a:bodyPr tIns="91440" bIns="91440" anchor="t" anchorCtr="0">
            <a:spAutoFit/>
          </a:bodyPr>
          <a:lstStyle>
            <a:lvl1pPr>
              <a:defRPr sz="7196" spc="-100" baseline="0">
                <a:solidFill>
                  <a:schemeClr val="tx1"/>
                </a:solidFill>
              </a:defRPr>
            </a:lvl1pPr>
          </a:lstStyle>
          <a:p>
            <a:r>
              <a:rPr lang="en-US" dirty="0"/>
              <a:t>Section title</a:t>
            </a:r>
          </a:p>
        </p:txBody>
      </p:sp>
    </p:spTree>
    <p:extLst>
      <p:ext uri="{BB962C8B-B14F-4D97-AF65-F5344CB8AC3E}">
        <p14:creationId xmlns:p14="http://schemas.microsoft.com/office/powerpoint/2010/main" val="730314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5500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87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9" y="-1"/>
            <a:ext cx="12433366" cy="6999306"/>
          </a:xfrm>
          <a:prstGeom prst="rect">
            <a:avLst/>
          </a:prstGeom>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5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78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62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58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98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152144"/>
            <a:ext cx="11887199" cy="1792157"/>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590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9765" y="3101944"/>
            <a:ext cx="7376710" cy="3670791"/>
          </a:xfrm>
          <a:prstGeom prst="rect">
            <a:avLst/>
          </a:prstGeom>
        </p:spPr>
      </p:pic>
    </p:spTree>
    <p:extLst>
      <p:ext uri="{BB962C8B-B14F-4D97-AF65-F5344CB8AC3E}">
        <p14:creationId xmlns:p14="http://schemas.microsoft.com/office/powerpoint/2010/main" val="178192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2018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92849" y="3145040"/>
            <a:ext cx="3288506" cy="704445"/>
          </a:xfrm>
          <a:prstGeom prst="rect">
            <a:avLst/>
          </a:prstGeom>
        </p:spPr>
      </p:pic>
    </p:spTree>
    <p:extLst>
      <p:ext uri="{BB962C8B-B14F-4D97-AF65-F5344CB8AC3E}">
        <p14:creationId xmlns:p14="http://schemas.microsoft.com/office/powerpoint/2010/main" val="11753445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36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13527568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4521200"/>
            <a:ext cx="6399213" cy="1263646"/>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2387102"/>
          </a:xfrm>
          <a:noFill/>
        </p:spPr>
        <p:txBody>
          <a:bodyPr lIns="146304" tIns="91440" rIns="146304" bIns="91440" anchor="t" anchorCtr="0"/>
          <a:lstStyle>
            <a:lvl1pPr>
              <a:defRPr sz="5915" spc="-100"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Tree>
    <p:extLst>
      <p:ext uri="{BB962C8B-B14F-4D97-AF65-F5344CB8AC3E}">
        <p14:creationId xmlns:p14="http://schemas.microsoft.com/office/powerpoint/2010/main" val="2398488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7357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840189"/>
          </a:xfrm>
        </p:spPr>
        <p:txBody>
          <a:bodyPr/>
          <a:lstStyle/>
          <a:p>
            <a:r>
              <a:rPr lang="en-US" dirty="0"/>
              <a:t>Click to edit Master title style</a:t>
            </a:r>
          </a:p>
        </p:txBody>
      </p:sp>
      <p:sp>
        <p:nvSpPr>
          <p:cNvPr id="6" name="Text Placeholder 5"/>
          <p:cNvSpPr>
            <a:spLocks noGrp="1"/>
          </p:cNvSpPr>
          <p:nvPr>
            <p:ph type="body" sz="quarter" idx="10"/>
          </p:nvPr>
        </p:nvSpPr>
        <p:spPr>
          <a:xfrm>
            <a:off x="274640" y="1155939"/>
            <a:ext cx="11887200" cy="168963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832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944349" cy="1401178"/>
          </a:xfrm>
        </p:spPr>
        <p:txBody>
          <a:bodyPr/>
          <a:lstStyle/>
          <a:p>
            <a:r>
              <a:rPr lang="en-US" dirty="0"/>
              <a:t>Click to edit Master title style</a:t>
            </a:r>
          </a:p>
        </p:txBody>
      </p:sp>
      <p:sp>
        <p:nvSpPr>
          <p:cNvPr id="6" name="Text Placeholder 5"/>
          <p:cNvSpPr>
            <a:spLocks noGrp="1"/>
          </p:cNvSpPr>
          <p:nvPr>
            <p:ph type="body" sz="quarter" idx="10"/>
          </p:nvPr>
        </p:nvSpPr>
        <p:spPr>
          <a:xfrm>
            <a:off x="274640" y="1730637"/>
            <a:ext cx="11887200" cy="48789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9703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914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1982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9714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037181"/>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70" r:id="rId20"/>
    <p:sldLayoutId id="2147484771" r:id="rId21"/>
    <p:sldLayoutId id="2147484772" r:id="rId22"/>
    <p:sldLayoutId id="2147484773" r:id="rId23"/>
    <p:sldLayoutId id="2147484774" r:id="rId24"/>
    <p:sldLayoutId id="2147484807" r:id="rId25"/>
    <p:sldLayoutId id="2147484806" r:id="rId26"/>
    <p:sldLayoutId id="2147484777" r:id="rId27"/>
    <p:sldLayoutId id="2147484808" r:id="rId28"/>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3" userDrawn="1">
          <p15:clr>
            <a:srgbClr val="C35EA4"/>
          </p15:clr>
        </p15:guide>
        <p15:guide id="17" pos="7541" userDrawn="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hyperlink" Target="https://partnercenter.microsoft.com/"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msdn.microsoft.com/en-us/partner-center/escalate-problems-to-microsoft"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partner.microsoft.com/en-US/Support/advanced-cloud-support?advancedcloudsupport" TargetMode="External"/><Relationship Id="rId2" Type="http://schemas.openxmlformats.org/officeDocument/2006/relationships/hyperlink" Target="https://msdn.microsoft.com/en-us/partner-center/report-problems-on-behalf-of-a-customer" TargetMode="External"/><Relationship Id="rId1" Type="http://schemas.openxmlformats.org/officeDocument/2006/relationships/slideLayout" Target="../slideLayouts/slideLayout14.xml"/><Relationship Id="rId4" Type="http://schemas.openxmlformats.org/officeDocument/2006/relationships/hyperlink" Target="https://www.microsoft.com/en-us/microsoftservices/premier_support_partners.asp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hyperlink" Target="https://docs.microsoft.com/en-us/azure/cloud-solution-provider/integration/available-apis-overview"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3" Type="http://schemas.openxmlformats.org/officeDocument/2006/relationships/image" Target="../media/image23.jpeg"/><Relationship Id="rId18" Type="http://schemas.openxmlformats.org/officeDocument/2006/relationships/image" Target="../media/image28.png"/><Relationship Id="rId26" Type="http://schemas.openxmlformats.org/officeDocument/2006/relationships/image" Target="../media/image36.jpeg"/><Relationship Id="rId39" Type="http://schemas.openxmlformats.org/officeDocument/2006/relationships/image" Target="../media/image49.jpeg"/><Relationship Id="rId21" Type="http://schemas.openxmlformats.org/officeDocument/2006/relationships/image" Target="../media/image31.jpeg"/><Relationship Id="rId34" Type="http://schemas.openxmlformats.org/officeDocument/2006/relationships/image" Target="../media/image44.jpe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jpeg"/><Relationship Id="rId2" Type="http://schemas.openxmlformats.org/officeDocument/2006/relationships/notesSlide" Target="../notesSlides/notesSlide7.xml"/><Relationship Id="rId16" Type="http://schemas.openxmlformats.org/officeDocument/2006/relationships/image" Target="../media/image26.png"/><Relationship Id="rId29"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32" Type="http://schemas.openxmlformats.org/officeDocument/2006/relationships/image" Target="../media/image42.png"/><Relationship Id="rId37" Type="http://schemas.openxmlformats.org/officeDocument/2006/relationships/image" Target="../media/image47.jpe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jpeg"/><Relationship Id="rId28" Type="http://schemas.openxmlformats.org/officeDocument/2006/relationships/image" Target="../media/image38.jpeg"/><Relationship Id="rId36" Type="http://schemas.openxmlformats.org/officeDocument/2006/relationships/image" Target="../media/image46.jpe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jpeg"/><Relationship Id="rId19" Type="http://schemas.openxmlformats.org/officeDocument/2006/relationships/image" Target="../media/image29.jpeg"/><Relationship Id="rId31" Type="http://schemas.openxmlformats.org/officeDocument/2006/relationships/image" Target="../media/image41.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 Id="rId22" Type="http://schemas.openxmlformats.org/officeDocument/2006/relationships/image" Target="../media/image32.jpeg"/><Relationship Id="rId27" Type="http://schemas.openxmlformats.org/officeDocument/2006/relationships/image" Target="../media/image37.jpeg"/><Relationship Id="rId30" Type="http://schemas.openxmlformats.org/officeDocument/2006/relationships/image" Target="../media/image40.jpeg"/><Relationship Id="rId35" Type="http://schemas.openxmlformats.org/officeDocument/2006/relationships/image" Target="../media/image45.jpeg"/><Relationship Id="rId43" Type="http://schemas.openxmlformats.org/officeDocument/2006/relationships/image" Target="../media/image53.jp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jpe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jpeg"/><Relationship Id="rId38" Type="http://schemas.openxmlformats.org/officeDocument/2006/relationships/image" Target="../media/image48.jpe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jpe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88.emf"/><Relationship Id="rId4" Type="http://schemas.openxmlformats.org/officeDocument/2006/relationships/image" Target="../media/image87.emf"/></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8.xml"/><Relationship Id="rId7" Type="http://schemas.openxmlformats.org/officeDocument/2006/relationships/image" Target="../media/image97.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94.emf"/><Relationship Id="rId5" Type="http://schemas.openxmlformats.org/officeDocument/2006/relationships/oleObject" Target="../embeddings/oleObject1.bin"/><Relationship Id="rId4" Type="http://schemas.openxmlformats.org/officeDocument/2006/relationships/image" Target="../media/image96.png"/><Relationship Id="rId9" Type="http://schemas.openxmlformats.org/officeDocument/2006/relationships/image" Target="../media/image95.emf"/></Relationships>
</file>

<file path=ppt/slides/_rels/slide41.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99.emf"/><Relationship Id="rId5" Type="http://schemas.openxmlformats.org/officeDocument/2006/relationships/oleObject" Target="../embeddings/oleObject4.bin"/><Relationship Id="rId10" Type="http://schemas.openxmlformats.org/officeDocument/2006/relationships/image" Target="../media/image101.emf"/><Relationship Id="rId4" Type="http://schemas.openxmlformats.org/officeDocument/2006/relationships/image" Target="../media/image98.emf"/><Relationship Id="rId9" Type="http://schemas.openxmlformats.org/officeDocument/2006/relationships/oleObject" Target="../embeddings/oleObject6.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4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106.svg"/><Relationship Id="rId5" Type="http://schemas.openxmlformats.org/officeDocument/2006/relationships/image" Target="../media/image105.png"/><Relationship Id="rId4" Type="http://schemas.openxmlformats.org/officeDocument/2006/relationships/image" Target="../media/image104.svg"/></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slideLayout" Target="../slideLayouts/slideLayout14.xml"/><Relationship Id="rId4" Type="http://schemas.openxmlformats.org/officeDocument/2006/relationships/hyperlink" Target="mailto:datamigrationteam@microsoft.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14.xml"/><Relationship Id="rId5" Type="http://schemas.openxmlformats.org/officeDocument/2006/relationships/image" Target="../media/image111.jpg"/><Relationship Id="rId4" Type="http://schemas.openxmlformats.org/officeDocument/2006/relationships/image" Target="../media/image110.jpg"/></Relationships>
</file>

<file path=ppt/slides/_rels/slide51.xml.rels><?xml version="1.0" encoding="UTF-8" standalone="yes"?>
<Relationships xmlns="http://schemas.openxmlformats.org/package/2006/relationships"><Relationship Id="rId3" Type="http://schemas.openxmlformats.org/officeDocument/2006/relationships/hyperlink" Target="https://azure.microsoft.com/en-us/pricing/hybrid-benefit/#sql-ahb-calculator" TargetMode="External"/><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5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120.tiff"/><Relationship Id="rId5" Type="http://schemas.openxmlformats.org/officeDocument/2006/relationships/image" Target="../media/image119.png"/><Relationship Id="rId4" Type="http://schemas.openxmlformats.org/officeDocument/2006/relationships/image" Target="../media/image1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4.xml"/><Relationship Id="rId5" Type="http://schemas.openxmlformats.org/officeDocument/2006/relationships/image" Target="../media/image124.png"/><Relationship Id="rId4" Type="http://schemas.openxmlformats.org/officeDocument/2006/relationships/image" Target="../media/image1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hyperlink" Target="mailto:dcmsupport@microsoft.com" TargetMode="Externa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icrosoft/dcmkit/blob/master/files/DCM%20Migration%20Plan%20template.docx?raw=true"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Datacenter Migration Journey Overview</a:t>
            </a:r>
          </a:p>
        </p:txBody>
      </p:sp>
      <p:sp>
        <p:nvSpPr>
          <p:cNvPr id="5" name="Text Placeholder 4"/>
          <p:cNvSpPr>
            <a:spLocks noGrp="1"/>
          </p:cNvSpPr>
          <p:nvPr>
            <p:ph type="body" sz="quarter" idx="14"/>
          </p:nvPr>
        </p:nvSpPr>
        <p:spPr>
          <a:xfrm>
            <a:off x="272986" y="4443573"/>
            <a:ext cx="6525620" cy="1452554"/>
          </a:xfrm>
        </p:spPr>
        <p:txBody>
          <a:bodyPr/>
          <a:lstStyle/>
          <a:p>
            <a:r>
              <a:rPr lang="en-US" sz="2600" dirty="0"/>
              <a:t>Kirill Kotlyarenko</a:t>
            </a:r>
            <a:endParaRPr lang="ru-RU" sz="2600" dirty="0"/>
          </a:p>
          <a:p>
            <a:r>
              <a:rPr lang="en-US" sz="2600" dirty="0"/>
              <a:t>Hoster Datacenter Migration Program Lead</a:t>
            </a:r>
            <a:endParaRPr lang="ru-RU" sz="2600" dirty="0"/>
          </a:p>
          <a:p>
            <a:r>
              <a:rPr lang="ru-RU" sz="2600" dirty="0"/>
              <a:t>Microsoft </a:t>
            </a:r>
            <a:r>
              <a:rPr lang="en-US" sz="2600" dirty="0"/>
              <a:t>Corporation</a:t>
            </a:r>
            <a:endParaRPr lang="ru-RU" sz="2600" dirty="0"/>
          </a:p>
        </p:txBody>
      </p:sp>
    </p:spTree>
    <p:extLst>
      <p:ext uri="{BB962C8B-B14F-4D97-AF65-F5344CB8AC3E}">
        <p14:creationId xmlns:p14="http://schemas.microsoft.com/office/powerpoint/2010/main" val="11728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3080E52-75E2-48C7-9120-379C39958827}"/>
              </a:ext>
            </a:extLst>
          </p:cNvPr>
          <p:cNvSpPr/>
          <p:nvPr/>
        </p:nvSpPr>
        <p:spPr bwMode="auto">
          <a:xfrm>
            <a:off x="1282147"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8409D3D-9430-4D32-AA67-758F16A04A58}"/>
              </a:ext>
            </a:extLst>
          </p:cNvPr>
          <p:cNvSpPr/>
          <p:nvPr/>
        </p:nvSpPr>
        <p:spPr bwMode="auto">
          <a:xfrm>
            <a:off x="4295181"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E9F78426-A4C6-43AD-8432-6CE9BE79156B}"/>
              </a:ext>
            </a:extLst>
          </p:cNvPr>
          <p:cNvSpPr/>
          <p:nvPr/>
        </p:nvSpPr>
        <p:spPr bwMode="auto">
          <a:xfrm>
            <a:off x="7301128"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D92A392-1872-4B1A-BFD7-0042A62B1131}"/>
              </a:ext>
            </a:extLst>
          </p:cNvPr>
          <p:cNvSpPr/>
          <p:nvPr/>
        </p:nvSpPr>
        <p:spPr bwMode="auto">
          <a:xfrm>
            <a:off x="10652768"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808C68DE-3213-4BBF-84B5-4C5F07AA8D3E}"/>
              </a:ext>
            </a:extLst>
          </p:cNvPr>
          <p:cNvCxnSpPr>
            <a:cxnSpLocks/>
          </p:cNvCxnSpPr>
          <p:nvPr/>
        </p:nvCxnSpPr>
        <p:spPr>
          <a:xfrm flipH="1">
            <a:off x="1764" y="5276547"/>
            <a:ext cx="1243294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E1A89B7-FE18-4D18-9C6E-6F2860E36A32}"/>
              </a:ext>
            </a:extLst>
          </p:cNvPr>
          <p:cNvSpPr/>
          <p:nvPr/>
        </p:nvSpPr>
        <p:spPr bwMode="auto">
          <a:xfrm>
            <a:off x="1370819"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3" name="Oval 22">
            <a:extLst>
              <a:ext uri="{FF2B5EF4-FFF2-40B4-BE49-F238E27FC236}">
                <a16:creationId xmlns:a16="http://schemas.microsoft.com/office/drawing/2014/main" id="{AA8F43AC-6212-4F7C-A0CE-03D9DCB3C566}"/>
              </a:ext>
            </a:extLst>
          </p:cNvPr>
          <p:cNvSpPr/>
          <p:nvPr/>
        </p:nvSpPr>
        <p:spPr bwMode="auto">
          <a:xfrm>
            <a:off x="4383852"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26" name="Oval 25">
            <a:extLst>
              <a:ext uri="{FF2B5EF4-FFF2-40B4-BE49-F238E27FC236}">
                <a16:creationId xmlns:a16="http://schemas.microsoft.com/office/drawing/2014/main" id="{97FD2604-F086-4E5C-A00D-24B9DA0BD373}"/>
              </a:ext>
            </a:extLst>
          </p:cNvPr>
          <p:cNvSpPr/>
          <p:nvPr/>
        </p:nvSpPr>
        <p:spPr bwMode="auto">
          <a:xfrm>
            <a:off x="7389800"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29" name="Oval 28">
            <a:extLst>
              <a:ext uri="{FF2B5EF4-FFF2-40B4-BE49-F238E27FC236}">
                <a16:creationId xmlns:a16="http://schemas.microsoft.com/office/drawing/2014/main" id="{AFC67D61-48FC-4FCA-ABB9-679AA7DE87F1}"/>
              </a:ext>
            </a:extLst>
          </p:cNvPr>
          <p:cNvSpPr/>
          <p:nvPr/>
        </p:nvSpPr>
        <p:spPr bwMode="auto">
          <a:xfrm>
            <a:off x="10741441"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2" name="Title 1">
            <a:extLst>
              <a:ext uri="{FF2B5EF4-FFF2-40B4-BE49-F238E27FC236}">
                <a16:creationId xmlns:a16="http://schemas.microsoft.com/office/drawing/2014/main" id="{B599E4E7-FC0C-4169-9EB1-C9F208A3EA06}"/>
              </a:ext>
            </a:extLst>
          </p:cNvPr>
          <p:cNvSpPr>
            <a:spLocks noGrp="1"/>
          </p:cNvSpPr>
          <p:nvPr>
            <p:ph type="title"/>
          </p:nvPr>
        </p:nvSpPr>
        <p:spPr/>
        <p:txBody>
          <a:bodyPr/>
          <a:lstStyle/>
          <a:p>
            <a:r>
              <a:rPr lang="en-US" dirty="0"/>
              <a:t>Azure in CSP enables Partners to…</a:t>
            </a:r>
            <a:endParaRPr lang="en-IN" dirty="0"/>
          </a:p>
        </p:txBody>
      </p:sp>
      <p:pic>
        <p:nvPicPr>
          <p:cNvPr id="4" name="Picture 3">
            <a:extLst>
              <a:ext uri="{FF2B5EF4-FFF2-40B4-BE49-F238E27FC236}">
                <a16:creationId xmlns:a16="http://schemas.microsoft.com/office/drawing/2014/main" id="{BABE5A84-123E-43CC-BB2C-0532F4FE2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7" t="5339" r="2755"/>
          <a:stretch/>
        </p:blipFill>
        <p:spPr>
          <a:xfrm flipH="1">
            <a:off x="2648" y="1243791"/>
            <a:ext cx="12432064" cy="3652880"/>
          </a:xfrm>
          <a:prstGeom prst="rect">
            <a:avLst/>
          </a:prstGeom>
        </p:spPr>
      </p:pic>
      <p:sp>
        <p:nvSpPr>
          <p:cNvPr id="5" name="Rectangle 4">
            <a:extLst>
              <a:ext uri="{FF2B5EF4-FFF2-40B4-BE49-F238E27FC236}">
                <a16:creationId xmlns:a16="http://schemas.microsoft.com/office/drawing/2014/main" id="{7907606D-174E-449A-A79E-9385AEB344DC}"/>
              </a:ext>
            </a:extLst>
          </p:cNvPr>
          <p:cNvSpPr/>
          <p:nvPr/>
        </p:nvSpPr>
        <p:spPr bwMode="auto">
          <a:xfrm>
            <a:off x="1764" y="1243791"/>
            <a:ext cx="12432948" cy="3652880"/>
          </a:xfrm>
          <a:prstGeom prst="rect">
            <a:avLst/>
          </a:prstGeom>
          <a:gradFill>
            <a:gsLst>
              <a:gs pos="69003">
                <a:srgbClr val="000000">
                  <a:alpha val="55000"/>
                </a:srgbClr>
              </a:gs>
              <a:gs pos="99000">
                <a:srgbClr val="000000">
                  <a:alpha val="60000"/>
                </a:srgbClr>
              </a:gs>
              <a:gs pos="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802C288-19DE-4942-9571-F331BB695162}"/>
              </a:ext>
            </a:extLst>
          </p:cNvPr>
          <p:cNvSpPr/>
          <p:nvPr/>
        </p:nvSpPr>
        <p:spPr bwMode="auto">
          <a:xfrm>
            <a:off x="488477" y="4040516"/>
            <a:ext cx="3029497"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Set the price, the terms </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and directly bill customers</a:t>
            </a:r>
          </a:p>
        </p:txBody>
      </p:sp>
      <p:sp>
        <p:nvSpPr>
          <p:cNvPr id="7" name="Rectangle 6">
            <a:extLst>
              <a:ext uri="{FF2B5EF4-FFF2-40B4-BE49-F238E27FC236}">
                <a16:creationId xmlns:a16="http://schemas.microsoft.com/office/drawing/2014/main" id="{4B526B04-B4B9-425B-8F5D-6FE639D9A2F6}"/>
              </a:ext>
            </a:extLst>
          </p:cNvPr>
          <p:cNvSpPr/>
          <p:nvPr/>
        </p:nvSpPr>
        <p:spPr bwMode="auto">
          <a:xfrm>
            <a:off x="4298080" y="4040516"/>
            <a:ext cx="3765208"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Directly provision, own</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and manage Azure subscriptions</a:t>
            </a:r>
          </a:p>
        </p:txBody>
      </p:sp>
      <p:sp>
        <p:nvSpPr>
          <p:cNvPr id="8" name="Rectangle 7">
            <a:extLst>
              <a:ext uri="{FF2B5EF4-FFF2-40B4-BE49-F238E27FC236}">
                <a16:creationId xmlns:a16="http://schemas.microsoft.com/office/drawing/2014/main" id="{09CBC065-FCE8-4F5B-A102-9F3DEF2D7A6A}"/>
              </a:ext>
            </a:extLst>
          </p:cNvPr>
          <p:cNvSpPr/>
          <p:nvPr/>
        </p:nvSpPr>
        <p:spPr bwMode="auto">
          <a:xfrm>
            <a:off x="8843395" y="4040516"/>
            <a:ext cx="3227322"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Be the first point of contact </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for customer support</a:t>
            </a:r>
          </a:p>
        </p:txBody>
      </p:sp>
      <p:sp>
        <p:nvSpPr>
          <p:cNvPr id="9" name="Freeform 5">
            <a:extLst>
              <a:ext uri="{FF2B5EF4-FFF2-40B4-BE49-F238E27FC236}">
                <a16:creationId xmlns:a16="http://schemas.microsoft.com/office/drawing/2014/main" id="{F997E29A-E5BD-4338-AA56-EECD3CFD2885}"/>
              </a:ext>
            </a:extLst>
          </p:cNvPr>
          <p:cNvSpPr>
            <a:spLocks noEditPoints="1"/>
          </p:cNvSpPr>
          <p:nvPr/>
        </p:nvSpPr>
        <p:spPr bwMode="auto">
          <a:xfrm>
            <a:off x="1620018" y="3286192"/>
            <a:ext cx="766417" cy="726077"/>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grpSp>
        <p:nvGrpSpPr>
          <p:cNvPr id="10" name="Group 4">
            <a:extLst>
              <a:ext uri="{FF2B5EF4-FFF2-40B4-BE49-F238E27FC236}">
                <a16:creationId xmlns:a16="http://schemas.microsoft.com/office/drawing/2014/main" id="{CF4CBEFD-03E1-4470-8E9D-1E31F9DBBF6B}"/>
              </a:ext>
            </a:extLst>
          </p:cNvPr>
          <p:cNvGrpSpPr/>
          <p:nvPr/>
        </p:nvGrpSpPr>
        <p:grpSpPr>
          <a:xfrm>
            <a:off x="5848157" y="3403114"/>
            <a:ext cx="665071" cy="609154"/>
            <a:chOff x="278641" y="2718894"/>
            <a:chExt cx="665355" cy="609413"/>
          </a:xfrm>
          <a:solidFill>
            <a:schemeClr val="bg1"/>
          </a:solidFill>
        </p:grpSpPr>
        <p:grpSp>
          <p:nvGrpSpPr>
            <p:cNvPr id="11" name="Group 8">
              <a:extLst>
                <a:ext uri="{FF2B5EF4-FFF2-40B4-BE49-F238E27FC236}">
                  <a16:creationId xmlns:a16="http://schemas.microsoft.com/office/drawing/2014/main" id="{1617B74B-458C-4716-AD47-429CFF227218}"/>
                </a:ext>
              </a:extLst>
            </p:cNvPr>
            <p:cNvGrpSpPr>
              <a:grpSpLocks noChangeAspect="1"/>
            </p:cNvGrpSpPr>
            <p:nvPr/>
          </p:nvGrpSpPr>
          <p:grpSpPr bwMode="auto">
            <a:xfrm>
              <a:off x="278641" y="2718894"/>
              <a:ext cx="665355" cy="609413"/>
              <a:chOff x="1123" y="-357"/>
              <a:chExt cx="5590" cy="5120"/>
            </a:xfrm>
            <a:grpFill/>
          </p:grpSpPr>
          <p:sp>
            <p:nvSpPr>
              <p:cNvPr id="13" name="Freeform 9">
                <a:extLst>
                  <a:ext uri="{FF2B5EF4-FFF2-40B4-BE49-F238E27FC236}">
                    <a16:creationId xmlns:a16="http://schemas.microsoft.com/office/drawing/2014/main" id="{64DC4584-CB15-424E-BD96-E2E91411423B}"/>
                  </a:ext>
                </a:extLst>
              </p:cNvPr>
              <p:cNvSpPr>
                <a:spLocks/>
              </p:cNvSpPr>
              <p:nvPr/>
            </p:nvSpPr>
            <p:spPr bwMode="auto">
              <a:xfrm>
                <a:off x="1123" y="1011"/>
                <a:ext cx="5590" cy="1667"/>
              </a:xfrm>
              <a:custGeom>
                <a:avLst/>
                <a:gdLst>
                  <a:gd name="T0" fmla="*/ 0 w 2363"/>
                  <a:gd name="T1" fmla="*/ 622 h 705"/>
                  <a:gd name="T2" fmla="*/ 90 w 2363"/>
                  <a:gd name="T3" fmla="*/ 705 h 705"/>
                  <a:gd name="T4" fmla="*/ 2273 w 2363"/>
                  <a:gd name="T5" fmla="*/ 705 h 705"/>
                  <a:gd name="T6" fmla="*/ 2363 w 2363"/>
                  <a:gd name="T7" fmla="*/ 622 h 705"/>
                  <a:gd name="T8" fmla="*/ 2363 w 2363"/>
                  <a:gd name="T9" fmla="*/ 0 h 705"/>
                  <a:gd name="T10" fmla="*/ 0 w 2363"/>
                  <a:gd name="T11" fmla="*/ 0 h 705"/>
                  <a:gd name="T12" fmla="*/ 0 w 2363"/>
                  <a:gd name="T13" fmla="*/ 622 h 705"/>
                  <a:gd name="T14" fmla="*/ 0 w 2363"/>
                  <a:gd name="T15" fmla="*/ 622 h 7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3" h="705">
                    <a:moveTo>
                      <a:pt x="0" y="622"/>
                    </a:moveTo>
                    <a:cubicBezTo>
                      <a:pt x="0" y="667"/>
                      <a:pt x="45" y="705"/>
                      <a:pt x="90" y="705"/>
                    </a:cubicBezTo>
                    <a:cubicBezTo>
                      <a:pt x="2273" y="705"/>
                      <a:pt x="2273" y="705"/>
                      <a:pt x="2273" y="705"/>
                    </a:cubicBezTo>
                    <a:cubicBezTo>
                      <a:pt x="2324" y="705"/>
                      <a:pt x="2363" y="667"/>
                      <a:pt x="2363" y="622"/>
                    </a:cubicBezTo>
                    <a:cubicBezTo>
                      <a:pt x="2363" y="0"/>
                      <a:pt x="2363" y="0"/>
                      <a:pt x="2363" y="0"/>
                    </a:cubicBezTo>
                    <a:cubicBezTo>
                      <a:pt x="0" y="0"/>
                      <a:pt x="0" y="0"/>
                      <a:pt x="0" y="0"/>
                    </a:cubicBezTo>
                    <a:cubicBezTo>
                      <a:pt x="0" y="622"/>
                      <a:pt x="0" y="622"/>
                      <a:pt x="0" y="622"/>
                    </a:cubicBezTo>
                    <a:cubicBezTo>
                      <a:pt x="0" y="622"/>
                      <a:pt x="0" y="622"/>
                      <a:pt x="0" y="6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31C2CF14-D690-47F6-B96F-A237205752E1}"/>
                  </a:ext>
                </a:extLst>
              </p:cNvPr>
              <p:cNvSpPr>
                <a:spLocks noEditPoints="1"/>
              </p:cNvSpPr>
              <p:nvPr/>
            </p:nvSpPr>
            <p:spPr bwMode="auto">
              <a:xfrm>
                <a:off x="1211" y="-357"/>
                <a:ext cx="5412" cy="1122"/>
              </a:xfrm>
              <a:custGeom>
                <a:avLst/>
                <a:gdLst>
                  <a:gd name="T0" fmla="*/ 2256 w 2288"/>
                  <a:gd name="T1" fmla="*/ 435 h 474"/>
                  <a:gd name="T2" fmla="*/ 2050 w 2288"/>
                  <a:gd name="T3" fmla="*/ 292 h 474"/>
                  <a:gd name="T4" fmla="*/ 1947 w 2288"/>
                  <a:gd name="T5" fmla="*/ 260 h 474"/>
                  <a:gd name="T6" fmla="*/ 1553 w 2288"/>
                  <a:gd name="T7" fmla="*/ 260 h 474"/>
                  <a:gd name="T8" fmla="*/ 1553 w 2288"/>
                  <a:gd name="T9" fmla="*/ 169 h 474"/>
                  <a:gd name="T10" fmla="*/ 1631 w 2288"/>
                  <a:gd name="T11" fmla="*/ 188 h 474"/>
                  <a:gd name="T12" fmla="*/ 1663 w 2288"/>
                  <a:gd name="T13" fmla="*/ 78 h 474"/>
                  <a:gd name="T14" fmla="*/ 1147 w 2288"/>
                  <a:gd name="T15" fmla="*/ 0 h 474"/>
                  <a:gd name="T16" fmla="*/ 626 w 2288"/>
                  <a:gd name="T17" fmla="*/ 78 h 474"/>
                  <a:gd name="T18" fmla="*/ 664 w 2288"/>
                  <a:gd name="T19" fmla="*/ 188 h 474"/>
                  <a:gd name="T20" fmla="*/ 735 w 2288"/>
                  <a:gd name="T21" fmla="*/ 169 h 474"/>
                  <a:gd name="T22" fmla="*/ 735 w 2288"/>
                  <a:gd name="T23" fmla="*/ 260 h 474"/>
                  <a:gd name="T24" fmla="*/ 348 w 2288"/>
                  <a:gd name="T25" fmla="*/ 260 h 474"/>
                  <a:gd name="T26" fmla="*/ 239 w 2288"/>
                  <a:gd name="T27" fmla="*/ 292 h 474"/>
                  <a:gd name="T28" fmla="*/ 39 w 2288"/>
                  <a:gd name="T29" fmla="*/ 435 h 474"/>
                  <a:gd name="T30" fmla="*/ 0 w 2288"/>
                  <a:gd name="T31" fmla="*/ 474 h 474"/>
                  <a:gd name="T32" fmla="*/ 2288 w 2288"/>
                  <a:gd name="T33" fmla="*/ 474 h 474"/>
                  <a:gd name="T34" fmla="*/ 2256 w 2288"/>
                  <a:gd name="T35" fmla="*/ 435 h 474"/>
                  <a:gd name="T36" fmla="*/ 1450 w 2288"/>
                  <a:gd name="T37" fmla="*/ 260 h 474"/>
                  <a:gd name="T38" fmla="*/ 838 w 2288"/>
                  <a:gd name="T39" fmla="*/ 260 h 474"/>
                  <a:gd name="T40" fmla="*/ 838 w 2288"/>
                  <a:gd name="T41" fmla="*/ 143 h 474"/>
                  <a:gd name="T42" fmla="*/ 1147 w 2288"/>
                  <a:gd name="T43" fmla="*/ 117 h 474"/>
                  <a:gd name="T44" fmla="*/ 1450 w 2288"/>
                  <a:gd name="T45" fmla="*/ 143 h 474"/>
                  <a:gd name="T46" fmla="*/ 1450 w 2288"/>
                  <a:gd name="T47" fmla="*/ 260 h 474"/>
                  <a:gd name="T48" fmla="*/ 1450 w 2288"/>
                  <a:gd name="T49" fmla="*/ 26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8" h="474">
                    <a:moveTo>
                      <a:pt x="2256" y="435"/>
                    </a:moveTo>
                    <a:cubicBezTo>
                      <a:pt x="2050" y="292"/>
                      <a:pt x="2050" y="292"/>
                      <a:pt x="2050" y="292"/>
                    </a:cubicBezTo>
                    <a:cubicBezTo>
                      <a:pt x="2024" y="273"/>
                      <a:pt x="1979" y="260"/>
                      <a:pt x="1947" y="260"/>
                    </a:cubicBezTo>
                    <a:cubicBezTo>
                      <a:pt x="1553" y="260"/>
                      <a:pt x="1553" y="260"/>
                      <a:pt x="1553" y="260"/>
                    </a:cubicBezTo>
                    <a:cubicBezTo>
                      <a:pt x="1553" y="169"/>
                      <a:pt x="1553" y="169"/>
                      <a:pt x="1553" y="169"/>
                    </a:cubicBezTo>
                    <a:cubicBezTo>
                      <a:pt x="1579" y="175"/>
                      <a:pt x="1605" y="182"/>
                      <a:pt x="1631" y="188"/>
                    </a:cubicBezTo>
                    <a:cubicBezTo>
                      <a:pt x="1663" y="78"/>
                      <a:pt x="1663" y="78"/>
                      <a:pt x="1663" y="78"/>
                    </a:cubicBezTo>
                    <a:cubicBezTo>
                      <a:pt x="1470" y="13"/>
                      <a:pt x="1270" y="0"/>
                      <a:pt x="1147" y="0"/>
                    </a:cubicBezTo>
                    <a:cubicBezTo>
                      <a:pt x="1025" y="0"/>
                      <a:pt x="825" y="13"/>
                      <a:pt x="626" y="78"/>
                    </a:cubicBezTo>
                    <a:cubicBezTo>
                      <a:pt x="664" y="188"/>
                      <a:pt x="664" y="188"/>
                      <a:pt x="664" y="188"/>
                    </a:cubicBezTo>
                    <a:cubicBezTo>
                      <a:pt x="690" y="182"/>
                      <a:pt x="716" y="175"/>
                      <a:pt x="735" y="169"/>
                    </a:cubicBezTo>
                    <a:cubicBezTo>
                      <a:pt x="735" y="260"/>
                      <a:pt x="735" y="260"/>
                      <a:pt x="735" y="260"/>
                    </a:cubicBezTo>
                    <a:cubicBezTo>
                      <a:pt x="348" y="260"/>
                      <a:pt x="348" y="260"/>
                      <a:pt x="348" y="260"/>
                    </a:cubicBezTo>
                    <a:cubicBezTo>
                      <a:pt x="316" y="260"/>
                      <a:pt x="265" y="273"/>
                      <a:pt x="239" y="292"/>
                    </a:cubicBezTo>
                    <a:cubicBezTo>
                      <a:pt x="39" y="435"/>
                      <a:pt x="39" y="435"/>
                      <a:pt x="39" y="435"/>
                    </a:cubicBezTo>
                    <a:cubicBezTo>
                      <a:pt x="26" y="448"/>
                      <a:pt x="13" y="461"/>
                      <a:pt x="0" y="474"/>
                    </a:cubicBezTo>
                    <a:cubicBezTo>
                      <a:pt x="2288" y="474"/>
                      <a:pt x="2288" y="474"/>
                      <a:pt x="2288" y="474"/>
                    </a:cubicBezTo>
                    <a:cubicBezTo>
                      <a:pt x="2275" y="461"/>
                      <a:pt x="2269" y="448"/>
                      <a:pt x="2256" y="435"/>
                    </a:cubicBezTo>
                    <a:close/>
                    <a:moveTo>
                      <a:pt x="1450" y="260"/>
                    </a:moveTo>
                    <a:cubicBezTo>
                      <a:pt x="838" y="260"/>
                      <a:pt x="838" y="260"/>
                      <a:pt x="838" y="260"/>
                    </a:cubicBezTo>
                    <a:cubicBezTo>
                      <a:pt x="838" y="143"/>
                      <a:pt x="838" y="143"/>
                      <a:pt x="838" y="143"/>
                    </a:cubicBezTo>
                    <a:cubicBezTo>
                      <a:pt x="961" y="123"/>
                      <a:pt x="1070" y="117"/>
                      <a:pt x="1147" y="117"/>
                    </a:cubicBezTo>
                    <a:cubicBezTo>
                      <a:pt x="1225" y="117"/>
                      <a:pt x="1334" y="123"/>
                      <a:pt x="1450" y="143"/>
                    </a:cubicBezTo>
                    <a:cubicBezTo>
                      <a:pt x="1450" y="260"/>
                      <a:pt x="1450" y="260"/>
                      <a:pt x="1450" y="260"/>
                    </a:cubicBezTo>
                    <a:cubicBezTo>
                      <a:pt x="1450" y="260"/>
                      <a:pt x="1450" y="260"/>
                      <a:pt x="1450"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2E2E76C9-1E8A-45A2-B755-D4448C08DF5A}"/>
                  </a:ext>
                </a:extLst>
              </p:cNvPr>
              <p:cNvSpPr>
                <a:spLocks/>
              </p:cNvSpPr>
              <p:nvPr/>
            </p:nvSpPr>
            <p:spPr bwMode="auto">
              <a:xfrm>
                <a:off x="1346" y="2927"/>
                <a:ext cx="5154" cy="1836"/>
              </a:xfrm>
              <a:custGeom>
                <a:avLst/>
                <a:gdLst>
                  <a:gd name="T0" fmla="*/ 1369 w 2179"/>
                  <a:gd name="T1" fmla="*/ 167 h 776"/>
                  <a:gd name="T2" fmla="*/ 816 w 2179"/>
                  <a:gd name="T3" fmla="*/ 167 h 776"/>
                  <a:gd name="T4" fmla="*/ 816 w 2179"/>
                  <a:gd name="T5" fmla="*/ 0 h 776"/>
                  <a:gd name="T6" fmla="*/ 0 w 2179"/>
                  <a:gd name="T7" fmla="*/ 0 h 776"/>
                  <a:gd name="T8" fmla="*/ 0 w 2179"/>
                  <a:gd name="T9" fmla="*/ 693 h 776"/>
                  <a:gd name="T10" fmla="*/ 90 w 2179"/>
                  <a:gd name="T11" fmla="*/ 776 h 776"/>
                  <a:gd name="T12" fmla="*/ 2095 w 2179"/>
                  <a:gd name="T13" fmla="*/ 776 h 776"/>
                  <a:gd name="T14" fmla="*/ 2179 w 2179"/>
                  <a:gd name="T15" fmla="*/ 693 h 776"/>
                  <a:gd name="T16" fmla="*/ 2179 w 2179"/>
                  <a:gd name="T17" fmla="*/ 0 h 776"/>
                  <a:gd name="T18" fmla="*/ 1369 w 2179"/>
                  <a:gd name="T19" fmla="*/ 0 h 776"/>
                  <a:gd name="T20" fmla="*/ 1369 w 2179"/>
                  <a:gd name="T21" fmla="*/ 167 h 776"/>
                  <a:gd name="T22" fmla="*/ 1369 w 2179"/>
                  <a:gd name="T23" fmla="*/ 16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9" h="776">
                    <a:moveTo>
                      <a:pt x="1369" y="167"/>
                    </a:moveTo>
                    <a:cubicBezTo>
                      <a:pt x="816" y="167"/>
                      <a:pt x="816" y="167"/>
                      <a:pt x="816" y="167"/>
                    </a:cubicBezTo>
                    <a:cubicBezTo>
                      <a:pt x="816" y="0"/>
                      <a:pt x="816" y="0"/>
                      <a:pt x="816" y="0"/>
                    </a:cubicBezTo>
                    <a:cubicBezTo>
                      <a:pt x="0" y="0"/>
                      <a:pt x="0" y="0"/>
                      <a:pt x="0" y="0"/>
                    </a:cubicBezTo>
                    <a:cubicBezTo>
                      <a:pt x="0" y="693"/>
                      <a:pt x="0" y="693"/>
                      <a:pt x="0" y="693"/>
                    </a:cubicBezTo>
                    <a:cubicBezTo>
                      <a:pt x="0" y="738"/>
                      <a:pt x="39" y="776"/>
                      <a:pt x="90" y="776"/>
                    </a:cubicBezTo>
                    <a:cubicBezTo>
                      <a:pt x="2095" y="776"/>
                      <a:pt x="2095" y="776"/>
                      <a:pt x="2095" y="776"/>
                    </a:cubicBezTo>
                    <a:cubicBezTo>
                      <a:pt x="2140" y="776"/>
                      <a:pt x="2179" y="738"/>
                      <a:pt x="2179" y="693"/>
                    </a:cubicBezTo>
                    <a:cubicBezTo>
                      <a:pt x="2179" y="0"/>
                      <a:pt x="2179" y="0"/>
                      <a:pt x="2179" y="0"/>
                    </a:cubicBezTo>
                    <a:cubicBezTo>
                      <a:pt x="1369" y="0"/>
                      <a:pt x="1369" y="0"/>
                      <a:pt x="1369" y="0"/>
                    </a:cubicBezTo>
                    <a:cubicBezTo>
                      <a:pt x="1369" y="167"/>
                      <a:pt x="1369" y="167"/>
                      <a:pt x="1369" y="167"/>
                    </a:cubicBezTo>
                    <a:cubicBezTo>
                      <a:pt x="1369" y="167"/>
                      <a:pt x="1369" y="167"/>
                      <a:pt x="1369"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grpSp>
        <p:sp>
          <p:nvSpPr>
            <p:cNvPr id="12" name="Rectangle 7">
              <a:extLst>
                <a:ext uri="{FF2B5EF4-FFF2-40B4-BE49-F238E27FC236}">
                  <a16:creationId xmlns:a16="http://schemas.microsoft.com/office/drawing/2014/main" id="{132BFBEC-09E2-4F2B-9593-9394C797540B}"/>
                </a:ext>
              </a:extLst>
            </p:cNvPr>
            <p:cNvSpPr/>
            <p:nvPr/>
          </p:nvSpPr>
          <p:spPr bwMode="auto">
            <a:xfrm>
              <a:off x="525203" y="3109913"/>
              <a:ext cx="249090" cy="6018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sp>
        <p:nvSpPr>
          <p:cNvPr id="16" name="Freeform 19">
            <a:extLst>
              <a:ext uri="{FF2B5EF4-FFF2-40B4-BE49-F238E27FC236}">
                <a16:creationId xmlns:a16="http://schemas.microsoft.com/office/drawing/2014/main" id="{7EF839DB-4FC1-471B-81C3-DB60CFE321B6}"/>
              </a:ext>
            </a:extLst>
          </p:cNvPr>
          <p:cNvSpPr>
            <a:spLocks/>
          </p:cNvSpPr>
          <p:nvPr/>
        </p:nvSpPr>
        <p:spPr bwMode="auto">
          <a:xfrm>
            <a:off x="10074213" y="3312550"/>
            <a:ext cx="765688" cy="699719"/>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98DAF9A-3741-4271-AFE3-73EEA41DD827}"/>
              </a:ext>
            </a:extLst>
          </p:cNvPr>
          <p:cNvSpPr/>
          <p:nvPr/>
        </p:nvSpPr>
        <p:spPr bwMode="auto">
          <a:xfrm>
            <a:off x="3505001"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Set package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price and sell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to customers</a:t>
            </a:r>
          </a:p>
        </p:txBody>
      </p:sp>
      <p:sp>
        <p:nvSpPr>
          <p:cNvPr id="31" name="Rectangle 35">
            <a:extLst>
              <a:ext uri="{FF2B5EF4-FFF2-40B4-BE49-F238E27FC236}">
                <a16:creationId xmlns:a16="http://schemas.microsoft.com/office/drawing/2014/main" id="{4E7B4B9B-C98E-4384-B58E-C147457B559B}"/>
              </a:ext>
            </a:extLst>
          </p:cNvPr>
          <p:cNvSpPr/>
          <p:nvPr/>
        </p:nvSpPr>
        <p:spPr bwMode="auto">
          <a:xfrm>
            <a:off x="651094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Place order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for Microsoft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Cloud Services</a:t>
            </a:r>
          </a:p>
        </p:txBody>
      </p:sp>
      <p:sp>
        <p:nvSpPr>
          <p:cNvPr id="32" name="Rectangle 43">
            <a:extLst>
              <a:ext uri="{FF2B5EF4-FFF2-40B4-BE49-F238E27FC236}">
                <a16:creationId xmlns:a16="http://schemas.microsoft.com/office/drawing/2014/main" id="{1D269448-CA5B-4370-9C11-DB6833CEFFA9}"/>
              </a:ext>
            </a:extLst>
          </p:cNvPr>
          <p:cNvSpPr/>
          <p:nvPr/>
        </p:nvSpPr>
        <p:spPr bwMode="auto">
          <a:xfrm>
            <a:off x="9862589"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Offer single packaged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solution</a:t>
            </a:r>
          </a:p>
        </p:txBody>
      </p:sp>
      <p:sp>
        <p:nvSpPr>
          <p:cNvPr id="33" name="Rectangle 21">
            <a:extLst>
              <a:ext uri="{FF2B5EF4-FFF2-40B4-BE49-F238E27FC236}">
                <a16:creationId xmlns:a16="http://schemas.microsoft.com/office/drawing/2014/main" id="{C6610D0E-6983-4FAA-BA30-A2F0C6A9DC55}"/>
              </a:ext>
            </a:extLst>
          </p:cNvPr>
          <p:cNvSpPr/>
          <p:nvPr/>
        </p:nvSpPr>
        <p:spPr bwMode="auto">
          <a:xfrm>
            <a:off x="49196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Create cloud subscription + partner offer</a:t>
            </a:r>
          </a:p>
        </p:txBody>
      </p:sp>
    </p:spTree>
    <p:extLst>
      <p:ext uri="{BB962C8B-B14F-4D97-AF65-F5344CB8AC3E}">
        <p14:creationId xmlns:p14="http://schemas.microsoft.com/office/powerpoint/2010/main" val="31884899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0785-6433-41F8-895D-452B94D57A54}"/>
              </a:ext>
            </a:extLst>
          </p:cNvPr>
          <p:cNvSpPr>
            <a:spLocks noGrp="1"/>
          </p:cNvSpPr>
          <p:nvPr>
            <p:ph type="title"/>
          </p:nvPr>
        </p:nvSpPr>
        <p:spPr/>
        <p:txBody>
          <a:bodyPr/>
          <a:lstStyle/>
          <a:p>
            <a:r>
              <a:rPr lang="en-US" dirty="0"/>
              <a:t>One program, two different Business Models</a:t>
            </a:r>
            <a:endParaRPr lang="en-IN" dirty="0"/>
          </a:p>
        </p:txBody>
      </p:sp>
      <p:sp>
        <p:nvSpPr>
          <p:cNvPr id="5" name="Rectangle 4">
            <a:extLst>
              <a:ext uri="{FF2B5EF4-FFF2-40B4-BE49-F238E27FC236}">
                <a16:creationId xmlns:a16="http://schemas.microsoft.com/office/drawing/2014/main" id="{8BFE4916-A161-4AD1-A612-C0EFCE1CB9B0}"/>
              </a:ext>
            </a:extLst>
          </p:cNvPr>
          <p:cNvSpPr/>
          <p:nvPr/>
        </p:nvSpPr>
        <p:spPr bwMode="auto">
          <a:xfrm>
            <a:off x="6944810" y="1235072"/>
            <a:ext cx="5026529" cy="541020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174862" marR="0" lvl="0" indent="-174862" algn="l" defTabSz="932418"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6" name="Rectangle 5">
            <a:extLst>
              <a:ext uri="{FF2B5EF4-FFF2-40B4-BE49-F238E27FC236}">
                <a16:creationId xmlns:a16="http://schemas.microsoft.com/office/drawing/2014/main" id="{96746737-8FA9-4EF5-9A43-4309402E0B93}"/>
              </a:ext>
            </a:extLst>
          </p:cNvPr>
          <p:cNvSpPr/>
          <p:nvPr/>
        </p:nvSpPr>
        <p:spPr bwMode="auto">
          <a:xfrm>
            <a:off x="467183" y="1235073"/>
            <a:ext cx="6342253" cy="2636164"/>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CSP Direct model (1-Tier)</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Partner works with Microsoft directly </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Fixed discount for Azure</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Partner needs to provide billing tools and build support practice</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Credit check during the onboarding process</a:t>
            </a:r>
            <a:endPar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67832A4A-83CE-4F42-95A2-59F993347426}"/>
              </a:ext>
            </a:extLst>
          </p:cNvPr>
          <p:cNvSpPr/>
          <p:nvPr/>
        </p:nvSpPr>
        <p:spPr bwMode="auto">
          <a:xfrm>
            <a:off x="467182" y="4009101"/>
            <a:ext cx="6342253" cy="2636172"/>
          </a:xfrm>
          <a:prstGeom prst="rect">
            <a:avLst/>
          </a:prstGeom>
          <a:solidFill>
            <a:schemeClr val="accent2"/>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CSP Indirect model (2-Tier)</a:t>
            </a:r>
          </a:p>
          <a:p>
            <a:pPr marL="347663" marR="0" lvl="0" indent="-233363" algn="l" defTabSz="932418"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2 partner tiers:</a:t>
            </a:r>
          </a:p>
          <a:p>
            <a:pPr marL="741363" marR="0" lvl="1" indent="-285750" algn="l" defTabSz="932418" rtl="0" eaLnBrk="1" fontAlgn="auto" latinLnBrk="0" hangingPunct="1">
              <a:lnSpc>
                <a:spcPct val="100000"/>
              </a:lnSpc>
              <a:spcBef>
                <a:spcPts val="3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CSP Indirect Provider (aka Distributor) – transacts to Microsoft, provides billing tools and technical support</a:t>
            </a:r>
          </a:p>
          <a:p>
            <a:pPr marL="741363" marR="0" lvl="1" indent="-285750" algn="l" defTabSz="932418" rtl="0" eaLnBrk="1" fontAlgn="auto" latinLnBrk="0" hangingPunct="1">
              <a:lnSpc>
                <a:spcPct val="100000"/>
              </a:lnSpc>
              <a:spcBef>
                <a:spcPts val="3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CSP Indirect Reseller – sells Azure to customers through CSP Indirect Provider</a:t>
            </a:r>
          </a:p>
        </p:txBody>
      </p:sp>
      <p:sp>
        <p:nvSpPr>
          <p:cNvPr id="10" name="TextBox 8">
            <a:extLst>
              <a:ext uri="{FF2B5EF4-FFF2-40B4-BE49-F238E27FC236}">
                <a16:creationId xmlns:a16="http://schemas.microsoft.com/office/drawing/2014/main" id="{E067595D-721B-4694-8194-FE008237F586}"/>
              </a:ext>
            </a:extLst>
          </p:cNvPr>
          <p:cNvSpPr txBox="1"/>
          <p:nvPr/>
        </p:nvSpPr>
        <p:spPr>
          <a:xfrm>
            <a:off x="7519992" y="1419149"/>
            <a:ext cx="1382301"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CSP Direct</a:t>
            </a:r>
            <a:endParaRPr kumimoji="0" lang="en-US"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1" name="TextBox 9">
            <a:extLst>
              <a:ext uri="{FF2B5EF4-FFF2-40B4-BE49-F238E27FC236}">
                <a16:creationId xmlns:a16="http://schemas.microsoft.com/office/drawing/2014/main" id="{AC370CDE-809C-4EA2-A51C-6A95B28E63E4}"/>
              </a:ext>
            </a:extLst>
          </p:cNvPr>
          <p:cNvSpPr txBox="1"/>
          <p:nvPr/>
        </p:nvSpPr>
        <p:spPr>
          <a:xfrm>
            <a:off x="9884669" y="1419149"/>
            <a:ext cx="1608325"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CSP Indirect</a:t>
            </a:r>
            <a:endParaRPr kumimoji="0" lang="en-US"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cxnSp>
        <p:nvCxnSpPr>
          <p:cNvPr id="12" name="Straight Arrow Connector 76">
            <a:extLst>
              <a:ext uri="{FF2B5EF4-FFF2-40B4-BE49-F238E27FC236}">
                <a16:creationId xmlns:a16="http://schemas.microsoft.com/office/drawing/2014/main" id="{DFB8FD6A-9189-4008-9E0C-74458FDDCEE1}"/>
              </a:ext>
            </a:extLst>
          </p:cNvPr>
          <p:cNvCxnSpPr>
            <a:cxnSpLocks/>
            <a:endCxn id="14" idx="0"/>
          </p:cNvCxnSpPr>
          <p:nvPr/>
        </p:nvCxnSpPr>
        <p:spPr>
          <a:xfrm>
            <a:off x="8243007" y="2590742"/>
            <a:ext cx="0" cy="2961253"/>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73">
            <a:extLst>
              <a:ext uri="{FF2B5EF4-FFF2-40B4-BE49-F238E27FC236}">
                <a16:creationId xmlns:a16="http://schemas.microsoft.com/office/drawing/2014/main" id="{5EA97ECD-C8B9-4BBF-8F99-CEB37BF11745}"/>
              </a:ext>
            </a:extLst>
          </p:cNvPr>
          <p:cNvSpPr txBox="1"/>
          <p:nvPr/>
        </p:nvSpPr>
        <p:spPr>
          <a:xfrm>
            <a:off x="7128239" y="1878080"/>
            <a:ext cx="2229536" cy="712662"/>
          </a:xfrm>
          <a:prstGeom prst="roundRect">
            <a:avLst>
              <a:gd name="adj" fmla="val 50000"/>
            </a:avLst>
          </a:prstGeom>
          <a:solidFill>
            <a:schemeClr val="accent1"/>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4" name="TextBox 75">
            <a:extLst>
              <a:ext uri="{FF2B5EF4-FFF2-40B4-BE49-F238E27FC236}">
                <a16:creationId xmlns:a16="http://schemas.microsoft.com/office/drawing/2014/main" id="{02CD4E34-9612-433B-B663-ADE43B0FD992}"/>
              </a:ext>
            </a:extLst>
          </p:cNvPr>
          <p:cNvSpPr txBox="1"/>
          <p:nvPr/>
        </p:nvSpPr>
        <p:spPr>
          <a:xfrm>
            <a:off x="7128239" y="55519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Customer</a:t>
            </a:r>
          </a:p>
        </p:txBody>
      </p:sp>
      <p:sp>
        <p:nvSpPr>
          <p:cNvPr id="15" name="TextBox 74">
            <a:extLst>
              <a:ext uri="{FF2B5EF4-FFF2-40B4-BE49-F238E27FC236}">
                <a16:creationId xmlns:a16="http://schemas.microsoft.com/office/drawing/2014/main" id="{F74AB089-6AC9-4A6A-93BE-AE29B2EC10E4}"/>
              </a:ext>
            </a:extLst>
          </p:cNvPr>
          <p:cNvSpPr txBox="1"/>
          <p:nvPr/>
        </p:nvSpPr>
        <p:spPr>
          <a:xfrm>
            <a:off x="7128239" y="360852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Direct Partner</a:t>
            </a:r>
          </a:p>
        </p:txBody>
      </p:sp>
      <p:cxnSp>
        <p:nvCxnSpPr>
          <p:cNvPr id="17" name="Straight Arrow Connector 76">
            <a:extLst>
              <a:ext uri="{FF2B5EF4-FFF2-40B4-BE49-F238E27FC236}">
                <a16:creationId xmlns:a16="http://schemas.microsoft.com/office/drawing/2014/main" id="{3B17F9A3-8B7D-4874-A2F1-FD2D60D81C57}"/>
              </a:ext>
            </a:extLst>
          </p:cNvPr>
          <p:cNvCxnSpPr>
            <a:cxnSpLocks/>
          </p:cNvCxnSpPr>
          <p:nvPr/>
        </p:nvCxnSpPr>
        <p:spPr>
          <a:xfrm>
            <a:off x="10673142" y="2590004"/>
            <a:ext cx="0" cy="2962730"/>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65">
            <a:extLst>
              <a:ext uri="{FF2B5EF4-FFF2-40B4-BE49-F238E27FC236}">
                <a16:creationId xmlns:a16="http://schemas.microsoft.com/office/drawing/2014/main" id="{6DE12997-77FD-48B4-9180-441F11D44B76}"/>
              </a:ext>
            </a:extLst>
          </p:cNvPr>
          <p:cNvSpPr txBox="1"/>
          <p:nvPr/>
        </p:nvSpPr>
        <p:spPr>
          <a:xfrm>
            <a:off x="9558374" y="1878080"/>
            <a:ext cx="2229536" cy="711924"/>
          </a:xfrm>
          <a:prstGeom prst="roundRect">
            <a:avLst>
              <a:gd name="adj" fmla="val 50000"/>
            </a:avLst>
          </a:prstGeom>
          <a:solidFill>
            <a:schemeClr val="accent2"/>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9" name="TextBox 67">
            <a:extLst>
              <a:ext uri="{FF2B5EF4-FFF2-40B4-BE49-F238E27FC236}">
                <a16:creationId xmlns:a16="http://schemas.microsoft.com/office/drawing/2014/main" id="{42882E4E-4626-4D16-9E5E-1060B9848123}"/>
              </a:ext>
            </a:extLst>
          </p:cNvPr>
          <p:cNvSpPr txBox="1"/>
          <p:nvPr/>
        </p:nvSpPr>
        <p:spPr>
          <a:xfrm>
            <a:off x="9558374" y="5552734"/>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Customer</a:t>
            </a:r>
          </a:p>
        </p:txBody>
      </p:sp>
      <p:sp>
        <p:nvSpPr>
          <p:cNvPr id="20" name="TextBox 72">
            <a:extLst>
              <a:ext uri="{FF2B5EF4-FFF2-40B4-BE49-F238E27FC236}">
                <a16:creationId xmlns:a16="http://schemas.microsoft.com/office/drawing/2014/main" id="{321632AC-EAF3-44E6-A46C-E80A05406706}"/>
              </a:ext>
            </a:extLst>
          </p:cNvPr>
          <p:cNvSpPr txBox="1"/>
          <p:nvPr/>
        </p:nvSpPr>
        <p:spPr>
          <a:xfrm>
            <a:off x="9558374" y="296045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Indirect Provider</a:t>
            </a:r>
          </a:p>
        </p:txBody>
      </p:sp>
      <p:sp>
        <p:nvSpPr>
          <p:cNvPr id="21" name="TextBox 66">
            <a:extLst>
              <a:ext uri="{FF2B5EF4-FFF2-40B4-BE49-F238E27FC236}">
                <a16:creationId xmlns:a16="http://schemas.microsoft.com/office/drawing/2014/main" id="{9F3E984B-430A-4BD7-8529-479F0D84F8F1}"/>
              </a:ext>
            </a:extLst>
          </p:cNvPr>
          <p:cNvSpPr txBox="1"/>
          <p:nvPr/>
        </p:nvSpPr>
        <p:spPr>
          <a:xfrm>
            <a:off x="9558374" y="42565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Indirect Reseller</a:t>
            </a:r>
          </a:p>
        </p:txBody>
      </p:sp>
    </p:spTree>
    <p:extLst>
      <p:ext uri="{BB962C8B-B14F-4D97-AF65-F5344CB8AC3E}">
        <p14:creationId xmlns:p14="http://schemas.microsoft.com/office/powerpoint/2010/main" val="35320933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1FC3-6729-42DC-B683-AC90C5CF5776}"/>
              </a:ext>
            </a:extLst>
          </p:cNvPr>
          <p:cNvSpPr>
            <a:spLocks noGrp="1"/>
          </p:cNvSpPr>
          <p:nvPr>
            <p:ph type="title"/>
          </p:nvPr>
        </p:nvSpPr>
        <p:spPr/>
        <p:txBody>
          <a:bodyPr/>
          <a:lstStyle/>
          <a:p>
            <a:r>
              <a:rPr lang="en-US"/>
              <a:t>Partner Center Portal</a:t>
            </a:r>
            <a:endParaRPr lang="en-IN" dirty="0"/>
          </a:p>
        </p:txBody>
      </p:sp>
      <p:sp>
        <p:nvSpPr>
          <p:cNvPr id="4" name="Text Placeholder 1">
            <a:extLst>
              <a:ext uri="{FF2B5EF4-FFF2-40B4-BE49-F238E27FC236}">
                <a16:creationId xmlns:a16="http://schemas.microsoft.com/office/drawing/2014/main" id="{D7E90EEE-7EBF-4165-BE35-586458F99D80}"/>
              </a:ext>
            </a:extLst>
          </p:cNvPr>
          <p:cNvSpPr txBox="1">
            <a:spLocks/>
          </p:cNvSpPr>
          <p:nvPr/>
        </p:nvSpPr>
        <p:spPr>
          <a:xfrm>
            <a:off x="478679" y="1092284"/>
            <a:ext cx="11502523" cy="8789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chemeClr val="tx1"/>
                </a:soli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hlinkClick r:id="rId2"/>
              </a:rPr>
              <a:t>partnercenter.microsoft.com</a:t>
            </a:r>
            <a:endParaRPr kumimoji="0" lang="en-US" sz="2800" b="0" i="0" u="none" strike="noStrike" kern="1200" cap="none" spc="0" normalizeH="0" baseline="0" noProof="0" dirty="0">
              <a:ln>
                <a:noFill/>
              </a:ln>
              <a:solidFill>
                <a:schemeClr val="tx2"/>
              </a:solidFill>
              <a:effectLst/>
              <a:uLnTx/>
              <a:uFillTx/>
              <a:latin typeface="Segoe UI Light"/>
              <a:ea typeface="+mn-ea"/>
              <a:cs typeface="+mn-cs"/>
            </a:endParaRPr>
          </a:p>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Core of partner’s CSP business. Manage Azure customers in one place. </a:t>
            </a:r>
          </a:p>
        </p:txBody>
      </p:sp>
      <p:sp>
        <p:nvSpPr>
          <p:cNvPr id="29" name="Rectangle 28">
            <a:extLst>
              <a:ext uri="{FF2B5EF4-FFF2-40B4-BE49-F238E27FC236}">
                <a16:creationId xmlns:a16="http://schemas.microsoft.com/office/drawing/2014/main" id="{C31BF252-4D86-421E-972D-33B08E99F4F3}"/>
              </a:ext>
            </a:extLst>
          </p:cNvPr>
          <p:cNvSpPr/>
          <p:nvPr/>
        </p:nvSpPr>
        <p:spPr bwMode="auto">
          <a:xfrm>
            <a:off x="478679"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Easy to Use web portal</a:t>
            </a:r>
          </a:p>
        </p:txBody>
      </p:sp>
      <p:sp>
        <p:nvSpPr>
          <p:cNvPr id="30" name="Rectangle 29">
            <a:extLst>
              <a:ext uri="{FF2B5EF4-FFF2-40B4-BE49-F238E27FC236}">
                <a16:creationId xmlns:a16="http://schemas.microsoft.com/office/drawing/2014/main" id="{8C1B2A5E-23FC-4DE7-846E-75FB38912D31}"/>
              </a:ext>
            </a:extLst>
          </p:cNvPr>
          <p:cNvSpPr/>
          <p:nvPr/>
        </p:nvSpPr>
        <p:spPr bwMode="auto">
          <a:xfrm>
            <a:off x="3372475"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Provision Customers &amp; Subscriptions</a:t>
            </a:r>
          </a:p>
        </p:txBody>
      </p:sp>
      <p:sp>
        <p:nvSpPr>
          <p:cNvPr id="31" name="Rectangle 30">
            <a:extLst>
              <a:ext uri="{FF2B5EF4-FFF2-40B4-BE49-F238E27FC236}">
                <a16:creationId xmlns:a16="http://schemas.microsoft.com/office/drawing/2014/main" id="{03C251EF-3FF1-4763-BF08-DD2AA2CEF18D}"/>
              </a:ext>
            </a:extLst>
          </p:cNvPr>
          <p:cNvSpPr/>
          <p:nvPr/>
        </p:nvSpPr>
        <p:spPr bwMode="auto">
          <a:xfrm>
            <a:off x="6266272"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Admin-on-behalf-of customers</a:t>
            </a:r>
          </a:p>
        </p:txBody>
      </p:sp>
      <p:sp>
        <p:nvSpPr>
          <p:cNvPr id="32" name="Rectangle 31">
            <a:extLst>
              <a:ext uri="{FF2B5EF4-FFF2-40B4-BE49-F238E27FC236}">
                <a16:creationId xmlns:a16="http://schemas.microsoft.com/office/drawing/2014/main" id="{0B93B7B4-6E4E-41C5-A799-690623A2A404}"/>
              </a:ext>
            </a:extLst>
          </p:cNvPr>
          <p:cNvSpPr/>
          <p:nvPr/>
        </p:nvSpPr>
        <p:spPr bwMode="auto">
          <a:xfrm>
            <a:off x="9160069"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Office 365, EMS, Dynamics 365, Azure</a:t>
            </a:r>
          </a:p>
        </p:txBody>
      </p:sp>
      <p:sp>
        <p:nvSpPr>
          <p:cNvPr id="33" name="Rectangle 32">
            <a:extLst>
              <a:ext uri="{FF2B5EF4-FFF2-40B4-BE49-F238E27FC236}">
                <a16:creationId xmlns:a16="http://schemas.microsoft.com/office/drawing/2014/main" id="{348C16BA-2BFC-4815-A828-0F535E9C3E29}"/>
              </a:ext>
            </a:extLst>
          </p:cNvPr>
          <p:cNvSpPr/>
          <p:nvPr/>
        </p:nvSpPr>
        <p:spPr bwMode="auto">
          <a:xfrm>
            <a:off x="478679"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Multi-channel &amp; </a:t>
            </a:r>
            <a:b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Multi-partner capabilities</a:t>
            </a:r>
          </a:p>
        </p:txBody>
      </p:sp>
      <p:sp>
        <p:nvSpPr>
          <p:cNvPr id="34" name="Rectangle 33">
            <a:extLst>
              <a:ext uri="{FF2B5EF4-FFF2-40B4-BE49-F238E27FC236}">
                <a16:creationId xmlns:a16="http://schemas.microsoft.com/office/drawing/2014/main" id="{3F5E8AA3-E10D-4D6A-825F-35BDC46E8E37}"/>
              </a:ext>
            </a:extLst>
          </p:cNvPr>
          <p:cNvSpPr/>
          <p:nvPr/>
        </p:nvSpPr>
        <p:spPr bwMode="auto">
          <a:xfrm>
            <a:off x="3372475"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Automated invoicing</a:t>
            </a:r>
          </a:p>
        </p:txBody>
      </p:sp>
      <p:sp>
        <p:nvSpPr>
          <p:cNvPr id="35" name="Rectangle 34">
            <a:extLst>
              <a:ext uri="{FF2B5EF4-FFF2-40B4-BE49-F238E27FC236}">
                <a16:creationId xmlns:a16="http://schemas.microsoft.com/office/drawing/2014/main" id="{8E992BF8-A00D-4EEA-8CB0-A7E567A3DC86}"/>
              </a:ext>
            </a:extLst>
          </p:cNvPr>
          <p:cNvSpPr/>
          <p:nvPr/>
        </p:nvSpPr>
        <p:spPr bwMode="auto">
          <a:xfrm>
            <a:off x="6266272"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Rich set of APIs for integration</a:t>
            </a:r>
          </a:p>
        </p:txBody>
      </p:sp>
      <p:sp>
        <p:nvSpPr>
          <p:cNvPr id="36" name="Rectangle 35">
            <a:extLst>
              <a:ext uri="{FF2B5EF4-FFF2-40B4-BE49-F238E27FC236}">
                <a16:creationId xmlns:a16="http://schemas.microsoft.com/office/drawing/2014/main" id="{6854D61F-70AE-427D-8880-A6F09EA88DE4}"/>
              </a:ext>
            </a:extLst>
          </p:cNvPr>
          <p:cNvSpPr/>
          <p:nvPr/>
        </p:nvSpPr>
        <p:spPr bwMode="auto">
          <a:xfrm>
            <a:off x="9160069"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CSP Content &amp; Resources</a:t>
            </a:r>
          </a:p>
        </p:txBody>
      </p:sp>
      <p:sp>
        <p:nvSpPr>
          <p:cNvPr id="37" name="Freeform 14">
            <a:extLst>
              <a:ext uri="{FF2B5EF4-FFF2-40B4-BE49-F238E27FC236}">
                <a16:creationId xmlns:a16="http://schemas.microsoft.com/office/drawing/2014/main" id="{D0DFE656-980E-4D88-8565-83B1B1CF76FD}"/>
              </a:ext>
            </a:extLst>
          </p:cNvPr>
          <p:cNvSpPr>
            <a:spLocks noEditPoints="1"/>
          </p:cNvSpPr>
          <p:nvPr/>
        </p:nvSpPr>
        <p:spPr bwMode="black">
          <a:xfrm flipH="1">
            <a:off x="2692427" y="4039660"/>
            <a:ext cx="466387" cy="49357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10795" cap="flat" cmpd="sng" algn="ctr">
            <a:noFill/>
            <a:prstDash val="solid"/>
            <a:headEnd type="none" w="med" len="med"/>
            <a:tailEnd type="none" w="med" len="med"/>
          </a:ln>
          <a:effectLst/>
        </p:spPr>
        <p:txBody>
          <a:bodyPr vert="horz" wrap="square" lIns="83916" tIns="41958" rIns="83916" bIns="41958" numCol="1" rtlCol="0" anchor="ctr" anchorCtr="0" compatLnSpc="1">
            <a:prstTxWarp prst="textNoShape">
              <a:avLst/>
            </a:prstTxWarp>
          </a:bodyPr>
          <a:lstStyle/>
          <a:p>
            <a:pPr marL="0" marR="0" lvl="0" indent="0" algn="l" defTabSz="7551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24" normalizeH="0" baseline="0" noProof="0" dirty="0">
              <a:ln>
                <a:noFill/>
              </a:ln>
              <a:solidFill>
                <a:sysClr val="windowText" lastClr="000000"/>
              </a:solidFill>
              <a:effectLst/>
              <a:uLnTx/>
              <a:uFillTx/>
              <a:latin typeface="Segoe Light" pitchFamily="34" charset="0"/>
              <a:ea typeface="+mn-ea"/>
              <a:cs typeface="+mn-cs"/>
            </a:endParaRPr>
          </a:p>
        </p:txBody>
      </p:sp>
      <p:sp>
        <p:nvSpPr>
          <p:cNvPr id="38" name="Freeform 52">
            <a:extLst>
              <a:ext uri="{FF2B5EF4-FFF2-40B4-BE49-F238E27FC236}">
                <a16:creationId xmlns:a16="http://schemas.microsoft.com/office/drawing/2014/main" id="{FE7577BD-570A-431D-AF2C-8D85F52D4509}"/>
              </a:ext>
            </a:extLst>
          </p:cNvPr>
          <p:cNvSpPr/>
          <p:nvPr/>
        </p:nvSpPr>
        <p:spPr bwMode="auto">
          <a:xfrm>
            <a:off x="5683219" y="6001656"/>
            <a:ext cx="399622" cy="453341"/>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rgbClr val="FFFFFF"/>
          </a:solidFill>
          <a:ln w="10795" cap="flat" cmpd="sng" algn="ctr">
            <a:noFill/>
            <a:prstDash val="solid"/>
          </a:ln>
          <a:effectLst/>
        </p:spPr>
        <p:txBody>
          <a:bodyPr rot="0" spcFirstLastPara="0" vert="horz" wrap="square" lIns="95089" tIns="95089" rIns="95089" bIns="9508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187"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53">
            <a:extLst>
              <a:ext uri="{FF2B5EF4-FFF2-40B4-BE49-F238E27FC236}">
                <a16:creationId xmlns:a16="http://schemas.microsoft.com/office/drawing/2014/main" id="{47ADD2EA-F6FF-4679-8BAF-10B56C5100B9}"/>
              </a:ext>
            </a:extLst>
          </p:cNvPr>
          <p:cNvSpPr>
            <a:spLocks/>
          </p:cNvSpPr>
          <p:nvPr/>
        </p:nvSpPr>
        <p:spPr bwMode="auto">
          <a:xfrm>
            <a:off x="2564957" y="6093454"/>
            <a:ext cx="593857" cy="361542"/>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w="10795" cap="flat" cmpd="sng" algn="ctr">
            <a:noFill/>
            <a:prstDash val="solid"/>
          </a:ln>
          <a:effectLst/>
        </p:spPr>
        <p:txBody>
          <a:bodyPr vert="horz" wrap="square" lIns="93234" tIns="46616" rIns="93234" bIns="46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solidFill>
                  <a:srgbClr val="00188F">
                    <a:alpha val="0"/>
                  </a:srgbClr>
                </a:solidFill>
              </a:ln>
              <a:solidFill>
                <a:srgbClr val="FFFFFF"/>
              </a:solidFill>
              <a:effectLst/>
              <a:uLnTx/>
              <a:uFillTx/>
              <a:latin typeface="Segoe UI"/>
              <a:ea typeface="+mn-ea"/>
              <a:cs typeface="+mn-cs"/>
            </a:endParaRPr>
          </a:p>
        </p:txBody>
      </p:sp>
      <p:sp>
        <p:nvSpPr>
          <p:cNvPr id="43" name="Freeform 57">
            <a:extLst>
              <a:ext uri="{FF2B5EF4-FFF2-40B4-BE49-F238E27FC236}">
                <a16:creationId xmlns:a16="http://schemas.microsoft.com/office/drawing/2014/main" id="{12214BD6-11D5-4D29-84D5-7B78C4BA936C}"/>
              </a:ext>
            </a:extLst>
          </p:cNvPr>
          <p:cNvSpPr>
            <a:spLocks noEditPoints="1"/>
          </p:cNvSpPr>
          <p:nvPr/>
        </p:nvSpPr>
        <p:spPr bwMode="auto">
          <a:xfrm>
            <a:off x="8519533" y="6013389"/>
            <a:ext cx="442348" cy="444244"/>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solidFill>
            <a:srgbClr val="FFFFFF"/>
          </a:solid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EC04564E-E8CE-4783-859D-08183A004339}"/>
              </a:ext>
            </a:extLst>
          </p:cNvPr>
          <p:cNvGrpSpPr/>
          <p:nvPr/>
        </p:nvGrpSpPr>
        <p:grpSpPr>
          <a:xfrm>
            <a:off x="5820503" y="4057201"/>
            <a:ext cx="287432" cy="454236"/>
            <a:chOff x="5462846" y="3510375"/>
            <a:chExt cx="281862" cy="445434"/>
          </a:xfrm>
          <a:solidFill>
            <a:srgbClr val="FFFFFF"/>
          </a:solidFill>
        </p:grpSpPr>
        <p:sp>
          <p:nvSpPr>
            <p:cNvPr id="45" name="Freeform 60">
              <a:extLst>
                <a:ext uri="{FF2B5EF4-FFF2-40B4-BE49-F238E27FC236}">
                  <a16:creationId xmlns:a16="http://schemas.microsoft.com/office/drawing/2014/main" id="{548FAA0C-C0F3-4565-BC3D-0C01EA52CD0D}"/>
                </a:ext>
              </a:extLst>
            </p:cNvPr>
            <p:cNvSpPr>
              <a:spLocks/>
            </p:cNvSpPr>
            <p:nvPr/>
          </p:nvSpPr>
          <p:spPr bwMode="auto">
            <a:xfrm>
              <a:off x="5586234" y="3510375"/>
              <a:ext cx="158474" cy="4433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61">
              <a:extLst>
                <a:ext uri="{FF2B5EF4-FFF2-40B4-BE49-F238E27FC236}">
                  <a16:creationId xmlns:a16="http://schemas.microsoft.com/office/drawing/2014/main" id="{2B6DB190-72D5-48EA-831C-4D0154E56DB7}"/>
                </a:ext>
              </a:extLst>
            </p:cNvPr>
            <p:cNvSpPr>
              <a:spLocks/>
            </p:cNvSpPr>
            <p:nvPr/>
          </p:nvSpPr>
          <p:spPr bwMode="auto">
            <a:xfrm>
              <a:off x="5462846" y="3780280"/>
              <a:ext cx="99297" cy="111335"/>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62">
              <a:extLst>
                <a:ext uri="{FF2B5EF4-FFF2-40B4-BE49-F238E27FC236}">
                  <a16:creationId xmlns:a16="http://schemas.microsoft.com/office/drawing/2014/main" id="{7DE9F45F-4050-41F9-86DB-3ACBDD0EB863}"/>
                </a:ext>
              </a:extLst>
            </p:cNvPr>
            <p:cNvSpPr>
              <a:spLocks/>
            </p:cNvSpPr>
            <p:nvPr/>
          </p:nvSpPr>
          <p:spPr bwMode="auto">
            <a:xfrm>
              <a:off x="5462846" y="3904655"/>
              <a:ext cx="99297" cy="51154"/>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63">
              <a:extLst>
                <a:ext uri="{FF2B5EF4-FFF2-40B4-BE49-F238E27FC236}">
                  <a16:creationId xmlns:a16="http://schemas.microsoft.com/office/drawing/2014/main" id="{6CB3FA6B-D025-47FF-8ACE-E3B933C8BAE6}"/>
                </a:ext>
              </a:extLst>
            </p:cNvPr>
            <p:cNvSpPr>
              <a:spLocks/>
            </p:cNvSpPr>
            <p:nvPr/>
          </p:nvSpPr>
          <p:spPr bwMode="auto">
            <a:xfrm>
              <a:off x="5462846" y="3521503"/>
              <a:ext cx="99297" cy="246741"/>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9" name="Freeform 22">
            <a:extLst>
              <a:ext uri="{FF2B5EF4-FFF2-40B4-BE49-F238E27FC236}">
                <a16:creationId xmlns:a16="http://schemas.microsoft.com/office/drawing/2014/main" id="{E90E4F4B-748B-43D9-987C-423A4DBCF91F}"/>
              </a:ext>
            </a:extLst>
          </p:cNvPr>
          <p:cNvSpPr>
            <a:spLocks noChangeAspect="1" noEditPoints="1"/>
          </p:cNvSpPr>
          <p:nvPr/>
        </p:nvSpPr>
        <p:spPr bwMode="black">
          <a:xfrm>
            <a:off x="11188281" y="4077965"/>
            <a:ext cx="668300" cy="416968"/>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Freeform 128">
            <a:extLst>
              <a:ext uri="{FF2B5EF4-FFF2-40B4-BE49-F238E27FC236}">
                <a16:creationId xmlns:a16="http://schemas.microsoft.com/office/drawing/2014/main" id="{578D2DA5-EB40-4913-8267-F190D3496093}"/>
              </a:ext>
            </a:extLst>
          </p:cNvPr>
          <p:cNvSpPr>
            <a:spLocks noChangeAspect="1" noEditPoints="1"/>
          </p:cNvSpPr>
          <p:nvPr/>
        </p:nvSpPr>
        <p:spPr bwMode="black">
          <a:xfrm>
            <a:off x="11301182" y="6036897"/>
            <a:ext cx="524458" cy="42073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68560" tIns="34280" rIns="68560" bIns="34280" numCol="1" anchor="t" anchorCtr="0" compatLnSpc="1">
            <a:prstTxWarp prst="textNoShape">
              <a:avLst/>
            </a:prstTxWarp>
          </a:bodyPr>
          <a:lstStyle/>
          <a:p>
            <a:pPr marL="0" marR="0" lvl="0" indent="0" algn="l" defTabSz="931779"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Rectangle 5">
            <a:extLst>
              <a:ext uri="{FF2B5EF4-FFF2-40B4-BE49-F238E27FC236}">
                <a16:creationId xmlns:a16="http://schemas.microsoft.com/office/drawing/2014/main" id="{347E579F-76C1-4FF7-8160-55072331460B}"/>
              </a:ext>
            </a:extLst>
          </p:cNvPr>
          <p:cNvSpPr/>
          <p:nvPr/>
        </p:nvSpPr>
        <p:spPr bwMode="auto">
          <a:xfrm>
            <a:off x="478678" y="2345424"/>
            <a:ext cx="11489799" cy="319673"/>
          </a:xfrm>
          <a:custGeom>
            <a:avLst/>
            <a:gdLst>
              <a:gd name="connsiteX0" fmla="*/ 0 w 8961438"/>
              <a:gd name="connsiteY0" fmla="*/ 0 h 159957"/>
              <a:gd name="connsiteX1" fmla="*/ 8961438 w 8961438"/>
              <a:gd name="connsiteY1" fmla="*/ 0 h 159957"/>
              <a:gd name="connsiteX2" fmla="*/ 8961438 w 8961438"/>
              <a:gd name="connsiteY2" fmla="*/ 159957 h 159957"/>
              <a:gd name="connsiteX3" fmla="*/ 0 w 8961438"/>
              <a:gd name="connsiteY3" fmla="*/ 159957 h 159957"/>
              <a:gd name="connsiteX4" fmla="*/ 0 w 8961438"/>
              <a:gd name="connsiteY4" fmla="*/ 0 h 159957"/>
              <a:gd name="connsiteX0" fmla="*/ 0 w 8961438"/>
              <a:gd name="connsiteY0" fmla="*/ 0 h 159957"/>
              <a:gd name="connsiteX1" fmla="*/ 8961438 w 8961438"/>
              <a:gd name="connsiteY1" fmla="*/ 0 h 159957"/>
              <a:gd name="connsiteX2" fmla="*/ 8961438 w 8961438"/>
              <a:gd name="connsiteY2" fmla="*/ 159957 h 159957"/>
              <a:gd name="connsiteX3" fmla="*/ 4457700 w 8961438"/>
              <a:gd name="connsiteY3" fmla="*/ 159957 h 159957"/>
              <a:gd name="connsiteX4" fmla="*/ 0 w 8961438"/>
              <a:gd name="connsiteY4" fmla="*/ 159957 h 159957"/>
              <a:gd name="connsiteX5" fmla="*/ 0 w 8961438"/>
              <a:gd name="connsiteY5" fmla="*/ 0 h 159957"/>
              <a:gd name="connsiteX0" fmla="*/ 4457700 w 8961438"/>
              <a:gd name="connsiteY0" fmla="*/ 159957 h 251397"/>
              <a:gd name="connsiteX1" fmla="*/ 0 w 8961438"/>
              <a:gd name="connsiteY1" fmla="*/ 159957 h 251397"/>
              <a:gd name="connsiteX2" fmla="*/ 0 w 8961438"/>
              <a:gd name="connsiteY2" fmla="*/ 0 h 251397"/>
              <a:gd name="connsiteX3" fmla="*/ 8961438 w 8961438"/>
              <a:gd name="connsiteY3" fmla="*/ 0 h 251397"/>
              <a:gd name="connsiteX4" fmla="*/ 8961438 w 8961438"/>
              <a:gd name="connsiteY4" fmla="*/ 159957 h 251397"/>
              <a:gd name="connsiteX5" fmla="*/ 4549140 w 8961438"/>
              <a:gd name="connsiteY5" fmla="*/ 251397 h 251397"/>
              <a:gd name="connsiteX0" fmla="*/ 4457700 w 8961438"/>
              <a:gd name="connsiteY0" fmla="*/ 159957 h 159957"/>
              <a:gd name="connsiteX1" fmla="*/ 0 w 8961438"/>
              <a:gd name="connsiteY1" fmla="*/ 159957 h 159957"/>
              <a:gd name="connsiteX2" fmla="*/ 0 w 8961438"/>
              <a:gd name="connsiteY2" fmla="*/ 0 h 159957"/>
              <a:gd name="connsiteX3" fmla="*/ 8961438 w 8961438"/>
              <a:gd name="connsiteY3" fmla="*/ 0 h 159957"/>
              <a:gd name="connsiteX4" fmla="*/ 8961438 w 8961438"/>
              <a:gd name="connsiteY4" fmla="*/ 159957 h 159957"/>
              <a:gd name="connsiteX0" fmla="*/ 0 w 8961438"/>
              <a:gd name="connsiteY0" fmla="*/ 159957 h 159957"/>
              <a:gd name="connsiteX1" fmla="*/ 0 w 8961438"/>
              <a:gd name="connsiteY1" fmla="*/ 0 h 159957"/>
              <a:gd name="connsiteX2" fmla="*/ 8961438 w 8961438"/>
              <a:gd name="connsiteY2" fmla="*/ 0 h 159957"/>
              <a:gd name="connsiteX3" fmla="*/ 8961438 w 8961438"/>
              <a:gd name="connsiteY3" fmla="*/ 159957 h 159957"/>
            </a:gdLst>
            <a:ahLst/>
            <a:cxnLst>
              <a:cxn ang="0">
                <a:pos x="connsiteX0" y="connsiteY0"/>
              </a:cxn>
              <a:cxn ang="0">
                <a:pos x="connsiteX1" y="connsiteY1"/>
              </a:cxn>
              <a:cxn ang="0">
                <a:pos x="connsiteX2" y="connsiteY2"/>
              </a:cxn>
              <a:cxn ang="0">
                <a:pos x="connsiteX3" y="connsiteY3"/>
              </a:cxn>
            </a:cxnLst>
            <a:rect l="l" t="t" r="r" b="b"/>
            <a:pathLst>
              <a:path w="8961438" h="159957">
                <a:moveTo>
                  <a:pt x="0" y="159957"/>
                </a:moveTo>
                <a:lnTo>
                  <a:pt x="0" y="0"/>
                </a:lnTo>
                <a:lnTo>
                  <a:pt x="8961438" y="0"/>
                </a:lnTo>
                <a:lnTo>
                  <a:pt x="8961438" y="159957"/>
                </a:lnTo>
              </a:path>
            </a:pathLst>
          </a:cu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19" tIns="149136" rIns="186419" bIns="149136" numCol="1" spcCol="0" rtlCol="0" fromWordArt="0" anchor="b"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endParaRPr kumimoji="0" lang="en-US" sz="1427" b="0" i="0" u="none" strike="noStrike" kern="0" cap="none" spc="-47"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Double Brace 51">
            <a:extLst>
              <a:ext uri="{FF2B5EF4-FFF2-40B4-BE49-F238E27FC236}">
                <a16:creationId xmlns:a16="http://schemas.microsoft.com/office/drawing/2014/main" id="{6C2A7B68-A915-4B0E-9121-29EAD868CE8D}"/>
              </a:ext>
            </a:extLst>
          </p:cNvPr>
          <p:cNvSpPr/>
          <p:nvPr/>
        </p:nvSpPr>
        <p:spPr>
          <a:xfrm>
            <a:off x="3629960" y="2062103"/>
            <a:ext cx="5187234" cy="496158"/>
          </a:xfrm>
          <a:prstGeom prst="bracePair">
            <a:avLst>
              <a:gd name="adj" fmla="val 0"/>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41" tIns="46623" rIns="137141" bIns="46623" numCol="1" spcCol="0" rtlCol="0" fromWordArt="0" anchor="t"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effectLst/>
                <a:uLnTx/>
                <a:uFillTx/>
                <a:latin typeface="Segoe UI Light"/>
                <a:ea typeface="Segoe UI" pitchFamily="34" charset="0"/>
                <a:cs typeface="Segoe UI" pitchFamily="34" charset="0"/>
              </a:rPr>
              <a:t>Partner Center Key Capabilities</a:t>
            </a:r>
          </a:p>
        </p:txBody>
      </p:sp>
      <p:sp>
        <p:nvSpPr>
          <p:cNvPr id="59" name="Freeform: Shape 58">
            <a:extLst>
              <a:ext uri="{FF2B5EF4-FFF2-40B4-BE49-F238E27FC236}">
                <a16:creationId xmlns:a16="http://schemas.microsoft.com/office/drawing/2014/main" id="{18E0CE94-B5DD-41CF-AC18-63B7B2C32214}"/>
              </a:ext>
            </a:extLst>
          </p:cNvPr>
          <p:cNvSpPr>
            <a:spLocks/>
          </p:cNvSpPr>
          <p:nvPr/>
        </p:nvSpPr>
        <p:spPr bwMode="auto">
          <a:xfrm>
            <a:off x="8437944" y="4003076"/>
            <a:ext cx="506730" cy="502773"/>
          </a:xfrm>
          <a:custGeom>
            <a:avLst/>
            <a:gdLst>
              <a:gd name="connsiteX0" fmla="*/ 0 w 1033047"/>
              <a:gd name="connsiteY0" fmla="*/ 621446 h 1024981"/>
              <a:gd name="connsiteX1" fmla="*/ 219438 w 1033047"/>
              <a:gd name="connsiteY1" fmla="*/ 621446 h 1024981"/>
              <a:gd name="connsiteX2" fmla="*/ 232818 w 1033047"/>
              <a:gd name="connsiteY2" fmla="*/ 658860 h 1024981"/>
              <a:gd name="connsiteX3" fmla="*/ 179297 w 1033047"/>
              <a:gd name="connsiteY3" fmla="*/ 714981 h 1024981"/>
              <a:gd name="connsiteX4" fmla="*/ 513805 w 1033047"/>
              <a:gd name="connsiteY4" fmla="*/ 902050 h 1024981"/>
              <a:gd name="connsiteX5" fmla="*/ 888455 w 1033047"/>
              <a:gd name="connsiteY5" fmla="*/ 621446 h 1024981"/>
              <a:gd name="connsiteX6" fmla="*/ 1016906 w 1033047"/>
              <a:gd name="connsiteY6" fmla="*/ 621446 h 1024981"/>
              <a:gd name="connsiteX7" fmla="*/ 513805 w 1033047"/>
              <a:gd name="connsiteY7" fmla="*/ 1024981 h 1024981"/>
              <a:gd name="connsiteX8" fmla="*/ 90987 w 1033047"/>
              <a:gd name="connsiteY8" fmla="*/ 803171 h 1024981"/>
              <a:gd name="connsiteX9" fmla="*/ 37465 w 1033047"/>
              <a:gd name="connsiteY9" fmla="*/ 856619 h 1024981"/>
              <a:gd name="connsiteX10" fmla="*/ 0 w 1033047"/>
              <a:gd name="connsiteY10" fmla="*/ 840584 h 1024981"/>
              <a:gd name="connsiteX11" fmla="*/ 368100 w 1033047"/>
              <a:gd name="connsiteY11" fmla="*/ 504420 h 1024981"/>
              <a:gd name="connsiteX12" fmla="*/ 437632 w 1033047"/>
              <a:gd name="connsiteY12" fmla="*/ 504420 h 1024981"/>
              <a:gd name="connsiteX13" fmla="*/ 515187 w 1033047"/>
              <a:gd name="connsiteY13" fmla="*/ 602537 h 1024981"/>
              <a:gd name="connsiteX14" fmla="*/ 592742 w 1033047"/>
              <a:gd name="connsiteY14" fmla="*/ 504420 h 1024981"/>
              <a:gd name="connsiteX15" fmla="*/ 664949 w 1033047"/>
              <a:gd name="connsiteY15" fmla="*/ 504420 h 1024981"/>
              <a:gd name="connsiteX16" fmla="*/ 742504 w 1033047"/>
              <a:gd name="connsiteY16" fmla="*/ 581322 h 1024981"/>
              <a:gd name="connsiteX17" fmla="*/ 742504 w 1033047"/>
              <a:gd name="connsiteY17" fmla="*/ 721869 h 1024981"/>
              <a:gd name="connsiteX18" fmla="*/ 678320 w 1033047"/>
              <a:gd name="connsiteY18" fmla="*/ 782860 h 1024981"/>
              <a:gd name="connsiteX19" fmla="*/ 352054 w 1033047"/>
              <a:gd name="connsiteY19" fmla="*/ 782860 h 1024981"/>
              <a:gd name="connsiteX20" fmla="*/ 290545 w 1033047"/>
              <a:gd name="connsiteY20" fmla="*/ 721869 h 1024981"/>
              <a:gd name="connsiteX21" fmla="*/ 290545 w 1033047"/>
              <a:gd name="connsiteY21" fmla="*/ 581322 h 1024981"/>
              <a:gd name="connsiteX22" fmla="*/ 368100 w 1033047"/>
              <a:gd name="connsiteY22" fmla="*/ 504420 h 1024981"/>
              <a:gd name="connsiteX23" fmla="*/ 515842 w 1033047"/>
              <a:gd name="connsiteY23" fmla="*/ 205804 h 1024981"/>
              <a:gd name="connsiteX24" fmla="*/ 641617 w 1033047"/>
              <a:gd name="connsiteY24" fmla="*/ 334935 h 1024981"/>
              <a:gd name="connsiteX25" fmla="*/ 515842 w 1033047"/>
              <a:gd name="connsiteY25" fmla="*/ 464066 h 1024981"/>
              <a:gd name="connsiteX26" fmla="*/ 387391 w 1033047"/>
              <a:gd name="connsiteY26" fmla="*/ 334935 h 1024981"/>
              <a:gd name="connsiteX27" fmla="*/ 515842 w 1033047"/>
              <a:gd name="connsiteY27" fmla="*/ 205804 h 1024981"/>
              <a:gd name="connsiteX28" fmla="*/ 515877 w 1033047"/>
              <a:gd name="connsiteY28" fmla="*/ 0 h 1024981"/>
              <a:gd name="connsiteX29" fmla="*/ 939260 w 1033047"/>
              <a:gd name="connsiteY29" fmla="*/ 225236 h 1024981"/>
              <a:gd name="connsiteX30" fmla="*/ 992852 w 1033047"/>
              <a:gd name="connsiteY30" fmla="*/ 171609 h 1024981"/>
              <a:gd name="connsiteX31" fmla="*/ 1033047 w 1033047"/>
              <a:gd name="connsiteY31" fmla="*/ 187697 h 1024981"/>
              <a:gd name="connsiteX32" fmla="*/ 1033047 w 1033047"/>
              <a:gd name="connsiteY32" fmla="*/ 407571 h 1024981"/>
              <a:gd name="connsiteX33" fmla="*/ 813317 w 1033047"/>
              <a:gd name="connsiteY33" fmla="*/ 407571 h 1024981"/>
              <a:gd name="connsiteX34" fmla="*/ 797239 w 1033047"/>
              <a:gd name="connsiteY34" fmla="*/ 367350 h 1024981"/>
              <a:gd name="connsiteX35" fmla="*/ 850832 w 1033047"/>
              <a:gd name="connsiteY35" fmla="*/ 313722 h 1024981"/>
              <a:gd name="connsiteX36" fmla="*/ 515877 w 1033047"/>
              <a:gd name="connsiteY36" fmla="*/ 123344 h 1024981"/>
              <a:gd name="connsiteX37" fmla="*/ 140728 w 1033047"/>
              <a:gd name="connsiteY37" fmla="*/ 407571 h 1024981"/>
              <a:gd name="connsiteX38" fmla="*/ 12105 w 1033047"/>
              <a:gd name="connsiteY38" fmla="*/ 407571 h 1024981"/>
              <a:gd name="connsiteX39" fmla="*/ 515877 w 1033047"/>
              <a:gd name="connsiteY39" fmla="*/ 0 h 102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3047" h="1024981">
                <a:moveTo>
                  <a:pt x="0" y="621446"/>
                </a:moveTo>
                <a:lnTo>
                  <a:pt x="219438" y="621446"/>
                </a:lnTo>
                <a:cubicBezTo>
                  <a:pt x="248875" y="621446"/>
                  <a:pt x="254227" y="640153"/>
                  <a:pt x="232818" y="658860"/>
                </a:cubicBezTo>
                <a:lnTo>
                  <a:pt x="179297" y="714981"/>
                </a:lnTo>
                <a:cubicBezTo>
                  <a:pt x="248875" y="827222"/>
                  <a:pt x="371974" y="902050"/>
                  <a:pt x="513805" y="902050"/>
                </a:cubicBezTo>
                <a:cubicBezTo>
                  <a:pt x="690426" y="902050"/>
                  <a:pt x="842962" y="784464"/>
                  <a:pt x="888455" y="621446"/>
                </a:cubicBezTo>
                <a:lnTo>
                  <a:pt x="1016906" y="621446"/>
                </a:lnTo>
                <a:cubicBezTo>
                  <a:pt x="966061" y="851274"/>
                  <a:pt x="760003" y="1024981"/>
                  <a:pt x="513805" y="1024981"/>
                </a:cubicBezTo>
                <a:cubicBezTo>
                  <a:pt x="337185" y="1024981"/>
                  <a:pt x="184649" y="936791"/>
                  <a:pt x="90987" y="803171"/>
                </a:cubicBezTo>
                <a:lnTo>
                  <a:pt x="37465" y="856619"/>
                </a:lnTo>
                <a:cubicBezTo>
                  <a:pt x="16057" y="877998"/>
                  <a:pt x="0" y="869981"/>
                  <a:pt x="0" y="840584"/>
                </a:cubicBezTo>
                <a:close/>
                <a:moveTo>
                  <a:pt x="368100" y="504420"/>
                </a:moveTo>
                <a:lnTo>
                  <a:pt x="437632" y="504420"/>
                </a:lnTo>
                <a:lnTo>
                  <a:pt x="515187" y="602537"/>
                </a:lnTo>
                <a:lnTo>
                  <a:pt x="592742" y="504420"/>
                </a:lnTo>
                <a:lnTo>
                  <a:pt x="664949" y="504420"/>
                </a:lnTo>
                <a:cubicBezTo>
                  <a:pt x="707738" y="504420"/>
                  <a:pt x="742504" y="538893"/>
                  <a:pt x="742504" y="581322"/>
                </a:cubicBezTo>
                <a:lnTo>
                  <a:pt x="742504" y="721869"/>
                </a:lnTo>
                <a:cubicBezTo>
                  <a:pt x="742504" y="756342"/>
                  <a:pt x="713087" y="782860"/>
                  <a:pt x="678320" y="782860"/>
                </a:cubicBezTo>
                <a:lnTo>
                  <a:pt x="352054" y="782860"/>
                </a:lnTo>
                <a:cubicBezTo>
                  <a:pt x="317288" y="782860"/>
                  <a:pt x="290545" y="756342"/>
                  <a:pt x="290545" y="721869"/>
                </a:cubicBezTo>
                <a:lnTo>
                  <a:pt x="290545" y="581322"/>
                </a:lnTo>
                <a:cubicBezTo>
                  <a:pt x="290545" y="538893"/>
                  <a:pt x="325311" y="504420"/>
                  <a:pt x="368100" y="504420"/>
                </a:cubicBezTo>
                <a:close/>
                <a:moveTo>
                  <a:pt x="515842" y="205804"/>
                </a:moveTo>
                <a:cubicBezTo>
                  <a:pt x="585420" y="205804"/>
                  <a:pt x="641617" y="262299"/>
                  <a:pt x="641617" y="334935"/>
                </a:cubicBezTo>
                <a:cubicBezTo>
                  <a:pt x="641617" y="404881"/>
                  <a:pt x="585420" y="464066"/>
                  <a:pt x="515842" y="464066"/>
                </a:cubicBezTo>
                <a:cubicBezTo>
                  <a:pt x="443589" y="464066"/>
                  <a:pt x="387391" y="404881"/>
                  <a:pt x="387391" y="334935"/>
                </a:cubicBezTo>
                <a:cubicBezTo>
                  <a:pt x="387391" y="262299"/>
                  <a:pt x="443589" y="205804"/>
                  <a:pt x="515842" y="205804"/>
                </a:cubicBezTo>
                <a:close/>
                <a:moveTo>
                  <a:pt x="515877" y="0"/>
                </a:moveTo>
                <a:cubicBezTo>
                  <a:pt x="692733" y="0"/>
                  <a:pt x="848152" y="88486"/>
                  <a:pt x="939260" y="225236"/>
                </a:cubicBezTo>
                <a:lnTo>
                  <a:pt x="992852" y="171609"/>
                </a:lnTo>
                <a:cubicBezTo>
                  <a:pt x="1014290" y="150157"/>
                  <a:pt x="1033047" y="158202"/>
                  <a:pt x="1033047" y="187697"/>
                </a:cubicBezTo>
                <a:lnTo>
                  <a:pt x="1033047" y="407571"/>
                </a:lnTo>
                <a:lnTo>
                  <a:pt x="813317" y="407571"/>
                </a:lnTo>
                <a:cubicBezTo>
                  <a:pt x="783841" y="407571"/>
                  <a:pt x="775802" y="388801"/>
                  <a:pt x="797239" y="367350"/>
                </a:cubicBezTo>
                <a:lnTo>
                  <a:pt x="850832" y="313722"/>
                </a:lnTo>
                <a:cubicBezTo>
                  <a:pt x="781161" y="201104"/>
                  <a:pt x="657898" y="123344"/>
                  <a:pt x="515877" y="123344"/>
                </a:cubicBezTo>
                <a:cubicBezTo>
                  <a:pt x="339021" y="123344"/>
                  <a:pt x="186282" y="244006"/>
                  <a:pt x="140728" y="407571"/>
                </a:cubicBezTo>
                <a:lnTo>
                  <a:pt x="12105" y="407571"/>
                </a:lnTo>
                <a:cubicBezTo>
                  <a:pt x="63018" y="174290"/>
                  <a:pt x="269350" y="0"/>
                  <a:pt x="515877"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6450103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094970-D37E-4FA2-B60A-819076254ADA}"/>
              </a:ext>
            </a:extLst>
          </p:cNvPr>
          <p:cNvSpPr/>
          <p:nvPr/>
        </p:nvSpPr>
        <p:spPr bwMode="auto">
          <a:xfrm>
            <a:off x="278503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Services are created in the Azure Management portal</a:t>
            </a:r>
          </a:p>
        </p:txBody>
      </p:sp>
      <p:sp>
        <p:nvSpPr>
          <p:cNvPr id="2" name="Title 1">
            <a:extLst>
              <a:ext uri="{FF2B5EF4-FFF2-40B4-BE49-F238E27FC236}">
                <a16:creationId xmlns:a16="http://schemas.microsoft.com/office/drawing/2014/main" id="{4F188571-5916-482F-B166-AC8903249550}"/>
              </a:ext>
            </a:extLst>
          </p:cNvPr>
          <p:cNvSpPr>
            <a:spLocks noGrp="1"/>
          </p:cNvSpPr>
          <p:nvPr>
            <p:ph type="title"/>
          </p:nvPr>
        </p:nvSpPr>
        <p:spPr/>
        <p:txBody>
          <a:bodyPr/>
          <a:lstStyle/>
          <a:p>
            <a:r>
              <a:rPr lang="en-US"/>
              <a:t>Selling Azure through CSP </a:t>
            </a:r>
            <a:endParaRPr lang="en-IN" dirty="0"/>
          </a:p>
        </p:txBody>
      </p:sp>
      <p:sp>
        <p:nvSpPr>
          <p:cNvPr id="4" name="Rectangle 3">
            <a:extLst>
              <a:ext uri="{FF2B5EF4-FFF2-40B4-BE49-F238E27FC236}">
                <a16:creationId xmlns:a16="http://schemas.microsoft.com/office/drawing/2014/main" id="{3D249BDE-AD44-4548-970D-BB18F89D9D52}"/>
              </a:ext>
            </a:extLst>
          </p:cNvPr>
          <p:cNvSpPr/>
          <p:nvPr/>
        </p:nvSpPr>
        <p:spPr bwMode="auto">
          <a:xfrm>
            <a:off x="46595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establishes customer relationship and “sells” Azure subscription</a:t>
            </a:r>
            <a:endParaRPr kumimoji="0" lang="en-IN" sz="20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95F28B-12F3-43E9-9F0F-C7411F5E4B8D}"/>
              </a:ext>
            </a:extLst>
          </p:cNvPr>
          <p:cNvSpPr/>
          <p:nvPr/>
        </p:nvSpPr>
        <p:spPr bwMode="auto">
          <a:xfrm>
            <a:off x="510411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Usage occurs over the month</a:t>
            </a:r>
          </a:p>
        </p:txBody>
      </p:sp>
      <p:sp>
        <p:nvSpPr>
          <p:cNvPr id="7" name="Rectangle 6">
            <a:extLst>
              <a:ext uri="{FF2B5EF4-FFF2-40B4-BE49-F238E27FC236}">
                <a16:creationId xmlns:a16="http://schemas.microsoft.com/office/drawing/2014/main" id="{64991090-0E45-4860-8CD3-3C3E13746116}"/>
              </a:ext>
            </a:extLst>
          </p:cNvPr>
          <p:cNvSpPr/>
          <p:nvPr/>
        </p:nvSpPr>
        <p:spPr bwMode="auto">
          <a:xfrm>
            <a:off x="742319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Microsoft bills the partner for the usage</a:t>
            </a:r>
          </a:p>
        </p:txBody>
      </p:sp>
      <p:sp>
        <p:nvSpPr>
          <p:cNvPr id="8" name="Rectangle 7">
            <a:extLst>
              <a:ext uri="{FF2B5EF4-FFF2-40B4-BE49-F238E27FC236}">
                <a16:creationId xmlns:a16="http://schemas.microsoft.com/office/drawing/2014/main" id="{87FAED8B-1A8A-49C7-8609-2C570204D748}"/>
              </a:ext>
            </a:extLst>
          </p:cNvPr>
          <p:cNvSpPr/>
          <p:nvPr/>
        </p:nvSpPr>
        <p:spPr bwMode="auto">
          <a:xfrm>
            <a:off x="9742271"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bills the customer for the usage</a:t>
            </a:r>
          </a:p>
        </p:txBody>
      </p:sp>
      <p:pic>
        <p:nvPicPr>
          <p:cNvPr id="17" name="Picture 16">
            <a:extLst>
              <a:ext uri="{FF2B5EF4-FFF2-40B4-BE49-F238E27FC236}">
                <a16:creationId xmlns:a16="http://schemas.microsoft.com/office/drawing/2014/main" id="{181FEA61-72F0-441B-B99C-CD513271B387}"/>
              </a:ext>
            </a:extLst>
          </p:cNvPr>
          <p:cNvPicPr>
            <a:picLocks noChangeAspect="1"/>
          </p:cNvPicPr>
          <p:nvPr/>
        </p:nvPicPr>
        <p:blipFill rotWithShape="1">
          <a:blip r:embed="rId3"/>
          <a:srcRect l="2709" r="6036" b="24246"/>
          <a:stretch/>
        </p:blipFill>
        <p:spPr>
          <a:xfrm>
            <a:off x="7892058" y="3943131"/>
            <a:ext cx="4078464" cy="2377440"/>
          </a:xfrm>
          <a:prstGeom prst="rect">
            <a:avLst/>
          </a:prstGeom>
          <a:effectLst/>
        </p:spPr>
      </p:pic>
      <p:sp>
        <p:nvSpPr>
          <p:cNvPr id="19" name="Isosceles Triangle 18">
            <a:extLst>
              <a:ext uri="{FF2B5EF4-FFF2-40B4-BE49-F238E27FC236}">
                <a16:creationId xmlns:a16="http://schemas.microsoft.com/office/drawing/2014/main" id="{8CEFD069-C78C-4B65-A876-E3F089A57FC9}"/>
              </a:ext>
            </a:extLst>
          </p:cNvPr>
          <p:cNvSpPr/>
          <p:nvPr/>
        </p:nvSpPr>
        <p:spPr bwMode="auto">
          <a:xfrm rot="5400000">
            <a:off x="7297477" y="5006151"/>
            <a:ext cx="731872" cy="251400"/>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B3273FFA-5698-40BD-8828-F98388325B1A}"/>
              </a:ext>
            </a:extLst>
          </p:cNvPr>
          <p:cNvGrpSpPr/>
          <p:nvPr/>
        </p:nvGrpSpPr>
        <p:grpSpPr>
          <a:xfrm>
            <a:off x="2694203" y="3170158"/>
            <a:ext cx="267641" cy="459848"/>
            <a:chOff x="2693703" y="3461252"/>
            <a:chExt cx="267679" cy="459913"/>
          </a:xfrm>
        </p:grpSpPr>
        <p:sp>
          <p:nvSpPr>
            <p:cNvPr id="21" name="Isosceles Triangle 20">
              <a:extLst>
                <a:ext uri="{FF2B5EF4-FFF2-40B4-BE49-F238E27FC236}">
                  <a16:creationId xmlns:a16="http://schemas.microsoft.com/office/drawing/2014/main" id="{E06AA531-DD7C-4E4C-99E9-C79264702FA7}"/>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C1DB0665-BB9A-4712-8140-DD6F9BA24140}"/>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3" name="Group 22">
            <a:extLst>
              <a:ext uri="{FF2B5EF4-FFF2-40B4-BE49-F238E27FC236}">
                <a16:creationId xmlns:a16="http://schemas.microsoft.com/office/drawing/2014/main" id="{67B3A04F-D0FE-4A2D-90D5-123A8FC789AB}"/>
              </a:ext>
            </a:extLst>
          </p:cNvPr>
          <p:cNvGrpSpPr/>
          <p:nvPr/>
        </p:nvGrpSpPr>
        <p:grpSpPr>
          <a:xfrm>
            <a:off x="5013284" y="3170158"/>
            <a:ext cx="267641" cy="459848"/>
            <a:chOff x="2693703" y="3461252"/>
            <a:chExt cx="267679" cy="459913"/>
          </a:xfrm>
        </p:grpSpPr>
        <p:sp>
          <p:nvSpPr>
            <p:cNvPr id="24" name="Isosceles Triangle 23">
              <a:extLst>
                <a:ext uri="{FF2B5EF4-FFF2-40B4-BE49-F238E27FC236}">
                  <a16:creationId xmlns:a16="http://schemas.microsoft.com/office/drawing/2014/main" id="{3469BF78-774F-4FFE-A556-AA901BA0E85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93CF3329-99EF-4F93-90B6-01BC2C108857}"/>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62D4552D-D6D9-47F9-8DA8-185A5B39183A}"/>
              </a:ext>
            </a:extLst>
          </p:cNvPr>
          <p:cNvGrpSpPr/>
          <p:nvPr/>
        </p:nvGrpSpPr>
        <p:grpSpPr>
          <a:xfrm>
            <a:off x="7332364" y="3170158"/>
            <a:ext cx="267641" cy="459848"/>
            <a:chOff x="2693703" y="3461252"/>
            <a:chExt cx="267679" cy="459913"/>
          </a:xfrm>
        </p:grpSpPr>
        <p:sp>
          <p:nvSpPr>
            <p:cNvPr id="27" name="Isosceles Triangle 26">
              <a:extLst>
                <a:ext uri="{FF2B5EF4-FFF2-40B4-BE49-F238E27FC236}">
                  <a16:creationId xmlns:a16="http://schemas.microsoft.com/office/drawing/2014/main" id="{2C402B7C-E9FF-42D7-ACFC-25ABB2B366F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25B1DCE1-86F9-4779-B170-29F5AA84E8A5}"/>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9" name="Group 28">
            <a:extLst>
              <a:ext uri="{FF2B5EF4-FFF2-40B4-BE49-F238E27FC236}">
                <a16:creationId xmlns:a16="http://schemas.microsoft.com/office/drawing/2014/main" id="{EB5661D3-BBF5-4222-B415-C1C758840369}"/>
              </a:ext>
            </a:extLst>
          </p:cNvPr>
          <p:cNvGrpSpPr/>
          <p:nvPr/>
        </p:nvGrpSpPr>
        <p:grpSpPr>
          <a:xfrm>
            <a:off x="9651444" y="3170158"/>
            <a:ext cx="267641" cy="459848"/>
            <a:chOff x="2693703" y="3461252"/>
            <a:chExt cx="267679" cy="459913"/>
          </a:xfrm>
        </p:grpSpPr>
        <p:sp>
          <p:nvSpPr>
            <p:cNvPr id="30" name="Isosceles Triangle 29">
              <a:extLst>
                <a:ext uri="{FF2B5EF4-FFF2-40B4-BE49-F238E27FC236}">
                  <a16:creationId xmlns:a16="http://schemas.microsoft.com/office/drawing/2014/main" id="{56DFA586-B4BC-447F-BEF2-47F0938FA952}"/>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A186521-5709-4ACA-BBBE-0B8B364317F8}"/>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8C924A8-93A4-4B56-8BAD-C0B79295E8CE}"/>
              </a:ext>
            </a:extLst>
          </p:cNvPr>
          <p:cNvGrpSpPr/>
          <p:nvPr/>
        </p:nvGrpSpPr>
        <p:grpSpPr>
          <a:xfrm>
            <a:off x="477527" y="3943131"/>
            <a:ext cx="6957240" cy="2377440"/>
            <a:chOff x="465953" y="4016521"/>
            <a:chExt cx="6659048" cy="2258587"/>
          </a:xfrm>
        </p:grpSpPr>
        <p:pic>
          <p:nvPicPr>
            <p:cNvPr id="37" name="Picture 3"/>
            <p:cNvPicPr>
              <a:picLocks noChangeAspect="1"/>
            </p:cNvPicPr>
            <p:nvPr/>
          </p:nvPicPr>
          <p:blipFill rotWithShape="1">
            <a:blip r:embed="rId4"/>
            <a:srcRect t="31150"/>
            <a:stretch/>
          </p:blipFill>
          <p:spPr>
            <a:xfrm>
              <a:off x="465953" y="4016521"/>
              <a:ext cx="6659048" cy="2258587"/>
            </a:xfrm>
            <a:prstGeom prst="rect">
              <a:avLst/>
            </a:prstGeom>
            <a:ln w="6350">
              <a:solidFill>
                <a:schemeClr val="bg1">
                  <a:lumMod val="75000"/>
                </a:schemeClr>
              </a:solidFill>
            </a:ln>
            <a:effectLst/>
          </p:spPr>
        </p:pic>
        <p:sp>
          <p:nvSpPr>
            <p:cNvPr id="38" name="Rectangle 4"/>
            <p:cNvSpPr/>
            <p:nvPr/>
          </p:nvSpPr>
          <p:spPr bwMode="auto">
            <a:xfrm>
              <a:off x="752782" y="5796534"/>
              <a:ext cx="1950972" cy="256837"/>
            </a:xfrm>
            <a:prstGeom prst="rect">
              <a:avLst/>
            </a:prstGeom>
            <a:solidFill>
              <a:srgbClr val="99C9EF"/>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marL="0" marR="0" lvl="0" indent="0" algn="l" defTabSz="931935"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17">
                        <a:srgbClr val="32145A"/>
                      </a:gs>
                      <a:gs pos="100000">
                        <a:srgbClr val="32145A"/>
                      </a:gs>
                    </a:gsLst>
                    <a:lin ang="5400000" scaled="0"/>
                  </a:gradFill>
                  <a:effectLst/>
                  <a:uLnTx/>
                  <a:uFillTx/>
                  <a:latin typeface="Segoe UI"/>
                  <a:ea typeface="+mn-ea"/>
                  <a:cs typeface="+mn-cs"/>
                </a:rPr>
                <a:t> Microsoft Azure</a:t>
              </a:r>
            </a:p>
          </p:txBody>
        </p:sp>
      </p:grpSp>
    </p:spTree>
    <p:extLst>
      <p:ext uri="{BB962C8B-B14F-4D97-AF65-F5344CB8AC3E}">
        <p14:creationId xmlns:p14="http://schemas.microsoft.com/office/powerpoint/2010/main" val="11354909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CSP Practices</a:t>
            </a:r>
            <a:endParaRPr lang="en-US" dirty="0"/>
          </a:p>
        </p:txBody>
      </p:sp>
      <p:sp>
        <p:nvSpPr>
          <p:cNvPr id="11" name="Rectangle 10">
            <a:extLst>
              <a:ext uri="{FF2B5EF4-FFF2-40B4-BE49-F238E27FC236}">
                <a16:creationId xmlns:a16="http://schemas.microsoft.com/office/drawing/2014/main" id="{66C139D5-B9EA-467D-A1BB-2EB91CF83279}"/>
              </a:ext>
            </a:extLst>
          </p:cNvPr>
          <p:cNvSpPr/>
          <p:nvPr/>
        </p:nvSpPr>
        <p:spPr>
          <a:xfrm>
            <a:off x="467245" y="2253448"/>
            <a:ext cx="2763234" cy="2260679"/>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Technical support 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Rectangle 11">
            <a:extLst>
              <a:ext uri="{FF2B5EF4-FFF2-40B4-BE49-F238E27FC236}">
                <a16:creationId xmlns:a16="http://schemas.microsoft.com/office/drawing/2014/main" id="{1FFFC6F9-43C1-4180-8551-5754140D5A53}"/>
              </a:ext>
            </a:extLst>
          </p:cNvPr>
          <p:cNvSpPr/>
          <p:nvPr/>
        </p:nvSpPr>
        <p:spPr>
          <a:xfrm>
            <a:off x="3387543" y="2253448"/>
            <a:ext cx="2763234" cy="2260679"/>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Billing</a:t>
            </a:r>
            <a:br>
              <a:rPr kumimoji="0" lang="en-US" sz="3200" b="0" i="0" u="none" strike="noStrike" kern="1200" cap="none" spc="0" normalizeH="0" baseline="0" noProof="0" dirty="0">
                <a:ln>
                  <a:noFill/>
                </a:ln>
                <a:solidFill>
                  <a:srgbClr val="FFFFFF"/>
                </a:solidFill>
                <a:effectLst/>
                <a:uLnTx/>
                <a:uFillTx/>
                <a:latin typeface="Segoe UI Light"/>
                <a:ea typeface="+mn-ea"/>
                <a:cs typeface="+mn-cs"/>
              </a:rPr>
            </a:br>
            <a:r>
              <a:rPr kumimoji="0" lang="en-US" sz="3200" b="0" i="0" u="none" strike="noStrike" kern="1200" cap="none" spc="0" normalizeH="0" baseline="0" noProof="0" dirty="0">
                <a:ln>
                  <a:noFill/>
                </a:ln>
                <a:solidFill>
                  <a:srgbClr val="FFFFFF"/>
                </a:solidFill>
                <a:effectLst/>
                <a:uLnTx/>
                <a:uFillTx/>
                <a:latin typeface="Segoe UI Light"/>
                <a:ea typeface="+mn-ea"/>
                <a:cs typeface="+mn-cs"/>
              </a:rPr>
              <a:t>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12">
            <a:extLst>
              <a:ext uri="{FF2B5EF4-FFF2-40B4-BE49-F238E27FC236}">
                <a16:creationId xmlns:a16="http://schemas.microsoft.com/office/drawing/2014/main" id="{6E22D770-2D53-46B7-8E0C-EA203340150A}"/>
              </a:ext>
            </a:extLst>
          </p:cNvPr>
          <p:cNvSpPr/>
          <p:nvPr/>
        </p:nvSpPr>
        <p:spPr>
          <a:xfrm>
            <a:off x="6307841" y="2253448"/>
            <a:ext cx="2763234" cy="2260679"/>
          </a:xfrm>
          <a:prstGeom prst="rect">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Light"/>
                <a:ea typeface="+mn-ea"/>
                <a:cs typeface="+mn-cs"/>
              </a:rPr>
              <a:t>Deployment services practice</a:t>
            </a:r>
            <a:endParaRPr kumimoji="0" lang="en-IN" sz="32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 name="Rectangle 13">
            <a:extLst>
              <a:ext uri="{FF2B5EF4-FFF2-40B4-BE49-F238E27FC236}">
                <a16:creationId xmlns:a16="http://schemas.microsoft.com/office/drawing/2014/main" id="{F8CCD06A-6EC5-49FD-B39E-4C784A7515A7}"/>
              </a:ext>
            </a:extLst>
          </p:cNvPr>
          <p:cNvSpPr/>
          <p:nvPr/>
        </p:nvSpPr>
        <p:spPr>
          <a:xfrm>
            <a:off x="9228138" y="2253448"/>
            <a:ext cx="2763234" cy="2260679"/>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Cloud sales 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Text Placeholder 2">
            <a:extLst>
              <a:ext uri="{FF2B5EF4-FFF2-40B4-BE49-F238E27FC236}">
                <a16:creationId xmlns:a16="http://schemas.microsoft.com/office/drawing/2014/main" id="{681C8432-EE46-44B6-B952-62491B778CDF}"/>
              </a:ext>
            </a:extLst>
          </p:cNvPr>
          <p:cNvSpPr txBox="1">
            <a:spLocks/>
          </p:cNvSpPr>
          <p:nvPr/>
        </p:nvSpPr>
        <p:spPr>
          <a:xfrm>
            <a:off x="467245" y="1174087"/>
            <a:ext cx="11244553" cy="553998"/>
          </a:xfrm>
          <a:prstGeom prst="rect">
            <a:avLst/>
          </a:prstGeom>
        </p:spPr>
        <p:txBody>
          <a:bodyPr vert="horz" wrap="none" lIns="0" tIns="0" rIns="0" bIns="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505050"/>
                </a:solidFill>
                <a:effectLst/>
                <a:uLnTx/>
                <a:uFillTx/>
                <a:latin typeface="Segoe UI Light"/>
                <a:ea typeface="+mn-ea"/>
                <a:cs typeface="+mn-cs"/>
              </a:rPr>
              <a:t>What partners need to build to be successful in Azure CSP</a:t>
            </a:r>
          </a:p>
        </p:txBody>
      </p:sp>
      <p:sp>
        <p:nvSpPr>
          <p:cNvPr id="7" name="Text Placeholder 2">
            <a:extLst>
              <a:ext uri="{FF2B5EF4-FFF2-40B4-BE49-F238E27FC236}">
                <a16:creationId xmlns:a16="http://schemas.microsoft.com/office/drawing/2014/main" id="{3AC7FA0B-43C8-4C21-AC94-BE781D957D18}"/>
              </a:ext>
            </a:extLst>
          </p:cNvPr>
          <p:cNvSpPr txBox="1">
            <a:spLocks/>
          </p:cNvSpPr>
          <p:nvPr/>
        </p:nvSpPr>
        <p:spPr>
          <a:xfrm>
            <a:off x="0" y="4872845"/>
            <a:ext cx="12436475" cy="1539530"/>
          </a:xfrm>
          <a:prstGeom prst="rect">
            <a:avLst/>
          </a:prstGeom>
          <a:solidFill>
            <a:schemeClr val="bg1">
              <a:lumMod val="95000"/>
            </a:schemeClr>
          </a:solidFill>
          <a:ln w="6350">
            <a:noFill/>
          </a:ln>
        </p:spPr>
        <p:txBody>
          <a:bodyPr vert="horz" wrap="square" lIns="457200" tIns="91440" rIns="457200" bIns="91440" rtlCol="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12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CSP Direct partners get discount for Azure to implement it</a:t>
            </a:r>
          </a:p>
          <a:p>
            <a:pPr marL="0" marR="0" lvl="0" indent="0" algn="l" defTabSz="932384" rtl="0" eaLnBrk="1" fontAlgn="auto" latinLnBrk="0" hangingPunct="1">
              <a:lnSpc>
                <a:spcPct val="100000"/>
              </a:lnSpc>
              <a:spcBef>
                <a:spcPts val="12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CSP Indirect Reseller receives it from CSP Indirect Provider (Distributor)</a:t>
            </a:r>
          </a:p>
        </p:txBody>
      </p:sp>
      <p:sp>
        <p:nvSpPr>
          <p:cNvPr id="5" name="Oval 4">
            <a:extLst>
              <a:ext uri="{FF2B5EF4-FFF2-40B4-BE49-F238E27FC236}">
                <a16:creationId xmlns:a16="http://schemas.microsoft.com/office/drawing/2014/main" id="{A1D33868-B622-44B1-A9EC-3F91BDC7CFEA}"/>
              </a:ext>
            </a:extLst>
          </p:cNvPr>
          <p:cNvSpPr/>
          <p:nvPr/>
        </p:nvSpPr>
        <p:spPr bwMode="auto">
          <a:xfrm>
            <a:off x="1588822" y="1993408"/>
            <a:ext cx="520080" cy="520080"/>
          </a:xfrm>
          <a:prstGeom prst="ellipse">
            <a:avLst/>
          </a:prstGeom>
          <a:solidFill>
            <a:schemeClr val="bg1"/>
          </a:solidFill>
          <a:ln>
            <a:noFill/>
            <a:headEnd type="none" w="med" len="med"/>
            <a:tailEnd type="none" w="med" len="med"/>
          </a:ln>
          <a:effectLst>
            <a:innerShdw dist="50800" dir="16200000">
              <a:schemeClr val="accent1"/>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1</a:t>
            </a:r>
            <a:endParaRPr lang="en-IN" sz="2400" b="1" dirty="0" err="1">
              <a:solidFill>
                <a:schemeClr val="tx2"/>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59BFE2C-2301-4B63-B5FE-AE301A9889B3}"/>
              </a:ext>
            </a:extLst>
          </p:cNvPr>
          <p:cNvSpPr/>
          <p:nvPr/>
        </p:nvSpPr>
        <p:spPr bwMode="auto">
          <a:xfrm>
            <a:off x="4509120" y="1993408"/>
            <a:ext cx="520080" cy="520080"/>
          </a:xfrm>
          <a:prstGeom prst="ellipse">
            <a:avLst/>
          </a:prstGeom>
          <a:solidFill>
            <a:schemeClr val="bg1"/>
          </a:solidFill>
          <a:ln>
            <a:noFill/>
            <a:headEnd type="none" w="med" len="med"/>
            <a:tailEnd type="none" w="med" len="med"/>
          </a:ln>
          <a:effectLst>
            <a:innerShdw dist="50800" dir="16200000">
              <a:schemeClr val="accent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2</a:t>
            </a:r>
            <a:endParaRPr lang="en-IN" sz="2400" b="1" dirty="0" err="1">
              <a:solidFill>
                <a:schemeClr val="tx2"/>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5C7EE974-17C2-45AF-A739-7A84FB715E99}"/>
              </a:ext>
            </a:extLst>
          </p:cNvPr>
          <p:cNvSpPr/>
          <p:nvPr/>
        </p:nvSpPr>
        <p:spPr bwMode="auto">
          <a:xfrm>
            <a:off x="7429418" y="1993408"/>
            <a:ext cx="520080" cy="520080"/>
          </a:xfrm>
          <a:prstGeom prst="ellipse">
            <a:avLst/>
          </a:prstGeom>
          <a:solidFill>
            <a:schemeClr val="bg1"/>
          </a:solidFill>
          <a:ln>
            <a:noFill/>
            <a:headEnd type="none" w="med" len="med"/>
            <a:tailEnd type="none" w="med" len="med"/>
          </a:ln>
          <a:effectLst>
            <a:innerShdw dist="50800" dir="16200000">
              <a:schemeClr val="accent3"/>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3</a:t>
            </a:r>
            <a:endParaRPr lang="en-IN" sz="2400" b="1" dirty="0" err="1">
              <a:solidFill>
                <a:schemeClr val="tx2"/>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C9B9523-6035-45D7-8FFB-EB1B8C1A2A13}"/>
              </a:ext>
            </a:extLst>
          </p:cNvPr>
          <p:cNvSpPr/>
          <p:nvPr/>
        </p:nvSpPr>
        <p:spPr bwMode="auto">
          <a:xfrm>
            <a:off x="10349715" y="1993408"/>
            <a:ext cx="520080" cy="520080"/>
          </a:xfrm>
          <a:prstGeom prst="ellipse">
            <a:avLst/>
          </a:prstGeom>
          <a:solidFill>
            <a:schemeClr val="bg1"/>
          </a:solidFill>
          <a:ln>
            <a:noFill/>
            <a:headEnd type="none" w="med" len="med"/>
            <a:tailEnd type="none" w="med" len="med"/>
          </a:ln>
          <a:effectLst>
            <a:innerShdw dist="50800" dir="16200000">
              <a:schemeClr val="accent4"/>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4</a:t>
            </a:r>
            <a:endParaRPr lang="en-IN" sz="2400" b="1" dirty="0" err="1">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245005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doesn’t provide any support to CSP Customers</a:t>
            </a:r>
          </a:p>
        </p:txBody>
      </p:sp>
      <p:sp>
        <p:nvSpPr>
          <p:cNvPr id="10" name="Text Placeholder 2">
            <a:extLst>
              <a:ext uri="{FF2B5EF4-FFF2-40B4-BE49-F238E27FC236}">
                <a16:creationId xmlns:a16="http://schemas.microsoft.com/office/drawing/2014/main" id="{D52660AE-0B21-4722-A88E-DF3E8BF4DE93}"/>
              </a:ext>
            </a:extLst>
          </p:cNvPr>
          <p:cNvSpPr txBox="1">
            <a:spLocks/>
          </p:cNvSpPr>
          <p:nvPr/>
        </p:nvSpPr>
        <p:spPr>
          <a:xfrm>
            <a:off x="1741623" y="1918562"/>
            <a:ext cx="2141998" cy="332399"/>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Customer view</a:t>
            </a:r>
          </a:p>
        </p:txBody>
      </p:sp>
      <p:sp>
        <p:nvSpPr>
          <p:cNvPr id="11" name="Text Placeholder 12">
            <a:extLst>
              <a:ext uri="{FF2B5EF4-FFF2-40B4-BE49-F238E27FC236}">
                <a16:creationId xmlns:a16="http://schemas.microsoft.com/office/drawing/2014/main" id="{35FAD5D2-3AA5-4025-9A43-E0E020A816D3}"/>
              </a:ext>
            </a:extLst>
          </p:cNvPr>
          <p:cNvSpPr txBox="1">
            <a:spLocks/>
          </p:cNvSpPr>
          <p:nvPr/>
        </p:nvSpPr>
        <p:spPr>
          <a:xfrm>
            <a:off x="7408444" y="1918562"/>
            <a:ext cx="2463368" cy="332399"/>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CSP Partner view</a:t>
            </a:r>
          </a:p>
        </p:txBody>
      </p:sp>
      <p:pic>
        <p:nvPicPr>
          <p:cNvPr id="13" name="Picture 12">
            <a:extLst>
              <a:ext uri="{FF2B5EF4-FFF2-40B4-BE49-F238E27FC236}">
                <a16:creationId xmlns:a16="http://schemas.microsoft.com/office/drawing/2014/main" id="{4F5D938D-6E7F-4AA4-9C1F-443A3059D078}"/>
              </a:ext>
            </a:extLst>
          </p:cNvPr>
          <p:cNvPicPr>
            <a:picLocks noChangeAspect="1"/>
          </p:cNvPicPr>
          <p:nvPr/>
        </p:nvPicPr>
        <p:blipFill>
          <a:blip r:embed="rId2"/>
          <a:stretch>
            <a:fillRect/>
          </a:stretch>
        </p:blipFill>
        <p:spPr>
          <a:xfrm>
            <a:off x="465137" y="2357498"/>
            <a:ext cx="4694970" cy="4010778"/>
          </a:xfrm>
          <a:prstGeom prst="rect">
            <a:avLst/>
          </a:prstGeom>
          <a:ln>
            <a:noFill/>
          </a:ln>
        </p:spPr>
      </p:pic>
      <p:pic>
        <p:nvPicPr>
          <p:cNvPr id="14" name="Picture 13">
            <a:extLst>
              <a:ext uri="{FF2B5EF4-FFF2-40B4-BE49-F238E27FC236}">
                <a16:creationId xmlns:a16="http://schemas.microsoft.com/office/drawing/2014/main" id="{DB973C26-13EC-415A-93C2-A0E0A88CEF5E}"/>
              </a:ext>
            </a:extLst>
          </p:cNvPr>
          <p:cNvPicPr>
            <a:picLocks noChangeAspect="1"/>
          </p:cNvPicPr>
          <p:nvPr/>
        </p:nvPicPr>
        <p:blipFill>
          <a:blip r:embed="rId3"/>
          <a:stretch>
            <a:fillRect/>
          </a:stretch>
        </p:blipFill>
        <p:spPr>
          <a:xfrm>
            <a:off x="5300461" y="2356339"/>
            <a:ext cx="6679335" cy="4010778"/>
          </a:xfrm>
          <a:prstGeom prst="rect">
            <a:avLst/>
          </a:prstGeom>
          <a:ln>
            <a:noFill/>
          </a:ln>
        </p:spPr>
      </p:pic>
    </p:spTree>
    <p:extLst>
      <p:ext uri="{BB962C8B-B14F-4D97-AF65-F5344CB8AC3E}">
        <p14:creationId xmlns:p14="http://schemas.microsoft.com/office/powerpoint/2010/main" val="26685539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Technical support for Azure services</a:t>
            </a:r>
            <a:endParaRPr lang="en-US" dirty="0"/>
          </a:p>
        </p:txBody>
      </p:sp>
      <p:cxnSp>
        <p:nvCxnSpPr>
          <p:cNvPr id="8" name="Straight Connector 7">
            <a:extLst>
              <a:ext uri="{FF2B5EF4-FFF2-40B4-BE49-F238E27FC236}">
                <a16:creationId xmlns:a16="http://schemas.microsoft.com/office/drawing/2014/main" id="{C1D3F851-7530-4B73-8E85-5CE4A9D34893}"/>
              </a:ext>
            </a:extLst>
          </p:cNvPr>
          <p:cNvCxnSpPr/>
          <p:nvPr/>
        </p:nvCxnSpPr>
        <p:spPr>
          <a:xfrm>
            <a:off x="0" y="1943976"/>
            <a:ext cx="12436475" cy="0"/>
          </a:xfrm>
          <a:prstGeom prst="line">
            <a:avLst/>
          </a:prstGeom>
          <a:ln w="1905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D61B04-B534-4E91-A489-89E375B40641}"/>
              </a:ext>
            </a:extLst>
          </p:cNvPr>
          <p:cNvSpPr/>
          <p:nvPr/>
        </p:nvSpPr>
        <p:spPr bwMode="auto">
          <a:xfrm>
            <a:off x="151373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1</a:t>
            </a:r>
          </a:p>
        </p:txBody>
      </p:sp>
      <p:sp>
        <p:nvSpPr>
          <p:cNvPr id="13" name="Oval 12">
            <a:extLst>
              <a:ext uri="{FF2B5EF4-FFF2-40B4-BE49-F238E27FC236}">
                <a16:creationId xmlns:a16="http://schemas.microsoft.com/office/drawing/2014/main" id="{D4529051-D310-4FE8-AD2B-BB10F226F5E6}"/>
              </a:ext>
            </a:extLst>
          </p:cNvPr>
          <p:cNvSpPr/>
          <p:nvPr/>
        </p:nvSpPr>
        <p:spPr bwMode="auto">
          <a:xfrm>
            <a:off x="449569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14" name="Oval 13">
            <a:extLst>
              <a:ext uri="{FF2B5EF4-FFF2-40B4-BE49-F238E27FC236}">
                <a16:creationId xmlns:a16="http://schemas.microsoft.com/office/drawing/2014/main" id="{05D5FEC6-387F-4264-8CB5-2B8E3659B8C5}"/>
              </a:ext>
            </a:extLst>
          </p:cNvPr>
          <p:cNvSpPr/>
          <p:nvPr/>
        </p:nvSpPr>
        <p:spPr bwMode="auto">
          <a:xfrm>
            <a:off x="747765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15" name="Oval 14">
            <a:extLst>
              <a:ext uri="{FF2B5EF4-FFF2-40B4-BE49-F238E27FC236}">
                <a16:creationId xmlns:a16="http://schemas.microsoft.com/office/drawing/2014/main" id="{D758FBF5-2F7C-4944-B29A-075692E1F397}"/>
              </a:ext>
            </a:extLst>
          </p:cNvPr>
          <p:cNvSpPr/>
          <p:nvPr/>
        </p:nvSpPr>
        <p:spPr bwMode="auto">
          <a:xfrm>
            <a:off x="10459616"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4</a:t>
            </a:r>
          </a:p>
        </p:txBody>
      </p:sp>
      <p:sp>
        <p:nvSpPr>
          <p:cNvPr id="9" name="Text Placeholder 2">
            <a:extLst>
              <a:ext uri="{FF2B5EF4-FFF2-40B4-BE49-F238E27FC236}">
                <a16:creationId xmlns:a16="http://schemas.microsoft.com/office/drawing/2014/main" id="{3000E949-36EF-4EED-9ABE-B541D2145413}"/>
              </a:ext>
            </a:extLst>
          </p:cNvPr>
          <p:cNvSpPr txBox="1">
            <a:spLocks/>
          </p:cNvSpPr>
          <p:nvPr/>
        </p:nvSpPr>
        <p:spPr>
          <a:xfrm>
            <a:off x="3379247" y="2247982"/>
            <a:ext cx="2707798" cy="280333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1</a:t>
            </a:r>
            <a:r>
              <a:rPr kumimoji="0" lang="en-US" sz="2400" b="0" i="0" u="none" strike="noStrike" kern="1200" cap="none" spc="0" normalizeH="0" baseline="30000" noProof="0" dirty="0">
                <a:ln>
                  <a:noFill/>
                </a:ln>
                <a:solidFill>
                  <a:schemeClr val="tx1"/>
                </a:solidFill>
                <a:effectLst/>
                <a:uLnTx/>
                <a:uFillTx/>
                <a:latin typeface="Segoe UI"/>
                <a:ea typeface="+mn-ea"/>
                <a:cs typeface="+mn-cs"/>
              </a:rPr>
              <a:t>st</a:t>
            </a:r>
            <a:r>
              <a:rPr kumimoji="0" lang="en-US" sz="2400" b="0" i="0" u="none" strike="noStrike" kern="1200" cap="none" spc="0" normalizeH="0" baseline="0" noProof="0" dirty="0">
                <a:ln>
                  <a:noFill/>
                </a:ln>
                <a:solidFill>
                  <a:schemeClr val="tx1"/>
                </a:solidFill>
                <a:effectLst/>
                <a:uLnTx/>
                <a:uFillTx/>
                <a:latin typeface="Segoe UI"/>
                <a:ea typeface="+mn-ea"/>
                <a:cs typeface="+mn-cs"/>
              </a:rPr>
              <a:t> tier of support</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 basic troubleshooting</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Check if there are any related service issues on Azure Resource Health</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Provide solutions to the customer</a:t>
            </a:r>
          </a:p>
        </p:txBody>
      </p:sp>
      <p:sp>
        <p:nvSpPr>
          <p:cNvPr id="10" name="Text Placeholder 2">
            <a:extLst>
              <a:ext uri="{FF2B5EF4-FFF2-40B4-BE49-F238E27FC236}">
                <a16:creationId xmlns:a16="http://schemas.microsoft.com/office/drawing/2014/main" id="{10AB72C6-A93D-4A44-BA68-51635F8BD172}"/>
              </a:ext>
            </a:extLst>
          </p:cNvPr>
          <p:cNvSpPr txBox="1">
            <a:spLocks/>
          </p:cNvSpPr>
          <p:nvPr/>
        </p:nvSpPr>
        <p:spPr>
          <a:xfrm>
            <a:off x="6293356" y="2247982"/>
            <a:ext cx="2763873" cy="3634328"/>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2</a:t>
            </a:r>
            <a:r>
              <a:rPr kumimoji="0" lang="en-US" sz="2400" b="0" i="0" u="none" strike="noStrike" kern="1200" cap="none" spc="0" normalizeH="0" baseline="30000" noProof="0" dirty="0">
                <a:ln>
                  <a:noFill/>
                </a:ln>
                <a:solidFill>
                  <a:schemeClr val="tx1"/>
                </a:solidFill>
                <a:effectLst/>
                <a:uLnTx/>
                <a:uFillTx/>
                <a:latin typeface="Segoe UI"/>
                <a:ea typeface="+mn-ea"/>
                <a:cs typeface="+mn-cs"/>
              </a:rPr>
              <a:t>nd</a:t>
            </a:r>
            <a:r>
              <a:rPr kumimoji="0" lang="en-US" sz="2400" b="0" i="0" u="none" strike="noStrike" kern="1200" cap="none" spc="0" normalizeH="0" baseline="0" noProof="0" dirty="0">
                <a:ln>
                  <a:noFill/>
                </a:ln>
                <a:solidFill>
                  <a:schemeClr val="tx1"/>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If problem is not resolved – escalate the request internally and do deep troubleshooting</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Ensure that the environment is fully supported by Microsoft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Provide solutions or fix the problem in on behalf the customer</a:t>
            </a:r>
          </a:p>
        </p:txBody>
      </p:sp>
      <p:sp>
        <p:nvSpPr>
          <p:cNvPr id="11" name="Text Placeholder 2">
            <a:extLst>
              <a:ext uri="{FF2B5EF4-FFF2-40B4-BE49-F238E27FC236}">
                <a16:creationId xmlns:a16="http://schemas.microsoft.com/office/drawing/2014/main" id="{7E525DEF-CAE8-4C31-8E12-9E681BEA6A5D}"/>
              </a:ext>
            </a:extLst>
          </p:cNvPr>
          <p:cNvSpPr txBox="1">
            <a:spLocks/>
          </p:cNvSpPr>
          <p:nvPr/>
        </p:nvSpPr>
        <p:spPr>
          <a:xfrm>
            <a:off x="9263540" y="2247982"/>
            <a:ext cx="2707798" cy="344966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Escalate issues to Microsoft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Only after steps </a:t>
            </a:r>
            <a:br>
              <a:rPr kumimoji="0" lang="en-US" sz="1800" b="0" i="0" u="none" strike="noStrike" kern="1200" cap="none" spc="0" normalizeH="0" baseline="0" noProof="0" dirty="0">
                <a:ln>
                  <a:noFill/>
                </a:ln>
                <a:solidFill>
                  <a:srgbClr val="505050"/>
                </a:solidFill>
                <a:effectLst/>
                <a:uLnTx/>
                <a:uFillTx/>
                <a:latin typeface="Segoe UI"/>
                <a:ea typeface="+mn-ea"/>
                <a:cs typeface="+mn-cs"/>
              </a:rPr>
            </a:br>
            <a:r>
              <a:rPr kumimoji="0" lang="en-US" sz="1800" b="0" i="0" u="none" strike="noStrike" kern="1200" cap="none" spc="0" normalizeH="0" baseline="0" noProof="0" dirty="0">
                <a:ln>
                  <a:noFill/>
                </a:ln>
                <a:solidFill>
                  <a:srgbClr val="505050"/>
                </a:solidFill>
                <a:effectLst/>
                <a:uLnTx/>
                <a:uFillTx/>
                <a:latin typeface="Segoe UI"/>
                <a:ea typeface="+mn-ea"/>
                <a:cs typeface="+mn-cs"/>
              </a:rPr>
              <a:t>1-3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details</a:t>
            </a:r>
            <a:r>
              <a:rPr kumimoji="0" lang="en-US" sz="1800" b="0" i="0" u="none" strike="noStrike" kern="1200" cap="none" spc="0" normalizeH="0" baseline="0" noProof="0" dirty="0">
                <a:ln>
                  <a:noFill/>
                </a:ln>
                <a:solidFill>
                  <a:srgbClr val="505050"/>
                </a:solidFill>
                <a:effectLst/>
                <a:uLnTx/>
                <a:uFillTx/>
                <a:latin typeface="Segoe UI"/>
                <a:ea typeface="+mn-ea"/>
                <a:cs typeface="+mn-cs"/>
              </a:rPr>
              <a: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Microsoft provides different support options for CSP Partners</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All escalation requests are still managed by the partner</a:t>
            </a:r>
          </a:p>
        </p:txBody>
      </p:sp>
      <p:sp>
        <p:nvSpPr>
          <p:cNvPr id="16" name="Text Placeholder 2">
            <a:extLst>
              <a:ext uri="{FF2B5EF4-FFF2-40B4-BE49-F238E27FC236}">
                <a16:creationId xmlns:a16="http://schemas.microsoft.com/office/drawing/2014/main" id="{7C6F2C7D-4415-4D17-8696-8E734E321CC6}"/>
              </a:ext>
            </a:extLst>
          </p:cNvPr>
          <p:cNvSpPr txBox="1">
            <a:spLocks/>
          </p:cNvSpPr>
          <p:nvPr/>
        </p:nvSpPr>
        <p:spPr>
          <a:xfrm>
            <a:off x="465138" y="2247982"/>
            <a:ext cx="2707798" cy="9233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Register a new customer request in the own tracking system</a:t>
            </a:r>
          </a:p>
        </p:txBody>
      </p:sp>
      <p:cxnSp>
        <p:nvCxnSpPr>
          <p:cNvPr id="7" name="Straight Connector 6">
            <a:extLst>
              <a:ext uri="{FF2B5EF4-FFF2-40B4-BE49-F238E27FC236}">
                <a16:creationId xmlns:a16="http://schemas.microsoft.com/office/drawing/2014/main" id="{B1BA33DB-52E5-4191-8AB9-79C78D24CCCD}"/>
              </a:ext>
            </a:extLst>
          </p:cNvPr>
          <p:cNvCxnSpPr/>
          <p:nvPr/>
        </p:nvCxnSpPr>
        <p:spPr>
          <a:xfrm>
            <a:off x="3276092"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EA7F63-17C3-4EE9-ADD2-09BF505CAEBA}"/>
              </a:ext>
            </a:extLst>
          </p:cNvPr>
          <p:cNvCxnSpPr/>
          <p:nvPr/>
        </p:nvCxnSpPr>
        <p:spPr>
          <a:xfrm>
            <a:off x="6190201"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05DBEF-13DB-4346-A8BB-3DC4780FCD68}"/>
              </a:ext>
            </a:extLst>
          </p:cNvPr>
          <p:cNvCxnSpPr/>
          <p:nvPr/>
        </p:nvCxnSpPr>
        <p:spPr>
          <a:xfrm>
            <a:off x="9160385"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06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options for CSP Partners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75371153"/>
              </p:ext>
            </p:extLst>
          </p:nvPr>
        </p:nvGraphicFramePr>
        <p:xfrm>
          <a:off x="465138" y="1235076"/>
          <a:ext cx="11506200" cy="5291328"/>
        </p:xfrm>
        <a:graphic>
          <a:graphicData uri="http://schemas.openxmlformats.org/drawingml/2006/table">
            <a:tbl>
              <a:tblPr firstRow="1" bandRow="1">
                <a:tableStyleId>{8799B23B-EC83-4686-B30A-512413B5E67A}</a:tableStyleId>
              </a:tblPr>
              <a:tblGrid>
                <a:gridCol w="3998892">
                  <a:extLst>
                    <a:ext uri="{9D8B030D-6E8A-4147-A177-3AD203B41FA5}">
                      <a16:colId xmlns:a16="http://schemas.microsoft.com/office/drawing/2014/main" val="20000"/>
                    </a:ext>
                  </a:extLst>
                </a:gridCol>
                <a:gridCol w="2502436">
                  <a:extLst>
                    <a:ext uri="{9D8B030D-6E8A-4147-A177-3AD203B41FA5}">
                      <a16:colId xmlns:a16="http://schemas.microsoft.com/office/drawing/2014/main" val="20002"/>
                    </a:ext>
                  </a:extLst>
                </a:gridCol>
                <a:gridCol w="2502436">
                  <a:extLst>
                    <a:ext uri="{9D8B030D-6E8A-4147-A177-3AD203B41FA5}">
                      <a16:colId xmlns:a16="http://schemas.microsoft.com/office/drawing/2014/main" val="20006"/>
                    </a:ext>
                  </a:extLst>
                </a:gridCol>
                <a:gridCol w="2502436">
                  <a:extLst>
                    <a:ext uri="{9D8B030D-6E8A-4147-A177-3AD203B41FA5}">
                      <a16:colId xmlns:a16="http://schemas.microsoft.com/office/drawing/2014/main" val="20004"/>
                    </a:ext>
                  </a:extLst>
                </a:gridCol>
              </a:tblGrid>
              <a:tr h="0">
                <a:tc>
                  <a:txBody>
                    <a:bodyPr/>
                    <a:lstStyle/>
                    <a:p>
                      <a:pPr algn="l"/>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n-lt"/>
                          <a:ea typeface="+mn-ea"/>
                          <a:cs typeface="Segoe UI" panose="020B0502040204020203" pitchFamily="34" charset="0"/>
                        </a:rPr>
                        <a:t>Included with CSP</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mn-lt"/>
                          <a:ea typeface="+mn-ea"/>
                          <a:cs typeface="Segoe UI" panose="020B0502040204020203" pitchFamily="34" charset="0"/>
                        </a:rPr>
                        <a:t>Advanced Support for Partners (</a:t>
                      </a:r>
                      <a:r>
                        <a:rPr kumimoji="0" lang="en-US" sz="1400" b="1" i="0" u="none" strike="noStrike" kern="1200" cap="none" spc="0" normalizeH="0" baseline="0" noProof="0" dirty="0" err="1">
                          <a:ln>
                            <a:noFill/>
                          </a:ln>
                          <a:solidFill>
                            <a:schemeClr val="accent2"/>
                          </a:solidFill>
                          <a:effectLst/>
                          <a:uLnTx/>
                          <a:uFillTx/>
                          <a:latin typeface="+mn-lt"/>
                          <a:ea typeface="+mn-ea"/>
                          <a:cs typeface="Segoe UI" panose="020B0502040204020203" pitchFamily="34" charset="0"/>
                        </a:rPr>
                        <a:t>ASfP</a:t>
                      </a:r>
                      <a:r>
                        <a:rPr kumimoji="0" lang="en-US" sz="1400" b="1" i="0" u="none" strike="noStrike" kern="1200" cap="none" spc="0" normalizeH="0" baseline="0" noProof="0" dirty="0">
                          <a:ln>
                            <a:noFill/>
                          </a:ln>
                          <a:solidFill>
                            <a:schemeClr val="accent2"/>
                          </a:solidFill>
                          <a:effectLst/>
                          <a:uLnTx/>
                          <a:uFillTx/>
                          <a:latin typeface="+mn-lt"/>
                          <a:ea typeface="+mn-ea"/>
                          <a:cs typeface="Segoe UI" panose="020B0502040204020203" pitchFamily="34" charset="0"/>
                        </a:rPr>
                        <a:t>)</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Premier Support for</a:t>
                      </a:r>
                      <a:b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b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Partners (</a:t>
                      </a:r>
                      <a:r>
                        <a:rPr kumimoji="0" lang="en-US" sz="1400" b="1" i="0" u="none" strike="noStrike" kern="1200" cap="none" spc="0" normalizeH="0" baseline="0" noProof="0" dirty="0" err="1">
                          <a:ln>
                            <a:noFill/>
                          </a:ln>
                          <a:solidFill>
                            <a:schemeClr val="accent3"/>
                          </a:solidFill>
                          <a:effectLst/>
                          <a:uLnTx/>
                          <a:uFillTx/>
                          <a:latin typeface="+mn-lt"/>
                          <a:ea typeface="+mn-ea"/>
                          <a:cs typeface="Segoe UI" panose="020B0502040204020203" pitchFamily="34" charset="0"/>
                        </a:rPr>
                        <a:t>PSfP</a:t>
                      </a: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5799124"/>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Submit Support Tickets On Behalf of End Customer</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90425655"/>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Support Account Management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No</a:t>
                      </a:r>
                      <a:r>
                        <a:rPr lang="en-US" sz="1400" b="0" i="0" u="none" strike="noStrike" kern="1200" baseline="0" dirty="0">
                          <a:solidFill>
                            <a:schemeClr val="bg1"/>
                          </a:solidFill>
                          <a:effectLst/>
                          <a:latin typeface="+mn-lt"/>
                          <a:ea typeface="+mn-ea"/>
                          <a:cs typeface="+mn-cs"/>
                        </a:rPr>
                        <a:t> dedicated manager</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Assigned from a regional pool</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a:solidFill>
                            <a:srgbClr val="000000"/>
                          </a:solidFill>
                          <a:effectLst/>
                          <a:latin typeface="+mn-lt"/>
                          <a:ea typeface="+mn-ea"/>
                          <a:cs typeface="+mn-cs"/>
                        </a:rPr>
                        <a:t>Designated</a:t>
                      </a:r>
                      <a:r>
                        <a:rPr lang="en-US" sz="1400" b="0" i="0" u="none" strike="noStrike" kern="1200" baseline="0" dirty="0">
                          <a:solidFill>
                            <a:srgbClr val="000000"/>
                          </a:solidFill>
                          <a:effectLst/>
                          <a:latin typeface="+mn-lt"/>
                          <a:ea typeface="+mn-ea"/>
                          <a:cs typeface="+mn-cs"/>
                        </a:rPr>
                        <a:t> support manager (TAM)</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3483801"/>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 Technical break-fix</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Through</a:t>
                      </a:r>
                      <a:r>
                        <a:rPr lang="en-US" sz="1400" b="0" i="0" u="none" strike="noStrike" kern="1200" baseline="0" noProof="0" dirty="0">
                          <a:solidFill>
                            <a:srgbClr val="000000"/>
                          </a:solidFill>
                          <a:effectLst/>
                          <a:latin typeface="+mn-lt"/>
                          <a:ea typeface="+mn-ea"/>
                          <a:cs typeface="+mn-cs"/>
                          <a:sym typeface="Wingdings" panose="05000000000000000000" pitchFamily="2" charset="2"/>
                        </a:rPr>
                        <a:t> portal + e-mail + phone</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35116996"/>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Case</a:t>
                      </a:r>
                      <a:r>
                        <a:rPr lang="en-US" sz="1400" b="1" kern="1200" baseline="0" dirty="0">
                          <a:solidFill>
                            <a:schemeClr val="tx2"/>
                          </a:solidFill>
                          <a:latin typeface="+mn-lt"/>
                          <a:ea typeface="Segoe UI" panose="020B0502040204020203" pitchFamily="34" charset="0"/>
                          <a:cs typeface="Segoe UI" panose="020B0502040204020203" pitchFamily="34" charset="0"/>
                        </a:rPr>
                        <a:t> Severity &amp; Target Initial </a:t>
                      </a:r>
                      <a:r>
                        <a:rPr lang="en-US" sz="1400" b="1" kern="1200" dirty="0">
                          <a:solidFill>
                            <a:schemeClr val="tx2"/>
                          </a:solidFill>
                          <a:latin typeface="+mn-lt"/>
                          <a:ea typeface="Segoe UI" panose="020B0502040204020203" pitchFamily="34" charset="0"/>
                          <a:cs typeface="Segoe UI" panose="020B0502040204020203" pitchFamily="34" charset="0"/>
                        </a:rPr>
                        <a:t>Response Times</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4h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8h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A: 1h</a:t>
                      </a:r>
                    </a:p>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B: 2h</a:t>
                      </a:r>
                    </a:p>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C: 4h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58920690"/>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24x7 Critical Situation Support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04372276"/>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Advisory</a:t>
                      </a:r>
                      <a:r>
                        <a:rPr lang="en-US" sz="1400" b="1" kern="1200" baseline="0" dirty="0">
                          <a:solidFill>
                            <a:schemeClr val="tx2"/>
                          </a:solidFill>
                          <a:latin typeface="+mn-lt"/>
                          <a:ea typeface="Segoe UI" panose="020B0502040204020203" pitchFamily="34" charset="0"/>
                          <a:cs typeface="Segoe UI" panose="020B0502040204020203" pitchFamily="34" charset="0"/>
                        </a:rPr>
                        <a:t> “How To” 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22031281"/>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Technical Presales Assistance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99684208"/>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CSP Integration Support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rgbClr val="000000"/>
                          </a:solidFill>
                          <a:effectLst/>
                          <a:latin typeface="+mn-lt"/>
                          <a:ea typeface="+mn-ea"/>
                          <a:cs typeface="+mn-cs"/>
                        </a:rPr>
                        <a:t>Customizable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1670517"/>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Proactive Support</a:t>
                      </a:r>
                      <a:r>
                        <a:rPr lang="en-US" sz="1400" b="1" kern="1200" baseline="0" dirty="0">
                          <a:solidFill>
                            <a:schemeClr val="tx2"/>
                          </a:solidFill>
                          <a:latin typeface="+mn-lt"/>
                          <a:ea typeface="Segoe UI" panose="020B0502040204020203" pitchFamily="34" charset="0"/>
                          <a:cs typeface="Segoe UI" panose="020B0502040204020203" pitchFamily="34" charset="0"/>
                        </a:rPr>
                        <a:t> </a:t>
                      </a:r>
                      <a:r>
                        <a:rPr lang="en-US" sz="1600" b="1" kern="1200" baseline="0" dirty="0">
                          <a:solidFill>
                            <a:schemeClr val="tx2"/>
                          </a:solidFill>
                          <a:latin typeface="+mn-lt"/>
                          <a:ea typeface="Segoe UI" panose="020B0502040204020203" pitchFamily="34" charset="0"/>
                          <a:cs typeface="Segoe UI" panose="020B0502040204020203" pitchFamily="34" charset="0"/>
                        </a:rPr>
                        <a:t>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rgbClr val="000000"/>
                          </a:solidFill>
                          <a:effectLst/>
                          <a:latin typeface="+mn-lt"/>
                          <a:ea typeface="+mn-ea"/>
                          <a:cs typeface="+mn-cs"/>
                        </a:rPr>
                        <a:t>Customizable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87141434"/>
                  </a:ext>
                </a:extLst>
              </a:tr>
              <a:tr h="0">
                <a:tc>
                  <a:txBody>
                    <a:bodyPr/>
                    <a:lstStyle/>
                    <a:p>
                      <a:pPr algn="l"/>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2"/>
                        </a:rPr>
                        <a:t>Details</a:t>
                      </a:r>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3"/>
                        </a:rPr>
                        <a:t>Details</a:t>
                      </a:r>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rgbClr val="000000"/>
                          </a:solidFill>
                          <a:latin typeface="+mn-lt"/>
                          <a:ea typeface="+mn-ea"/>
                          <a:cs typeface="+mn-cs"/>
                          <a:hlinkClick r:id="rId4"/>
                        </a:rPr>
                        <a:t>Details </a:t>
                      </a:r>
                      <a:endParaRPr lang="en-US" sz="1400" b="0" kern="1200" dirty="0">
                        <a:solidFill>
                          <a:srgbClr val="000000"/>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8387878"/>
                  </a:ext>
                </a:extLst>
              </a:tr>
            </a:tbl>
          </a:graphicData>
        </a:graphic>
      </p:graphicFrame>
    </p:spTree>
    <p:extLst>
      <p:ext uri="{BB962C8B-B14F-4D97-AF65-F5344CB8AC3E}">
        <p14:creationId xmlns:p14="http://schemas.microsoft.com/office/powerpoint/2010/main" val="202681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and billing of Azure services</a:t>
            </a:r>
          </a:p>
        </p:txBody>
      </p:sp>
      <p:sp>
        <p:nvSpPr>
          <p:cNvPr id="16" name="Text Placeholder 2">
            <a:extLst>
              <a:ext uri="{FF2B5EF4-FFF2-40B4-BE49-F238E27FC236}">
                <a16:creationId xmlns:a16="http://schemas.microsoft.com/office/drawing/2014/main" id="{E1A91F43-A737-4C75-BE9C-6C66F6EAFBDA}"/>
              </a:ext>
            </a:extLst>
          </p:cNvPr>
          <p:cNvSpPr txBox="1">
            <a:spLocks/>
          </p:cNvSpPr>
          <p:nvPr/>
        </p:nvSpPr>
        <p:spPr>
          <a:xfrm>
            <a:off x="603889" y="1890178"/>
            <a:ext cx="5486399" cy="2449233"/>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Set an end-customer price for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Provide guidance for pricing rules of different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Calculate the estimated monthly cost for customer workloads in Azure.</a:t>
            </a:r>
          </a:p>
        </p:txBody>
      </p:sp>
      <p:sp>
        <p:nvSpPr>
          <p:cNvPr id="17" name="Text Placeholder 12">
            <a:extLst>
              <a:ext uri="{FF2B5EF4-FFF2-40B4-BE49-F238E27FC236}">
                <a16:creationId xmlns:a16="http://schemas.microsoft.com/office/drawing/2014/main" id="{DC7661B9-84FB-43FB-AD5B-D6309EB99965}"/>
              </a:ext>
            </a:extLst>
          </p:cNvPr>
          <p:cNvSpPr txBox="1">
            <a:spLocks/>
          </p:cNvSpPr>
          <p:nvPr/>
        </p:nvSpPr>
        <p:spPr>
          <a:xfrm>
            <a:off x="6445200" y="1890178"/>
            <a:ext cx="5486399" cy="4453621"/>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Define the billing rules between</a:t>
            </a:r>
            <a:br>
              <a:rPr kumimoji="0" lang="en-US" sz="2400" b="0" i="0" u="none" strike="noStrike" kern="1200" cap="none" spc="0" normalizeH="0" baseline="0" noProof="0" dirty="0">
                <a:ln>
                  <a:noFill/>
                </a:ln>
                <a:effectLst/>
                <a:uLnTx/>
                <a:uFillTx/>
                <a:latin typeface="Segoe UI Light"/>
                <a:ea typeface="+mn-ea"/>
                <a:cs typeface="+mn-cs"/>
              </a:rPr>
            </a:br>
            <a:r>
              <a:rPr kumimoji="0" lang="en-US" sz="2400" b="0" i="0" u="none" strike="noStrike" kern="1200" cap="none" spc="0" normalizeH="0" baseline="0" noProof="0" dirty="0">
                <a:ln>
                  <a:noFill/>
                </a:ln>
                <a:effectLst/>
                <a:uLnTx/>
                <a:uFillTx/>
                <a:latin typeface="Segoe UI Light"/>
                <a:ea typeface="+mn-ea"/>
                <a:cs typeface="+mn-cs"/>
              </a:rPr>
              <a:t>end-customer and CSP Partner</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Provide consumption analysis capabilities to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Pay invoice from Microsoft (CSP Direct) or from Distributor (CSP Indirect) based on the consumption of all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Manage billing disputes and escalate billing issues to Partner Center support team</a:t>
            </a:r>
          </a:p>
        </p:txBody>
      </p:sp>
      <p:sp>
        <p:nvSpPr>
          <p:cNvPr id="18" name="Text Placeholder 2">
            <a:extLst>
              <a:ext uri="{FF2B5EF4-FFF2-40B4-BE49-F238E27FC236}">
                <a16:creationId xmlns:a16="http://schemas.microsoft.com/office/drawing/2014/main" id="{45A8931C-A322-46EA-8B08-D54A7DDFC85B}"/>
              </a:ext>
            </a:extLst>
          </p:cNvPr>
          <p:cNvSpPr txBox="1">
            <a:spLocks/>
          </p:cNvSpPr>
          <p:nvPr/>
        </p:nvSpPr>
        <p:spPr>
          <a:xfrm>
            <a:off x="755862" y="1235075"/>
            <a:ext cx="5381352" cy="544010"/>
          </a:xfrm>
          <a:prstGeom prst="rect">
            <a:avLst/>
          </a:prstGeom>
          <a:solidFill>
            <a:schemeClr val="accent1"/>
          </a:solidFill>
        </p:spPr>
        <p:txBody>
          <a:bodyPr lIns="91440" tIns="45720" rIns="91440" bIns="4572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bg1"/>
                </a:solidFill>
                <a:effectLst/>
                <a:uLnTx/>
                <a:uFillTx/>
                <a:cs typeface="Segoe UI" panose="020B0502040204020203" pitchFamily="34" charset="0"/>
              </a:rPr>
              <a:t>Manage Azure pricing</a:t>
            </a:r>
          </a:p>
        </p:txBody>
      </p:sp>
      <p:sp>
        <p:nvSpPr>
          <p:cNvPr id="19" name="Text Placeholder 12">
            <a:extLst>
              <a:ext uri="{FF2B5EF4-FFF2-40B4-BE49-F238E27FC236}">
                <a16:creationId xmlns:a16="http://schemas.microsoft.com/office/drawing/2014/main" id="{AB96C945-57EC-4290-A35C-098EF1A3442D}"/>
              </a:ext>
            </a:extLst>
          </p:cNvPr>
          <p:cNvSpPr txBox="1">
            <a:spLocks/>
          </p:cNvSpPr>
          <p:nvPr/>
        </p:nvSpPr>
        <p:spPr>
          <a:xfrm>
            <a:off x="6589986" y="1235075"/>
            <a:ext cx="5381352" cy="548640"/>
          </a:xfrm>
          <a:prstGeom prst="rect">
            <a:avLst/>
          </a:prstGeom>
          <a:solidFill>
            <a:schemeClr val="accent2"/>
          </a:solidFill>
        </p:spPr>
        <p:txBody>
          <a:bodyPr lIns="91440" tIns="45720" rIns="91440" bIns="4572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bg1"/>
                </a:solidFill>
                <a:effectLst/>
                <a:uLnTx/>
                <a:uFillTx/>
                <a:cs typeface="Segoe UI" panose="020B0502040204020203" pitchFamily="34" charset="0"/>
              </a:rPr>
              <a:t>Manage Azure billing</a:t>
            </a:r>
          </a:p>
        </p:txBody>
      </p:sp>
      <p:grpSp>
        <p:nvGrpSpPr>
          <p:cNvPr id="8" name="Group 7">
            <a:extLst>
              <a:ext uri="{FF2B5EF4-FFF2-40B4-BE49-F238E27FC236}">
                <a16:creationId xmlns:a16="http://schemas.microsoft.com/office/drawing/2014/main" id="{143CE536-21D0-43C8-9F94-EECD8E38146D}"/>
              </a:ext>
            </a:extLst>
          </p:cNvPr>
          <p:cNvGrpSpPr/>
          <p:nvPr/>
        </p:nvGrpSpPr>
        <p:grpSpPr>
          <a:xfrm>
            <a:off x="475618" y="1187359"/>
            <a:ext cx="644072" cy="644072"/>
            <a:chOff x="475618" y="1187359"/>
            <a:chExt cx="644072" cy="644072"/>
          </a:xfrm>
        </p:grpSpPr>
        <p:sp>
          <p:nvSpPr>
            <p:cNvPr id="13" name="Arc 12">
              <a:extLst>
                <a:ext uri="{FF2B5EF4-FFF2-40B4-BE49-F238E27FC236}">
                  <a16:creationId xmlns:a16="http://schemas.microsoft.com/office/drawing/2014/main" id="{50BD6F7B-8C14-4B58-AB67-A12C8C838651}"/>
                </a:ext>
              </a:extLst>
            </p:cNvPr>
            <p:cNvSpPr/>
            <p:nvPr/>
          </p:nvSpPr>
          <p:spPr>
            <a:xfrm flipH="1">
              <a:off x="475618" y="1187359"/>
              <a:ext cx="644072" cy="644072"/>
            </a:xfrm>
            <a:prstGeom prst="arc">
              <a:avLst>
                <a:gd name="adj1" fmla="val 14279515"/>
                <a:gd name="adj2" fmla="val 72169"/>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4" name="Oval 13">
              <a:extLst>
                <a:ext uri="{FF2B5EF4-FFF2-40B4-BE49-F238E27FC236}">
                  <a16:creationId xmlns:a16="http://schemas.microsoft.com/office/drawing/2014/main" id="{68F3F6F0-E39D-4569-B340-CBB0B57DEA19}"/>
                </a:ext>
              </a:extLst>
            </p:cNvPr>
            <p:cNvSpPr/>
            <p:nvPr/>
          </p:nvSpPr>
          <p:spPr bwMode="auto">
            <a:xfrm>
              <a:off x="525648" y="1237965"/>
              <a:ext cx="544012" cy="544010"/>
            </a:xfrm>
            <a:prstGeom prst="ellipse">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cxnSp>
        <p:nvCxnSpPr>
          <p:cNvPr id="7" name="Straight Connector 6">
            <a:extLst>
              <a:ext uri="{FF2B5EF4-FFF2-40B4-BE49-F238E27FC236}">
                <a16:creationId xmlns:a16="http://schemas.microsoft.com/office/drawing/2014/main" id="{881AE412-6116-4DF9-90C4-AE8364F1067F}"/>
              </a:ext>
            </a:extLst>
          </p:cNvPr>
          <p:cNvCxnSpPr>
            <a:stCxn id="13" idx="2"/>
          </p:cNvCxnSpPr>
          <p:nvPr/>
        </p:nvCxnSpPr>
        <p:spPr>
          <a:xfrm flipH="1">
            <a:off x="475618" y="1516155"/>
            <a:ext cx="71" cy="547837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560E40-618D-4A8C-9DA7-673B8A30FE82}"/>
              </a:ext>
            </a:extLst>
          </p:cNvPr>
          <p:cNvCxnSpPr/>
          <p:nvPr/>
        </p:nvCxnSpPr>
        <p:spPr>
          <a:xfrm flipH="1">
            <a:off x="6308859" y="1516155"/>
            <a:ext cx="71" cy="547837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50472C7-F414-4BB3-AC82-2821FD1EB1C4}"/>
              </a:ext>
            </a:extLst>
          </p:cNvPr>
          <p:cNvGrpSpPr/>
          <p:nvPr/>
        </p:nvGrpSpPr>
        <p:grpSpPr>
          <a:xfrm>
            <a:off x="6308859" y="1187359"/>
            <a:ext cx="644072" cy="644072"/>
            <a:chOff x="475618" y="1187359"/>
            <a:chExt cx="644072" cy="644072"/>
          </a:xfrm>
        </p:grpSpPr>
        <p:sp>
          <p:nvSpPr>
            <p:cNvPr id="28" name="Arc 27">
              <a:extLst>
                <a:ext uri="{FF2B5EF4-FFF2-40B4-BE49-F238E27FC236}">
                  <a16:creationId xmlns:a16="http://schemas.microsoft.com/office/drawing/2014/main" id="{45E88FB5-7C9A-455C-9C33-245FDD71F921}"/>
                </a:ext>
              </a:extLst>
            </p:cNvPr>
            <p:cNvSpPr/>
            <p:nvPr/>
          </p:nvSpPr>
          <p:spPr>
            <a:xfrm flipH="1">
              <a:off x="475618" y="1187359"/>
              <a:ext cx="644072" cy="644072"/>
            </a:xfrm>
            <a:prstGeom prst="arc">
              <a:avLst>
                <a:gd name="adj1" fmla="val 14279515"/>
                <a:gd name="adj2" fmla="val 72169"/>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9" name="Oval 28">
              <a:extLst>
                <a:ext uri="{FF2B5EF4-FFF2-40B4-BE49-F238E27FC236}">
                  <a16:creationId xmlns:a16="http://schemas.microsoft.com/office/drawing/2014/main" id="{4D37D31B-F395-40E0-9FC7-D56BF8AB9C24}"/>
                </a:ext>
              </a:extLst>
            </p:cNvPr>
            <p:cNvSpPr/>
            <p:nvPr/>
          </p:nvSpPr>
          <p:spPr bwMode="auto">
            <a:xfrm>
              <a:off x="525648" y="1237965"/>
              <a:ext cx="544012" cy="544010"/>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6190650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EC4-940F-4811-B609-F9EABB847827}"/>
              </a:ext>
            </a:extLst>
          </p:cNvPr>
          <p:cNvSpPr>
            <a:spLocks noGrp="1"/>
          </p:cNvSpPr>
          <p:nvPr>
            <p:ph type="title"/>
          </p:nvPr>
        </p:nvSpPr>
        <p:spPr/>
        <p:txBody>
          <a:bodyPr/>
          <a:lstStyle/>
          <a:p>
            <a:r>
              <a:rPr lang="en-US" dirty="0"/>
              <a:t>Possible integrations</a:t>
            </a:r>
          </a:p>
        </p:txBody>
      </p:sp>
      <p:grpSp>
        <p:nvGrpSpPr>
          <p:cNvPr id="25" name="Group 24">
            <a:extLst>
              <a:ext uri="{FF2B5EF4-FFF2-40B4-BE49-F238E27FC236}">
                <a16:creationId xmlns:a16="http://schemas.microsoft.com/office/drawing/2014/main" id="{DE65B63F-2F28-4E44-BA55-3FBE7B1DF16F}"/>
              </a:ext>
            </a:extLst>
          </p:cNvPr>
          <p:cNvGrpSpPr/>
          <p:nvPr/>
        </p:nvGrpSpPr>
        <p:grpSpPr>
          <a:xfrm>
            <a:off x="343218" y="1193019"/>
            <a:ext cx="1470342" cy="1470342"/>
            <a:chOff x="343218" y="1193019"/>
            <a:chExt cx="1470342" cy="1470342"/>
          </a:xfrm>
        </p:grpSpPr>
        <p:sp>
          <p:nvSpPr>
            <p:cNvPr id="5" name="Oval 4">
              <a:extLst>
                <a:ext uri="{FF2B5EF4-FFF2-40B4-BE49-F238E27FC236}">
                  <a16:creationId xmlns:a16="http://schemas.microsoft.com/office/drawing/2014/main" id="{66151E15-4FA4-4017-B2CD-19FDB0E713AA}"/>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6" name="Arc 5">
              <a:extLst>
                <a:ext uri="{FF2B5EF4-FFF2-40B4-BE49-F238E27FC236}">
                  <a16:creationId xmlns:a16="http://schemas.microsoft.com/office/drawing/2014/main" id="{6DDAF88F-581F-4D06-9F59-F016433C5309}"/>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0" name="Group 9">
            <a:extLst>
              <a:ext uri="{FF2B5EF4-FFF2-40B4-BE49-F238E27FC236}">
                <a16:creationId xmlns:a16="http://schemas.microsoft.com/office/drawing/2014/main" id="{74B2FCBC-4773-474C-970D-AE09F4E8EFD5}"/>
              </a:ext>
            </a:extLst>
          </p:cNvPr>
          <p:cNvGrpSpPr/>
          <p:nvPr/>
        </p:nvGrpSpPr>
        <p:grpSpPr>
          <a:xfrm>
            <a:off x="343218" y="5217342"/>
            <a:ext cx="1470342" cy="1470342"/>
            <a:chOff x="343218" y="4774581"/>
            <a:chExt cx="1470342" cy="1470342"/>
          </a:xfrm>
        </p:grpSpPr>
        <p:sp>
          <p:nvSpPr>
            <p:cNvPr id="11" name="Oval 10">
              <a:extLst>
                <a:ext uri="{FF2B5EF4-FFF2-40B4-BE49-F238E27FC236}">
                  <a16:creationId xmlns:a16="http://schemas.microsoft.com/office/drawing/2014/main" id="{E4B8637D-E3AA-4C8E-9860-0173FEFA8C1F}"/>
                </a:ext>
              </a:extLst>
            </p:cNvPr>
            <p:cNvSpPr/>
            <p:nvPr/>
          </p:nvSpPr>
          <p:spPr bwMode="auto">
            <a:xfrm>
              <a:off x="465138" y="4896504"/>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2" name="Arc 11">
              <a:extLst>
                <a:ext uri="{FF2B5EF4-FFF2-40B4-BE49-F238E27FC236}">
                  <a16:creationId xmlns:a16="http://schemas.microsoft.com/office/drawing/2014/main" id="{62446B48-1E91-4067-97E5-D0B115281895}"/>
                </a:ext>
              </a:extLst>
            </p:cNvPr>
            <p:cNvSpPr/>
            <p:nvPr/>
          </p:nvSpPr>
          <p:spPr>
            <a:xfrm>
              <a:off x="343218" y="4774581"/>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13" name="Rectangle 12">
            <a:extLst>
              <a:ext uri="{FF2B5EF4-FFF2-40B4-BE49-F238E27FC236}">
                <a16:creationId xmlns:a16="http://schemas.microsoft.com/office/drawing/2014/main" id="{E3408997-1ADA-42CF-A39B-A0602BD3C902}"/>
              </a:ext>
            </a:extLst>
          </p:cNvPr>
          <p:cNvSpPr/>
          <p:nvPr/>
        </p:nvSpPr>
        <p:spPr>
          <a:xfrm>
            <a:off x="2118360" y="1343415"/>
            <a:ext cx="9791989" cy="1149033"/>
          </a:xfrm>
          <a:prstGeom prst="rect">
            <a:avLst/>
          </a:prstGeom>
        </p:spPr>
        <p:txBody>
          <a:bodyPr wrap="square" lIns="0" tIns="0" rIns="0" bIns="0">
            <a:spAutoFit/>
          </a:bodyPr>
          <a:lstStyle/>
          <a:p>
            <a:r>
              <a:rPr lang="en-US" sz="2800" dirty="0">
                <a:latin typeface="+mj-lt"/>
              </a:rPr>
              <a:t>Integration with Partner Center – Billing, customer provisioning</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Partner Center REST API</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Partner Center SDK</a:t>
            </a:r>
          </a:p>
        </p:txBody>
      </p:sp>
      <p:sp>
        <p:nvSpPr>
          <p:cNvPr id="14" name="Rectangle 13">
            <a:extLst>
              <a:ext uri="{FF2B5EF4-FFF2-40B4-BE49-F238E27FC236}">
                <a16:creationId xmlns:a16="http://schemas.microsoft.com/office/drawing/2014/main" id="{8C786FB4-95D8-46F1-AF1C-BA76F25DE0B3}"/>
              </a:ext>
            </a:extLst>
          </p:cNvPr>
          <p:cNvSpPr/>
          <p:nvPr/>
        </p:nvSpPr>
        <p:spPr>
          <a:xfrm>
            <a:off x="2118360" y="3147306"/>
            <a:ext cx="9852977" cy="1579920"/>
          </a:xfrm>
          <a:prstGeom prst="rect">
            <a:avLst/>
          </a:prstGeom>
        </p:spPr>
        <p:txBody>
          <a:bodyPr wrap="square" lIns="0" tIns="0" rIns="0" bIns="0">
            <a:spAutoFit/>
          </a:bodyPr>
          <a:lstStyle/>
          <a:p>
            <a:r>
              <a:rPr lang="en-US" sz="2800" dirty="0">
                <a:latin typeface="+mj-lt"/>
              </a:rPr>
              <a:t>Integration on the Azure level – Service deployment, policies, customer identity management etc.</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Azure Resource Manager APIs</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Azure GRAPH APIs</a:t>
            </a:r>
          </a:p>
        </p:txBody>
      </p:sp>
      <p:sp>
        <p:nvSpPr>
          <p:cNvPr id="15" name="Rectangle 14">
            <a:extLst>
              <a:ext uri="{FF2B5EF4-FFF2-40B4-BE49-F238E27FC236}">
                <a16:creationId xmlns:a16="http://schemas.microsoft.com/office/drawing/2014/main" id="{A79B64C1-1D25-4041-8744-BA8BBEECBDE4}"/>
              </a:ext>
            </a:extLst>
          </p:cNvPr>
          <p:cNvSpPr/>
          <p:nvPr/>
        </p:nvSpPr>
        <p:spPr>
          <a:xfrm>
            <a:off x="2118360" y="5737070"/>
            <a:ext cx="9852977" cy="430887"/>
          </a:xfrm>
          <a:prstGeom prst="rect">
            <a:avLst/>
          </a:prstGeom>
        </p:spPr>
        <p:txBody>
          <a:bodyPr wrap="square" lIns="0" tIns="0" rIns="0" bIns="0">
            <a:spAutoFit/>
          </a:bodyPr>
          <a:lstStyle/>
          <a:p>
            <a:r>
              <a:rPr lang="en-US" sz="2800" dirty="0">
                <a:latin typeface="+mj-lt"/>
              </a:rPr>
              <a:t>More details: </a:t>
            </a:r>
            <a:r>
              <a:rPr lang="en-US" sz="2800" dirty="0">
                <a:latin typeface="+mj-lt"/>
                <a:hlinkClick r:id="rId2"/>
              </a:rPr>
              <a:t>link</a:t>
            </a:r>
            <a:endParaRPr lang="en-US" sz="2800" b="1" dirty="0">
              <a:latin typeface="+mj-lt"/>
            </a:endParaRPr>
          </a:p>
        </p:txBody>
      </p:sp>
      <p:grpSp>
        <p:nvGrpSpPr>
          <p:cNvPr id="7" name="Group 6">
            <a:extLst>
              <a:ext uri="{FF2B5EF4-FFF2-40B4-BE49-F238E27FC236}">
                <a16:creationId xmlns:a16="http://schemas.microsoft.com/office/drawing/2014/main" id="{129061ED-A59D-45EF-873B-85CB23FB845F}"/>
              </a:ext>
            </a:extLst>
          </p:cNvPr>
          <p:cNvGrpSpPr/>
          <p:nvPr/>
        </p:nvGrpSpPr>
        <p:grpSpPr>
          <a:xfrm>
            <a:off x="343218" y="3205181"/>
            <a:ext cx="1470342" cy="1470342"/>
            <a:chOff x="343218" y="2937006"/>
            <a:chExt cx="1470342" cy="1470342"/>
          </a:xfrm>
        </p:grpSpPr>
        <p:sp>
          <p:nvSpPr>
            <p:cNvPr id="8" name="Oval 7">
              <a:extLst>
                <a:ext uri="{FF2B5EF4-FFF2-40B4-BE49-F238E27FC236}">
                  <a16:creationId xmlns:a16="http://schemas.microsoft.com/office/drawing/2014/main" id="{CC201EDD-CA2B-4E24-9656-1762B8600007}"/>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9" name="Arc 8">
              <a:extLst>
                <a:ext uri="{FF2B5EF4-FFF2-40B4-BE49-F238E27FC236}">
                  <a16:creationId xmlns:a16="http://schemas.microsoft.com/office/drawing/2014/main" id="{C01DE506-20B3-462E-B041-25DB356515A3}"/>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cxnSp>
        <p:nvCxnSpPr>
          <p:cNvPr id="19" name="Straight Connector 18">
            <a:extLst>
              <a:ext uri="{FF2B5EF4-FFF2-40B4-BE49-F238E27FC236}">
                <a16:creationId xmlns:a16="http://schemas.microsoft.com/office/drawing/2014/main" id="{98A90D2A-A822-4318-ADE5-C9C370AA35FD}"/>
              </a:ext>
            </a:extLst>
          </p:cNvPr>
          <p:cNvCxnSpPr/>
          <p:nvPr/>
        </p:nvCxnSpPr>
        <p:spPr>
          <a:xfrm>
            <a:off x="2118360" y="2934271"/>
            <a:ext cx="970788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3DC797-6801-490E-94F2-238D8E802DEC}"/>
              </a:ext>
            </a:extLst>
          </p:cNvPr>
          <p:cNvCxnSpPr/>
          <p:nvPr/>
        </p:nvCxnSpPr>
        <p:spPr>
          <a:xfrm>
            <a:off x="2118360" y="4946433"/>
            <a:ext cx="970788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D4D401D-1493-41A7-B79C-19CD82F3BEF1}"/>
              </a:ext>
            </a:extLst>
          </p:cNvPr>
          <p:cNvGrpSpPr/>
          <p:nvPr/>
        </p:nvGrpSpPr>
        <p:grpSpPr>
          <a:xfrm>
            <a:off x="841969" y="5683406"/>
            <a:ext cx="472840" cy="538214"/>
            <a:chOff x="2981668" y="2145564"/>
            <a:chExt cx="3235820" cy="3683194"/>
          </a:xfrm>
          <a:solidFill>
            <a:schemeClr val="bg1"/>
          </a:solidFill>
        </p:grpSpPr>
        <p:sp>
          <p:nvSpPr>
            <p:cNvPr id="27" name="Round Diagonal Corner Rectangle 53">
              <a:extLst>
                <a:ext uri="{FF2B5EF4-FFF2-40B4-BE49-F238E27FC236}">
                  <a16:creationId xmlns:a16="http://schemas.microsoft.com/office/drawing/2014/main" id="{1D370DE8-B4E9-444C-B1D5-E6E44CC10478}"/>
                </a:ext>
              </a:extLst>
            </p:cNvPr>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Wave 8">
              <a:extLst>
                <a:ext uri="{FF2B5EF4-FFF2-40B4-BE49-F238E27FC236}">
                  <a16:creationId xmlns:a16="http://schemas.microsoft.com/office/drawing/2014/main" id="{145744FF-A770-45FF-A8F9-789DC5926ADB}"/>
                </a:ext>
              </a:extLst>
            </p:cNvPr>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29" name="Wave 8">
              <a:extLst>
                <a:ext uri="{FF2B5EF4-FFF2-40B4-BE49-F238E27FC236}">
                  <a16:creationId xmlns:a16="http://schemas.microsoft.com/office/drawing/2014/main" id="{C7211214-7121-484D-87F8-E1D18FEA9444}"/>
                </a:ext>
              </a:extLst>
            </p:cNvPr>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0" name="Wave 8">
              <a:extLst>
                <a:ext uri="{FF2B5EF4-FFF2-40B4-BE49-F238E27FC236}">
                  <a16:creationId xmlns:a16="http://schemas.microsoft.com/office/drawing/2014/main" id="{628BE0A4-B512-4D59-8A34-E26006694DC7}"/>
                </a:ext>
              </a:extLst>
            </p:cNvPr>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1" name="Wave 8">
              <a:extLst>
                <a:ext uri="{FF2B5EF4-FFF2-40B4-BE49-F238E27FC236}">
                  <a16:creationId xmlns:a16="http://schemas.microsoft.com/office/drawing/2014/main" id="{3E5A9AA8-0FE8-42F1-915A-B9B89B8F1875}"/>
                </a:ext>
              </a:extLst>
            </p:cNvPr>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2" name="Wave 8">
              <a:extLst>
                <a:ext uri="{FF2B5EF4-FFF2-40B4-BE49-F238E27FC236}">
                  <a16:creationId xmlns:a16="http://schemas.microsoft.com/office/drawing/2014/main" id="{B8EAFEB0-1C19-466B-8EFB-7B9290937FA0}"/>
                </a:ext>
              </a:extLst>
            </p:cNvPr>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sp>
        <p:nvSpPr>
          <p:cNvPr id="35" name="Freeform: Shape 34">
            <a:extLst>
              <a:ext uri="{FF2B5EF4-FFF2-40B4-BE49-F238E27FC236}">
                <a16:creationId xmlns:a16="http://schemas.microsoft.com/office/drawing/2014/main" id="{D25A6A53-02E2-4228-B9A7-4B6114FF0409}"/>
              </a:ext>
            </a:extLst>
          </p:cNvPr>
          <p:cNvSpPr/>
          <p:nvPr/>
        </p:nvSpPr>
        <p:spPr bwMode="auto">
          <a:xfrm>
            <a:off x="785278" y="1703283"/>
            <a:ext cx="586223" cy="449814"/>
          </a:xfrm>
          <a:custGeom>
            <a:avLst/>
            <a:gdLst>
              <a:gd name="connsiteX0" fmla="*/ 244597 w 1678937"/>
              <a:gd name="connsiteY0" fmla="*/ 0 h 1288264"/>
              <a:gd name="connsiteX1" fmla="*/ 387871 w 1678937"/>
              <a:gd name="connsiteY1" fmla="*/ 143273 h 1288264"/>
              <a:gd name="connsiteX2" fmla="*/ 371436 w 1678937"/>
              <a:gd name="connsiteY2" fmla="*/ 208577 h 1288264"/>
              <a:gd name="connsiteX3" fmla="*/ 586437 w 1678937"/>
              <a:gd name="connsiteY3" fmla="*/ 377287 h 1288264"/>
              <a:gd name="connsiteX4" fmla="*/ 801429 w 1678937"/>
              <a:gd name="connsiteY4" fmla="*/ 272470 h 1288264"/>
              <a:gd name="connsiteX5" fmla="*/ 1070303 w 1678937"/>
              <a:gd name="connsiteY5" fmla="*/ 487719 h 1288264"/>
              <a:gd name="connsiteX6" fmla="*/ 1335431 w 1678937"/>
              <a:gd name="connsiteY6" fmla="*/ 433470 h 1288264"/>
              <a:gd name="connsiteX7" fmla="*/ 1506246 w 1678937"/>
              <a:gd name="connsiteY7" fmla="*/ 279374 h 1288264"/>
              <a:gd name="connsiteX8" fmla="*/ 1678937 w 1678937"/>
              <a:gd name="connsiteY8" fmla="*/ 452064 h 1288264"/>
              <a:gd name="connsiteX9" fmla="*/ 1506247 w 1678937"/>
              <a:gd name="connsiteY9" fmla="*/ 624754 h 1288264"/>
              <a:gd name="connsiteX10" fmla="*/ 1341052 w 1678937"/>
              <a:gd name="connsiteY10" fmla="*/ 499712 h 1288264"/>
              <a:gd name="connsiteX11" fmla="*/ 1077271 w 1678937"/>
              <a:gd name="connsiteY11" fmla="*/ 553685 h 1288264"/>
              <a:gd name="connsiteX12" fmla="*/ 1027241 w 1678937"/>
              <a:gd name="connsiteY12" fmla="*/ 706739 h 1288264"/>
              <a:gd name="connsiteX13" fmla="*/ 1251357 w 1678937"/>
              <a:gd name="connsiteY13" fmla="*/ 862197 h 1288264"/>
              <a:gd name="connsiteX14" fmla="*/ 1404923 w 1678937"/>
              <a:gd name="connsiteY14" fmla="*/ 805605 h 1288264"/>
              <a:gd name="connsiteX15" fmla="*/ 1646252 w 1678937"/>
              <a:gd name="connsiteY15" fmla="*/ 1046934 h 1288264"/>
              <a:gd name="connsiteX16" fmla="*/ 1404922 w 1678937"/>
              <a:gd name="connsiteY16" fmla="*/ 1288264 h 1288264"/>
              <a:gd name="connsiteX17" fmla="*/ 1163593 w 1678937"/>
              <a:gd name="connsiteY17" fmla="*/ 1046934 h 1288264"/>
              <a:gd name="connsiteX18" fmla="*/ 1190376 w 1678937"/>
              <a:gd name="connsiteY18" fmla="*/ 938595 h 1288264"/>
              <a:gd name="connsiteX19" fmla="*/ 956876 w 1678937"/>
              <a:gd name="connsiteY19" fmla="*/ 776628 h 1288264"/>
              <a:gd name="connsiteX20" fmla="*/ 801429 w 1678937"/>
              <a:gd name="connsiteY20" fmla="*/ 824670 h 1288264"/>
              <a:gd name="connsiteX21" fmla="*/ 595963 w 1678937"/>
              <a:gd name="connsiteY21" fmla="*/ 731398 h 1288264"/>
              <a:gd name="connsiteX22" fmla="*/ 345257 w 1678937"/>
              <a:gd name="connsiteY22" fmla="*/ 898318 h 1288264"/>
              <a:gd name="connsiteX23" fmla="*/ 358454 w 1678937"/>
              <a:gd name="connsiteY23" fmla="*/ 965221 h 1288264"/>
              <a:gd name="connsiteX24" fmla="*/ 179227 w 1678937"/>
              <a:gd name="connsiteY24" fmla="*/ 1144449 h 1288264"/>
              <a:gd name="connsiteX25" fmla="*/ 0 w 1678937"/>
              <a:gd name="connsiteY25" fmla="*/ 965221 h 1288264"/>
              <a:gd name="connsiteX26" fmla="*/ 179227 w 1678937"/>
              <a:gd name="connsiteY26" fmla="*/ 785994 h 1288264"/>
              <a:gd name="connsiteX27" fmla="*/ 309514 w 1678937"/>
              <a:gd name="connsiteY27" fmla="*/ 842796 h 1288264"/>
              <a:gd name="connsiteX28" fmla="*/ 558437 w 1678937"/>
              <a:gd name="connsiteY28" fmla="*/ 677063 h 1288264"/>
              <a:gd name="connsiteX29" fmla="*/ 525329 w 1678937"/>
              <a:gd name="connsiteY29" fmla="*/ 548570 h 1288264"/>
              <a:gd name="connsiteX30" fmla="*/ 561489 w 1678937"/>
              <a:gd name="connsiteY30" fmla="*/ 414454 h 1288264"/>
              <a:gd name="connsiteX31" fmla="*/ 345469 w 1678937"/>
              <a:gd name="connsiteY31" fmla="*/ 244943 h 1288264"/>
              <a:gd name="connsiteX32" fmla="*/ 244597 w 1678937"/>
              <a:gd name="connsiteY32" fmla="*/ 286546 h 1288264"/>
              <a:gd name="connsiteX33" fmla="*/ 101325 w 1678937"/>
              <a:gd name="connsiteY33" fmla="*/ 143273 h 1288264"/>
              <a:gd name="connsiteX34" fmla="*/ 244597 w 1678937"/>
              <a:gd name="connsiteY34" fmla="*/ 0 h 128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78937" h="1288264">
                <a:moveTo>
                  <a:pt x="244597" y="0"/>
                </a:moveTo>
                <a:cubicBezTo>
                  <a:pt x="323725" y="0"/>
                  <a:pt x="387871" y="64146"/>
                  <a:pt x="387871" y="143273"/>
                </a:cubicBezTo>
                <a:cubicBezTo>
                  <a:pt x="387871" y="166913"/>
                  <a:pt x="382145" y="189216"/>
                  <a:pt x="371436" y="208577"/>
                </a:cubicBezTo>
                <a:lnTo>
                  <a:pt x="586437" y="377287"/>
                </a:lnTo>
                <a:cubicBezTo>
                  <a:pt x="636064" y="313106"/>
                  <a:pt x="714001" y="272470"/>
                  <a:pt x="801429" y="272470"/>
                </a:cubicBezTo>
                <a:cubicBezTo>
                  <a:pt x="932969" y="272470"/>
                  <a:pt x="1043025" y="364456"/>
                  <a:pt x="1070303" y="487719"/>
                </a:cubicBezTo>
                <a:lnTo>
                  <a:pt x="1335431" y="433470"/>
                </a:lnTo>
                <a:cubicBezTo>
                  <a:pt x="1343873" y="346791"/>
                  <a:pt x="1417187" y="279374"/>
                  <a:pt x="1506246" y="279374"/>
                </a:cubicBezTo>
                <a:cubicBezTo>
                  <a:pt x="1601621" y="279374"/>
                  <a:pt x="1678937" y="356690"/>
                  <a:pt x="1678937" y="452064"/>
                </a:cubicBezTo>
                <a:cubicBezTo>
                  <a:pt x="1678937" y="547438"/>
                  <a:pt x="1601621" y="624755"/>
                  <a:pt x="1506247" y="624754"/>
                </a:cubicBezTo>
                <a:cubicBezTo>
                  <a:pt x="1427481" y="624755"/>
                  <a:pt x="1361032" y="572022"/>
                  <a:pt x="1341052" y="499712"/>
                </a:cubicBezTo>
                <a:lnTo>
                  <a:pt x="1077271" y="553685"/>
                </a:lnTo>
                <a:cubicBezTo>
                  <a:pt x="1076446" y="610674"/>
                  <a:pt x="1058146" y="663442"/>
                  <a:pt x="1027241" y="706739"/>
                </a:cubicBezTo>
                <a:lnTo>
                  <a:pt x="1251357" y="862197"/>
                </a:lnTo>
                <a:cubicBezTo>
                  <a:pt x="1292475" y="826540"/>
                  <a:pt x="1346254" y="805605"/>
                  <a:pt x="1404923" y="805605"/>
                </a:cubicBezTo>
                <a:cubicBezTo>
                  <a:pt x="1538205" y="805605"/>
                  <a:pt x="1646252" y="913652"/>
                  <a:pt x="1646252" y="1046934"/>
                </a:cubicBezTo>
                <a:cubicBezTo>
                  <a:pt x="1646252" y="1180217"/>
                  <a:pt x="1538205" y="1288264"/>
                  <a:pt x="1404922" y="1288264"/>
                </a:cubicBezTo>
                <a:cubicBezTo>
                  <a:pt x="1271640" y="1288264"/>
                  <a:pt x="1163593" y="1180217"/>
                  <a:pt x="1163593" y="1046934"/>
                </a:cubicBezTo>
                <a:cubicBezTo>
                  <a:pt x="1163593" y="1007790"/>
                  <a:pt x="1172913" y="970822"/>
                  <a:pt x="1190376" y="938595"/>
                </a:cubicBezTo>
                <a:lnTo>
                  <a:pt x="956876" y="776628"/>
                </a:lnTo>
                <a:cubicBezTo>
                  <a:pt x="912659" y="806982"/>
                  <a:pt x="859110" y="824670"/>
                  <a:pt x="801429" y="824670"/>
                </a:cubicBezTo>
                <a:cubicBezTo>
                  <a:pt x="719404" y="824670"/>
                  <a:pt x="645733" y="788901"/>
                  <a:pt x="595963" y="731398"/>
                </a:cubicBezTo>
                <a:lnTo>
                  <a:pt x="345257" y="898318"/>
                </a:lnTo>
                <a:cubicBezTo>
                  <a:pt x="353858" y="918916"/>
                  <a:pt x="358454" y="941532"/>
                  <a:pt x="358454" y="965221"/>
                </a:cubicBezTo>
                <a:cubicBezTo>
                  <a:pt x="358454" y="1064206"/>
                  <a:pt x="278211" y="1144448"/>
                  <a:pt x="179227" y="1144449"/>
                </a:cubicBezTo>
                <a:cubicBezTo>
                  <a:pt x="80242" y="1144449"/>
                  <a:pt x="0" y="1064206"/>
                  <a:pt x="0" y="965221"/>
                </a:cubicBezTo>
                <a:cubicBezTo>
                  <a:pt x="0" y="866237"/>
                  <a:pt x="80242" y="785994"/>
                  <a:pt x="179227" y="785994"/>
                </a:cubicBezTo>
                <a:cubicBezTo>
                  <a:pt x="230724" y="785994"/>
                  <a:pt x="277148" y="807713"/>
                  <a:pt x="309514" y="842796"/>
                </a:cubicBezTo>
                <a:lnTo>
                  <a:pt x="558437" y="677063"/>
                </a:lnTo>
                <a:cubicBezTo>
                  <a:pt x="536891" y="639139"/>
                  <a:pt x="525329" y="595205"/>
                  <a:pt x="525329" y="548570"/>
                </a:cubicBezTo>
                <a:cubicBezTo>
                  <a:pt x="525329" y="499642"/>
                  <a:pt x="538057" y="453686"/>
                  <a:pt x="561489" y="414454"/>
                </a:cubicBezTo>
                <a:lnTo>
                  <a:pt x="345469" y="244943"/>
                </a:lnTo>
                <a:cubicBezTo>
                  <a:pt x="319612" y="270674"/>
                  <a:pt x="283958" y="286546"/>
                  <a:pt x="244597" y="286546"/>
                </a:cubicBezTo>
                <a:cubicBezTo>
                  <a:pt x="165470" y="286546"/>
                  <a:pt x="101324" y="222401"/>
                  <a:pt x="101325" y="143273"/>
                </a:cubicBezTo>
                <a:cubicBezTo>
                  <a:pt x="101324" y="64146"/>
                  <a:pt x="165470" y="0"/>
                  <a:pt x="24459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927634C-7086-405E-A6BA-75A295696AD3}"/>
              </a:ext>
            </a:extLst>
          </p:cNvPr>
          <p:cNvSpPr/>
          <p:nvPr/>
        </p:nvSpPr>
        <p:spPr>
          <a:xfrm>
            <a:off x="857568" y="3643120"/>
            <a:ext cx="441642" cy="593052"/>
          </a:xfrm>
          <a:custGeom>
            <a:avLst/>
            <a:gdLst>
              <a:gd name="connsiteX0" fmla="*/ 333382 w 415546"/>
              <a:gd name="connsiteY0" fmla="*/ 460580 h 558010"/>
              <a:gd name="connsiteX1" fmla="*/ 385440 w 415546"/>
              <a:gd name="connsiteY1" fmla="*/ 480804 h 558010"/>
              <a:gd name="connsiteX2" fmla="*/ 365002 w 415546"/>
              <a:gd name="connsiteY2" fmla="*/ 492604 h 558010"/>
              <a:gd name="connsiteX3" fmla="*/ 396199 w 415546"/>
              <a:gd name="connsiteY3" fmla="*/ 546638 h 558010"/>
              <a:gd name="connsiteX4" fmla="*/ 376502 w 415546"/>
              <a:gd name="connsiteY4" fmla="*/ 558010 h 558010"/>
              <a:gd name="connsiteX5" fmla="*/ 345305 w 415546"/>
              <a:gd name="connsiteY5" fmla="*/ 503976 h 558010"/>
              <a:gd name="connsiteX6" fmla="*/ 324868 w 415546"/>
              <a:gd name="connsiteY6" fmla="*/ 515775 h 558010"/>
              <a:gd name="connsiteX7" fmla="*/ 48375 w 415546"/>
              <a:gd name="connsiteY7" fmla="*/ 344977 h 558010"/>
              <a:gd name="connsiteX8" fmla="*/ 48375 w 415546"/>
              <a:gd name="connsiteY8" fmla="*/ 365203 h 558010"/>
              <a:gd name="connsiteX9" fmla="*/ 364071 w 415546"/>
              <a:gd name="connsiteY9" fmla="*/ 365203 h 558010"/>
              <a:gd name="connsiteX10" fmla="*/ 364071 w 415546"/>
              <a:gd name="connsiteY10" fmla="*/ 344977 h 558010"/>
              <a:gd name="connsiteX11" fmla="*/ 48375 w 415546"/>
              <a:gd name="connsiteY11" fmla="*/ 311228 h 558010"/>
              <a:gd name="connsiteX12" fmla="*/ 48375 w 415546"/>
              <a:gd name="connsiteY12" fmla="*/ 331454 h 558010"/>
              <a:gd name="connsiteX13" fmla="*/ 364071 w 415546"/>
              <a:gd name="connsiteY13" fmla="*/ 331454 h 558010"/>
              <a:gd name="connsiteX14" fmla="*/ 364071 w 415546"/>
              <a:gd name="connsiteY14" fmla="*/ 311228 h 558010"/>
              <a:gd name="connsiteX15" fmla="*/ 48375 w 415546"/>
              <a:gd name="connsiteY15" fmla="*/ 277479 h 558010"/>
              <a:gd name="connsiteX16" fmla="*/ 48375 w 415546"/>
              <a:gd name="connsiteY16" fmla="*/ 297705 h 558010"/>
              <a:gd name="connsiteX17" fmla="*/ 364071 w 415546"/>
              <a:gd name="connsiteY17" fmla="*/ 297705 h 558010"/>
              <a:gd name="connsiteX18" fmla="*/ 364071 w 415546"/>
              <a:gd name="connsiteY18" fmla="*/ 277479 h 558010"/>
              <a:gd name="connsiteX19" fmla="*/ 48375 w 415546"/>
              <a:gd name="connsiteY19" fmla="*/ 243730 h 558010"/>
              <a:gd name="connsiteX20" fmla="*/ 48375 w 415546"/>
              <a:gd name="connsiteY20" fmla="*/ 263956 h 558010"/>
              <a:gd name="connsiteX21" fmla="*/ 364071 w 415546"/>
              <a:gd name="connsiteY21" fmla="*/ 263956 h 558010"/>
              <a:gd name="connsiteX22" fmla="*/ 364071 w 415546"/>
              <a:gd name="connsiteY22" fmla="*/ 243730 h 558010"/>
              <a:gd name="connsiteX23" fmla="*/ 48375 w 415546"/>
              <a:gd name="connsiteY23" fmla="*/ 209981 h 558010"/>
              <a:gd name="connsiteX24" fmla="*/ 48375 w 415546"/>
              <a:gd name="connsiteY24" fmla="*/ 230207 h 558010"/>
              <a:gd name="connsiteX25" fmla="*/ 364071 w 415546"/>
              <a:gd name="connsiteY25" fmla="*/ 230207 h 558010"/>
              <a:gd name="connsiteX26" fmla="*/ 364071 w 415546"/>
              <a:gd name="connsiteY26" fmla="*/ 209981 h 558010"/>
              <a:gd name="connsiteX27" fmla="*/ 48375 w 415546"/>
              <a:gd name="connsiteY27" fmla="*/ 176232 h 558010"/>
              <a:gd name="connsiteX28" fmla="*/ 48375 w 415546"/>
              <a:gd name="connsiteY28" fmla="*/ 196458 h 558010"/>
              <a:gd name="connsiteX29" fmla="*/ 364071 w 415546"/>
              <a:gd name="connsiteY29" fmla="*/ 196458 h 558010"/>
              <a:gd name="connsiteX30" fmla="*/ 364071 w 415546"/>
              <a:gd name="connsiteY30" fmla="*/ 176232 h 558010"/>
              <a:gd name="connsiteX31" fmla="*/ 48659 w 415546"/>
              <a:gd name="connsiteY31" fmla="*/ 127467 h 558010"/>
              <a:gd name="connsiteX32" fmla="*/ 48659 w 415546"/>
              <a:gd name="connsiteY32" fmla="*/ 152660 h 558010"/>
              <a:gd name="connsiteX33" fmla="*/ 237610 w 415546"/>
              <a:gd name="connsiteY33" fmla="*/ 152660 h 558010"/>
              <a:gd name="connsiteX34" fmla="*/ 237610 w 415546"/>
              <a:gd name="connsiteY34" fmla="*/ 127467 h 558010"/>
              <a:gd name="connsiteX35" fmla="*/ 261338 w 415546"/>
              <a:gd name="connsiteY35" fmla="*/ 30704 h 558010"/>
              <a:gd name="connsiteX36" fmla="*/ 261337 w 415546"/>
              <a:gd name="connsiteY36" fmla="*/ 129116 h 558010"/>
              <a:gd name="connsiteX37" fmla="*/ 288963 w 415546"/>
              <a:gd name="connsiteY37" fmla="*/ 160194 h 558010"/>
              <a:gd name="connsiteX38" fmla="*/ 392555 w 415546"/>
              <a:gd name="connsiteY38" fmla="*/ 161920 h 558010"/>
              <a:gd name="connsiteX39" fmla="*/ 35236 w 415546"/>
              <a:gd name="connsiteY39" fmla="*/ 0 h 558010"/>
              <a:gd name="connsiteX40" fmla="*/ 269998 w 415546"/>
              <a:gd name="connsiteY40" fmla="*/ 0 h 558010"/>
              <a:gd name="connsiteX41" fmla="*/ 415517 w 415546"/>
              <a:gd name="connsiteY41" fmla="*/ 145519 h 558010"/>
              <a:gd name="connsiteX42" fmla="*/ 415517 w 415546"/>
              <a:gd name="connsiteY42" fmla="*/ 378931 h 558010"/>
              <a:gd name="connsiteX43" fmla="*/ 415515 w 415546"/>
              <a:gd name="connsiteY43" fmla="*/ 378929 h 558010"/>
              <a:gd name="connsiteX44" fmla="*/ 409249 w 415546"/>
              <a:gd name="connsiteY44" fmla="*/ 388296 h 558010"/>
              <a:gd name="connsiteX45" fmla="*/ 406086 w 415546"/>
              <a:gd name="connsiteY45" fmla="*/ 387560 h 558010"/>
              <a:gd name="connsiteX46" fmla="*/ 400200 w 415546"/>
              <a:gd name="connsiteY46" fmla="*/ 384813 h 558010"/>
              <a:gd name="connsiteX47" fmla="*/ 357476 w 415546"/>
              <a:gd name="connsiteY47" fmla="*/ 376731 h 558010"/>
              <a:gd name="connsiteX48" fmla="*/ 240958 w 415546"/>
              <a:gd name="connsiteY48" fmla="*/ 493248 h 558010"/>
              <a:gd name="connsiteX49" fmla="*/ 246197 w 415546"/>
              <a:gd name="connsiteY49" fmla="*/ 527897 h 558010"/>
              <a:gd name="connsiteX50" fmla="*/ 249584 w 415546"/>
              <a:gd name="connsiteY50" fmla="*/ 537153 h 558010"/>
              <a:gd name="connsiteX51" fmla="*/ 249312 w 415546"/>
              <a:gd name="connsiteY51" fmla="*/ 537166 h 558010"/>
              <a:gd name="connsiteX52" fmla="*/ 250394 w 415546"/>
              <a:gd name="connsiteY52" fmla="*/ 539182 h 558010"/>
              <a:gd name="connsiteX53" fmla="*/ 250652 w 415546"/>
              <a:gd name="connsiteY53" fmla="*/ 539718 h 558010"/>
              <a:gd name="connsiteX54" fmla="*/ 251593 w 415546"/>
              <a:gd name="connsiteY54" fmla="*/ 542620 h 558010"/>
              <a:gd name="connsiteX55" fmla="*/ 251384 w 415546"/>
              <a:gd name="connsiteY55" fmla="*/ 545166 h 558010"/>
              <a:gd name="connsiteX56" fmla="*/ 250655 w 415546"/>
              <a:gd name="connsiteY56" fmla="*/ 545813 h 558010"/>
              <a:gd name="connsiteX57" fmla="*/ 35236 w 415546"/>
              <a:gd name="connsiteY57" fmla="*/ 545813 h 558010"/>
              <a:gd name="connsiteX58" fmla="*/ 0 w 415546"/>
              <a:gd name="connsiteY58" fmla="*/ 510577 h 558010"/>
              <a:gd name="connsiteX59" fmla="*/ 0 w 415546"/>
              <a:gd name="connsiteY59" fmla="*/ 35236 h 558010"/>
              <a:gd name="connsiteX60" fmla="*/ 35236 w 415546"/>
              <a:gd name="connsiteY60" fmla="*/ 0 h 5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15546" h="558010">
                <a:moveTo>
                  <a:pt x="333382" y="460580"/>
                </a:moveTo>
                <a:lnTo>
                  <a:pt x="385440" y="480804"/>
                </a:lnTo>
                <a:lnTo>
                  <a:pt x="365002" y="492604"/>
                </a:lnTo>
                <a:lnTo>
                  <a:pt x="396199" y="546638"/>
                </a:lnTo>
                <a:lnTo>
                  <a:pt x="376502" y="558010"/>
                </a:lnTo>
                <a:lnTo>
                  <a:pt x="345305" y="503976"/>
                </a:lnTo>
                <a:lnTo>
                  <a:pt x="324868" y="515775"/>
                </a:lnTo>
                <a:close/>
                <a:moveTo>
                  <a:pt x="48375" y="344977"/>
                </a:moveTo>
                <a:lnTo>
                  <a:pt x="48375" y="365203"/>
                </a:lnTo>
                <a:lnTo>
                  <a:pt x="364071" y="365203"/>
                </a:lnTo>
                <a:lnTo>
                  <a:pt x="364071" y="344977"/>
                </a:lnTo>
                <a:close/>
                <a:moveTo>
                  <a:pt x="48375" y="311228"/>
                </a:moveTo>
                <a:lnTo>
                  <a:pt x="48375" y="331454"/>
                </a:lnTo>
                <a:lnTo>
                  <a:pt x="364071" y="331454"/>
                </a:lnTo>
                <a:lnTo>
                  <a:pt x="364071" y="311228"/>
                </a:lnTo>
                <a:close/>
                <a:moveTo>
                  <a:pt x="48375" y="277479"/>
                </a:moveTo>
                <a:lnTo>
                  <a:pt x="48375" y="297705"/>
                </a:lnTo>
                <a:lnTo>
                  <a:pt x="364071" y="297705"/>
                </a:lnTo>
                <a:lnTo>
                  <a:pt x="364071" y="277479"/>
                </a:lnTo>
                <a:close/>
                <a:moveTo>
                  <a:pt x="48375" y="243730"/>
                </a:moveTo>
                <a:lnTo>
                  <a:pt x="48375" y="263956"/>
                </a:lnTo>
                <a:lnTo>
                  <a:pt x="364071" y="263956"/>
                </a:lnTo>
                <a:lnTo>
                  <a:pt x="364071" y="243730"/>
                </a:lnTo>
                <a:close/>
                <a:moveTo>
                  <a:pt x="48375" y="209981"/>
                </a:moveTo>
                <a:lnTo>
                  <a:pt x="48375" y="230207"/>
                </a:lnTo>
                <a:lnTo>
                  <a:pt x="364071" y="230207"/>
                </a:lnTo>
                <a:lnTo>
                  <a:pt x="364071" y="209981"/>
                </a:lnTo>
                <a:close/>
                <a:moveTo>
                  <a:pt x="48375" y="176232"/>
                </a:moveTo>
                <a:lnTo>
                  <a:pt x="48375" y="196458"/>
                </a:lnTo>
                <a:lnTo>
                  <a:pt x="364071" y="196458"/>
                </a:lnTo>
                <a:lnTo>
                  <a:pt x="364071" y="176232"/>
                </a:lnTo>
                <a:close/>
                <a:moveTo>
                  <a:pt x="48659" y="127467"/>
                </a:moveTo>
                <a:lnTo>
                  <a:pt x="48659" y="152660"/>
                </a:lnTo>
                <a:lnTo>
                  <a:pt x="237610" y="152660"/>
                </a:lnTo>
                <a:lnTo>
                  <a:pt x="237610" y="127467"/>
                </a:lnTo>
                <a:close/>
                <a:moveTo>
                  <a:pt x="261338" y="30704"/>
                </a:moveTo>
                <a:cubicBezTo>
                  <a:pt x="261338" y="63509"/>
                  <a:pt x="261337" y="96312"/>
                  <a:pt x="261337" y="129116"/>
                </a:cubicBezTo>
                <a:cubicBezTo>
                  <a:pt x="260706" y="147676"/>
                  <a:pt x="278115" y="158036"/>
                  <a:pt x="288963" y="160194"/>
                </a:cubicBezTo>
                <a:lnTo>
                  <a:pt x="392555" y="161920"/>
                </a:lnTo>
                <a:close/>
                <a:moveTo>
                  <a:pt x="35236" y="0"/>
                </a:moveTo>
                <a:lnTo>
                  <a:pt x="269998" y="0"/>
                </a:lnTo>
                <a:lnTo>
                  <a:pt x="415517" y="145519"/>
                </a:lnTo>
                <a:lnTo>
                  <a:pt x="415517" y="378931"/>
                </a:lnTo>
                <a:lnTo>
                  <a:pt x="415515" y="378929"/>
                </a:lnTo>
                <a:cubicBezTo>
                  <a:pt x="415899" y="385854"/>
                  <a:pt x="412698" y="388327"/>
                  <a:pt x="409249" y="388296"/>
                </a:cubicBezTo>
                <a:lnTo>
                  <a:pt x="406086" y="387560"/>
                </a:lnTo>
                <a:lnTo>
                  <a:pt x="400200" y="384813"/>
                </a:lnTo>
                <a:cubicBezTo>
                  <a:pt x="386971" y="379596"/>
                  <a:pt x="372558" y="376731"/>
                  <a:pt x="357476" y="376731"/>
                </a:cubicBezTo>
                <a:cubicBezTo>
                  <a:pt x="293125" y="376731"/>
                  <a:pt x="240958" y="428897"/>
                  <a:pt x="240958" y="493248"/>
                </a:cubicBezTo>
                <a:cubicBezTo>
                  <a:pt x="240958" y="505314"/>
                  <a:pt x="242792" y="516951"/>
                  <a:pt x="246197" y="527897"/>
                </a:cubicBezTo>
                <a:lnTo>
                  <a:pt x="249584" y="537153"/>
                </a:lnTo>
                <a:lnTo>
                  <a:pt x="249312" y="537166"/>
                </a:lnTo>
                <a:lnTo>
                  <a:pt x="250394" y="539182"/>
                </a:lnTo>
                <a:lnTo>
                  <a:pt x="250652" y="539718"/>
                </a:lnTo>
                <a:lnTo>
                  <a:pt x="251593" y="542620"/>
                </a:lnTo>
                <a:cubicBezTo>
                  <a:pt x="251772" y="543614"/>
                  <a:pt x="251751" y="544525"/>
                  <a:pt x="251384" y="545166"/>
                </a:cubicBezTo>
                <a:lnTo>
                  <a:pt x="250655" y="545813"/>
                </a:lnTo>
                <a:lnTo>
                  <a:pt x="35236" y="545813"/>
                </a:lnTo>
                <a:cubicBezTo>
                  <a:pt x="15775" y="545813"/>
                  <a:pt x="0" y="530038"/>
                  <a:pt x="0" y="510577"/>
                </a:cubicBezTo>
                <a:lnTo>
                  <a:pt x="0" y="35236"/>
                </a:lnTo>
                <a:cubicBezTo>
                  <a:pt x="0" y="15776"/>
                  <a:pt x="15775" y="0"/>
                  <a:pt x="352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619296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46865F53-2B38-4205-9740-838E00298BF2}"/>
              </a:ext>
            </a:extLst>
          </p:cNvPr>
          <p:cNvCxnSpPr>
            <a:cxnSpLocks/>
            <a:stCxn id="10" idx="0"/>
            <a:endCxn id="4" idx="4"/>
          </p:cNvCxnSpPr>
          <p:nvPr/>
        </p:nvCxnSpPr>
        <p:spPr>
          <a:xfrm flipV="1">
            <a:off x="737144" y="1830569"/>
            <a:ext cx="0" cy="425659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F5EC42E8-B945-40DA-805B-3080832E687B}"/>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7" name="Arc 26">
            <a:extLst>
              <a:ext uri="{FF2B5EF4-FFF2-40B4-BE49-F238E27FC236}">
                <a16:creationId xmlns:a16="http://schemas.microsoft.com/office/drawing/2014/main" id="{65386676-5B62-4586-BFDB-38157045427D}"/>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8" name="Arc 27">
            <a:extLst>
              <a:ext uri="{FF2B5EF4-FFF2-40B4-BE49-F238E27FC236}">
                <a16:creationId xmlns:a16="http://schemas.microsoft.com/office/drawing/2014/main" id="{058D1750-15D0-4046-9970-8CA4F3F47515}"/>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9" name="Arc 28">
            <a:extLst>
              <a:ext uri="{FF2B5EF4-FFF2-40B4-BE49-F238E27FC236}">
                <a16:creationId xmlns:a16="http://schemas.microsoft.com/office/drawing/2014/main" id="{CF815260-A5B9-44E8-928A-A82BD460FF67}"/>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0" name="Arc 29">
            <a:extLst>
              <a:ext uri="{FF2B5EF4-FFF2-40B4-BE49-F238E27FC236}">
                <a16:creationId xmlns:a16="http://schemas.microsoft.com/office/drawing/2014/main" id="{6BA87440-6745-42CA-A759-FF1CB7219679}"/>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1" name="Arc 30">
            <a:extLst>
              <a:ext uri="{FF2B5EF4-FFF2-40B4-BE49-F238E27FC236}">
                <a16:creationId xmlns:a16="http://schemas.microsoft.com/office/drawing/2014/main" id="{86557979-74FE-456A-81A6-633F72F14D94}"/>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2" name="Arc 31">
            <a:extLst>
              <a:ext uri="{FF2B5EF4-FFF2-40B4-BE49-F238E27FC236}">
                <a16:creationId xmlns:a16="http://schemas.microsoft.com/office/drawing/2014/main" id="{85046D15-6AC4-4561-8A0A-20702562AA94}"/>
              </a:ext>
            </a:extLst>
          </p:cNvPr>
          <p:cNvSpPr/>
          <p:nvPr/>
        </p:nvSpPr>
        <p:spPr>
          <a:xfrm>
            <a:off x="415108" y="60371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 name="Title 1">
            <a:extLst>
              <a:ext uri="{FF2B5EF4-FFF2-40B4-BE49-F238E27FC236}">
                <a16:creationId xmlns:a16="http://schemas.microsoft.com/office/drawing/2014/main" id="{F1AF45B4-923D-42D1-947B-06B836CF8ADB}"/>
              </a:ext>
            </a:extLst>
          </p:cNvPr>
          <p:cNvSpPr>
            <a:spLocks noGrp="1"/>
          </p:cNvSpPr>
          <p:nvPr>
            <p:ph type="title"/>
          </p:nvPr>
        </p:nvSpPr>
        <p:spPr/>
        <p:txBody>
          <a:bodyPr/>
          <a:lstStyle/>
          <a:p>
            <a:r>
              <a:rPr lang="en-US" dirty="0"/>
              <a:t>Datacenter Migration Journey</a:t>
            </a:r>
            <a:endParaRPr lang="en-IN" dirty="0"/>
          </a:p>
        </p:txBody>
      </p:sp>
      <p:sp>
        <p:nvSpPr>
          <p:cNvPr id="4" name="Oval 3">
            <a:extLst>
              <a:ext uri="{FF2B5EF4-FFF2-40B4-BE49-F238E27FC236}">
                <a16:creationId xmlns:a16="http://schemas.microsoft.com/office/drawing/2014/main" id="{22028826-2BB0-4656-AC65-381CD3EB6B6E}"/>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sp>
        <p:nvSpPr>
          <p:cNvPr id="5" name="Oval 4">
            <a:extLst>
              <a:ext uri="{FF2B5EF4-FFF2-40B4-BE49-F238E27FC236}">
                <a16:creationId xmlns:a16="http://schemas.microsoft.com/office/drawing/2014/main" id="{8E6BCDDA-28DF-486B-8949-CFCA389E78F7}"/>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sp>
        <p:nvSpPr>
          <p:cNvPr id="6" name="Oval 5">
            <a:extLst>
              <a:ext uri="{FF2B5EF4-FFF2-40B4-BE49-F238E27FC236}">
                <a16:creationId xmlns:a16="http://schemas.microsoft.com/office/drawing/2014/main" id="{13CD87C8-A240-4033-99E3-76A6B0CBF901}"/>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EBA31717-1ACF-4B1A-B298-CC58A2F97EBB}"/>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747BEB8B-1ACA-46E5-8491-D1C96A81CB6E}"/>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513F2C24-0DDE-4568-B0FE-7AE34F52ECA9}"/>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0B46BA7F-331C-45EA-B1EA-9B3B08EEAF37}"/>
              </a:ext>
            </a:extLst>
          </p:cNvPr>
          <p:cNvSpPr/>
          <p:nvPr/>
        </p:nvSpPr>
        <p:spPr bwMode="auto">
          <a:xfrm>
            <a:off x="465138" y="60871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7</a:t>
            </a:r>
            <a:endParaRPr lang="en-IN" sz="2400" b="1" dirty="0" err="1">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3BA527A-9794-4C3F-BF37-1F255CA7182F}"/>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dirty="0">
                <a:solidFill>
                  <a:schemeClr val="accent1"/>
                </a:solidFill>
                <a:latin typeface="+mj-lt"/>
              </a:rPr>
              <a:t>Sign </a:t>
            </a:r>
            <a:r>
              <a:rPr lang="en-US" sz="3200" kern="1200" dirty="0" err="1">
                <a:solidFill>
                  <a:schemeClr val="accent1"/>
                </a:solidFill>
                <a:latin typeface="+mj-lt"/>
              </a:rPr>
              <a:t>Hoster</a:t>
            </a:r>
            <a:r>
              <a:rPr lang="en-US" sz="3200" kern="1200" dirty="0">
                <a:solidFill>
                  <a:schemeClr val="accent1"/>
                </a:solidFill>
                <a:latin typeface="+mj-lt"/>
              </a:rPr>
              <a:t> DC Migration Program contract – DONE</a:t>
            </a:r>
            <a:endParaRPr lang="en-IN" sz="3200" kern="1200" dirty="0">
              <a:solidFill>
                <a:schemeClr val="accent1"/>
              </a:solidFill>
              <a:latin typeface="+mj-lt"/>
            </a:endParaRPr>
          </a:p>
        </p:txBody>
      </p:sp>
      <p:sp>
        <p:nvSpPr>
          <p:cNvPr id="15" name="Rectangle 14">
            <a:extLst>
              <a:ext uri="{FF2B5EF4-FFF2-40B4-BE49-F238E27FC236}">
                <a16:creationId xmlns:a16="http://schemas.microsoft.com/office/drawing/2014/main" id="{6C4B064F-CCEB-4B2C-85BA-7CAE539705F4}"/>
              </a:ext>
            </a:extLst>
          </p:cNvPr>
          <p:cNvSpPr/>
          <p:nvPr/>
        </p:nvSpPr>
        <p:spPr>
          <a:xfrm>
            <a:off x="1257524" y="2137639"/>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Make a proposal for customers</a:t>
            </a:r>
            <a:endParaRPr lang="en-IN" sz="3200" kern="1200">
              <a:solidFill>
                <a:schemeClr val="accent1"/>
              </a:solidFill>
              <a:latin typeface="+mj-lt"/>
            </a:endParaRPr>
          </a:p>
        </p:txBody>
      </p:sp>
      <p:sp>
        <p:nvSpPr>
          <p:cNvPr id="16" name="Rectangle 15">
            <a:extLst>
              <a:ext uri="{FF2B5EF4-FFF2-40B4-BE49-F238E27FC236}">
                <a16:creationId xmlns:a16="http://schemas.microsoft.com/office/drawing/2014/main" id="{4C0EE9FF-FED8-45BE-9CF8-A537E489DDA3}"/>
              </a:ext>
            </a:extLst>
          </p:cNvPr>
          <p:cNvSpPr/>
          <p:nvPr/>
        </p:nvSpPr>
        <p:spPr>
          <a:xfrm>
            <a:off x="1257524" y="293831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Reach your customers</a:t>
            </a:r>
            <a:endParaRPr lang="en-IN" sz="3200" kern="1200">
              <a:solidFill>
                <a:schemeClr val="accent1"/>
              </a:solidFill>
              <a:latin typeface="+mj-lt"/>
            </a:endParaRPr>
          </a:p>
        </p:txBody>
      </p:sp>
      <p:sp>
        <p:nvSpPr>
          <p:cNvPr id="17" name="Rectangle 16">
            <a:extLst>
              <a:ext uri="{FF2B5EF4-FFF2-40B4-BE49-F238E27FC236}">
                <a16:creationId xmlns:a16="http://schemas.microsoft.com/office/drawing/2014/main" id="{BCFF0C9E-25D6-4C54-903C-8B94026ECA8C}"/>
              </a:ext>
            </a:extLst>
          </p:cNvPr>
          <p:cNvSpPr/>
          <p:nvPr/>
        </p:nvSpPr>
        <p:spPr>
          <a:xfrm>
            <a:off x="1257524" y="37389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Identify workloads</a:t>
            </a:r>
            <a:endParaRPr lang="en-IN" sz="3200" kern="1200">
              <a:solidFill>
                <a:schemeClr val="accent1"/>
              </a:solidFill>
              <a:latin typeface="+mj-lt"/>
            </a:endParaRPr>
          </a:p>
        </p:txBody>
      </p:sp>
      <p:sp>
        <p:nvSpPr>
          <p:cNvPr id="18" name="Rectangle 17">
            <a:extLst>
              <a:ext uri="{FF2B5EF4-FFF2-40B4-BE49-F238E27FC236}">
                <a16:creationId xmlns:a16="http://schemas.microsoft.com/office/drawing/2014/main" id="{FD931660-9FD7-47A9-9ECD-E183806298A3}"/>
              </a:ext>
            </a:extLst>
          </p:cNvPr>
          <p:cNvSpPr/>
          <p:nvPr/>
        </p:nvSpPr>
        <p:spPr>
          <a:xfrm>
            <a:off x="1257524" y="453966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Perform an assessment</a:t>
            </a:r>
            <a:endParaRPr lang="en-IN" sz="3200" kern="1200">
              <a:solidFill>
                <a:schemeClr val="accent1"/>
              </a:solidFill>
              <a:latin typeface="+mj-lt"/>
            </a:endParaRPr>
          </a:p>
        </p:txBody>
      </p:sp>
      <p:sp>
        <p:nvSpPr>
          <p:cNvPr id="19" name="Rectangle 18">
            <a:extLst>
              <a:ext uri="{FF2B5EF4-FFF2-40B4-BE49-F238E27FC236}">
                <a16:creationId xmlns:a16="http://schemas.microsoft.com/office/drawing/2014/main" id="{7455E2F4-883B-4F03-A41C-78614858B6FB}"/>
              </a:ext>
            </a:extLst>
          </p:cNvPr>
          <p:cNvSpPr/>
          <p:nvPr/>
        </p:nvSpPr>
        <p:spPr>
          <a:xfrm>
            <a:off x="1257524" y="534033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Build and validate a migration plan</a:t>
            </a:r>
            <a:endParaRPr lang="en-IN" sz="3200" kern="1200">
              <a:solidFill>
                <a:schemeClr val="accent1"/>
              </a:solidFill>
              <a:latin typeface="+mj-lt"/>
            </a:endParaRPr>
          </a:p>
        </p:txBody>
      </p:sp>
      <p:sp>
        <p:nvSpPr>
          <p:cNvPr id="20" name="Rectangle 19">
            <a:extLst>
              <a:ext uri="{FF2B5EF4-FFF2-40B4-BE49-F238E27FC236}">
                <a16:creationId xmlns:a16="http://schemas.microsoft.com/office/drawing/2014/main" id="{4A4FF20E-5445-4317-972B-FA0807A45FBA}"/>
              </a:ext>
            </a:extLst>
          </p:cNvPr>
          <p:cNvSpPr/>
          <p:nvPr/>
        </p:nvSpPr>
        <p:spPr>
          <a:xfrm>
            <a:off x="1257524" y="61375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dirty="0">
                <a:solidFill>
                  <a:schemeClr val="accent1"/>
                </a:solidFill>
                <a:latin typeface="+mj-lt"/>
              </a:rPr>
              <a:t>Move data</a:t>
            </a:r>
            <a:endParaRPr lang="en-IN" sz="3200" kern="1200" dirty="0">
              <a:solidFill>
                <a:schemeClr val="accent1"/>
              </a:solidFill>
              <a:latin typeface="+mj-lt"/>
            </a:endParaRPr>
          </a:p>
        </p:txBody>
      </p:sp>
      <p:cxnSp>
        <p:nvCxnSpPr>
          <p:cNvPr id="25" name="Straight Connector 24">
            <a:extLst>
              <a:ext uri="{FF2B5EF4-FFF2-40B4-BE49-F238E27FC236}">
                <a16:creationId xmlns:a16="http://schemas.microsoft.com/office/drawing/2014/main" id="{F2BB58B4-9840-4FB3-B1DF-21C5DE3B1FB7}"/>
              </a:ext>
            </a:extLst>
          </p:cNvPr>
          <p:cNvCxnSpPr>
            <a:cxnSpLocks/>
            <a:endCxn id="26"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54AAC2-C632-4415-9791-F2AE7DB58136}"/>
              </a:ext>
            </a:extLst>
          </p:cNvPr>
          <p:cNvCxnSpPr>
            <a:cxnSpLocks/>
          </p:cNvCxnSpPr>
          <p:nvPr/>
        </p:nvCxnSpPr>
        <p:spPr>
          <a:xfrm>
            <a:off x="0" y="6681200"/>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2BF52A-AB5E-4588-B10A-88A1C5B1E9F2}"/>
              </a:ext>
            </a:extLst>
          </p:cNvPr>
          <p:cNvCxnSpPr/>
          <p:nvPr/>
        </p:nvCxnSpPr>
        <p:spPr>
          <a:xfrm>
            <a:off x="1257524" y="195890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EEEA55-06EB-4ABF-A639-AF058FBFE85A}"/>
              </a:ext>
            </a:extLst>
          </p:cNvPr>
          <p:cNvCxnSpPr/>
          <p:nvPr/>
        </p:nvCxnSpPr>
        <p:spPr>
          <a:xfrm>
            <a:off x="1257524" y="27595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90B618-75CC-44B6-B789-D23279D7CAFA}"/>
              </a:ext>
            </a:extLst>
          </p:cNvPr>
          <p:cNvCxnSpPr/>
          <p:nvPr/>
        </p:nvCxnSpPr>
        <p:spPr>
          <a:xfrm>
            <a:off x="1257524" y="356024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6EF955-67E4-40D6-84F0-51559DF779B2}"/>
              </a:ext>
            </a:extLst>
          </p:cNvPr>
          <p:cNvCxnSpPr/>
          <p:nvPr/>
        </p:nvCxnSpPr>
        <p:spPr>
          <a:xfrm>
            <a:off x="1257524" y="436092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D069C6-9489-40A2-B7D9-591490FCEFDC}"/>
              </a:ext>
            </a:extLst>
          </p:cNvPr>
          <p:cNvCxnSpPr/>
          <p:nvPr/>
        </p:nvCxnSpPr>
        <p:spPr>
          <a:xfrm>
            <a:off x="1257524" y="51615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A68549-1DDF-4368-A6B4-B22A3A82AB87}"/>
              </a:ext>
            </a:extLst>
          </p:cNvPr>
          <p:cNvCxnSpPr/>
          <p:nvPr/>
        </p:nvCxnSpPr>
        <p:spPr>
          <a:xfrm>
            <a:off x="1257524" y="596227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750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1A33-F7A2-4CC3-909E-CA5C5A9EFFFA}"/>
              </a:ext>
            </a:extLst>
          </p:cNvPr>
          <p:cNvSpPr>
            <a:spLocks noGrp="1"/>
          </p:cNvSpPr>
          <p:nvPr>
            <p:ph type="title"/>
          </p:nvPr>
        </p:nvSpPr>
        <p:spPr/>
        <p:txBody>
          <a:bodyPr/>
          <a:lstStyle/>
          <a:p>
            <a:r>
              <a:rPr lang="en-US"/>
              <a:t>Azure IaaS</a:t>
            </a:r>
            <a:endParaRPr lang="en-US" dirty="0"/>
          </a:p>
        </p:txBody>
      </p:sp>
    </p:spTree>
    <p:extLst>
      <p:ext uri="{BB962C8B-B14F-4D97-AF65-F5344CB8AC3E}">
        <p14:creationId xmlns:p14="http://schemas.microsoft.com/office/powerpoint/2010/main" val="31537129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866B6-8ED6-4A58-8918-0338EC8A7C0F}"/>
              </a:ext>
            </a:extLst>
          </p:cNvPr>
          <p:cNvPicPr>
            <a:picLocks noChangeAspect="1"/>
          </p:cNvPicPr>
          <p:nvPr/>
        </p:nvPicPr>
        <p:blipFill rotWithShape="1">
          <a:blip r:embed="rId2"/>
          <a:srcRect l="-960" r="-2064"/>
          <a:stretch/>
        </p:blipFill>
        <p:spPr>
          <a:xfrm>
            <a:off x="0" y="0"/>
            <a:ext cx="12436474" cy="6995160"/>
          </a:xfrm>
          <a:prstGeom prst="rect">
            <a:avLst/>
          </a:prstGeom>
          <a:solidFill>
            <a:srgbClr val="002050"/>
          </a:solidFill>
        </p:spPr>
      </p:pic>
    </p:spTree>
    <p:extLst>
      <p:ext uri="{BB962C8B-B14F-4D97-AF65-F5344CB8AC3E}">
        <p14:creationId xmlns:p14="http://schemas.microsoft.com/office/powerpoint/2010/main" val="40644053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Components of Azure IaaS </a:t>
            </a:r>
          </a:p>
        </p:txBody>
      </p:sp>
      <p:cxnSp>
        <p:nvCxnSpPr>
          <p:cNvPr id="13" name="Straight Connector 12">
            <a:extLst>
              <a:ext uri="{FF2B5EF4-FFF2-40B4-BE49-F238E27FC236}">
                <a16:creationId xmlns:a16="http://schemas.microsoft.com/office/drawing/2014/main" id="{174F844B-FB63-42E3-B595-07243F32D5B0}"/>
              </a:ext>
            </a:extLst>
          </p:cNvPr>
          <p:cNvCxnSpPr>
            <a:cxnSpLocks/>
          </p:cNvCxnSpPr>
          <p:nvPr/>
        </p:nvCxnSpPr>
        <p:spPr>
          <a:xfrm>
            <a:off x="3086922" y="2819607"/>
            <a:ext cx="0" cy="30175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9810E9-B3AD-443F-A417-1259CAAC216F}"/>
              </a:ext>
            </a:extLst>
          </p:cNvPr>
          <p:cNvCxnSpPr>
            <a:cxnSpLocks/>
          </p:cNvCxnSpPr>
          <p:nvPr/>
        </p:nvCxnSpPr>
        <p:spPr>
          <a:xfrm>
            <a:off x="6279214" y="2819607"/>
            <a:ext cx="0" cy="30175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D4C504B-A12D-4A01-B9FC-F1837B5964A7}"/>
              </a:ext>
            </a:extLst>
          </p:cNvPr>
          <p:cNvGrpSpPr/>
          <p:nvPr/>
        </p:nvGrpSpPr>
        <p:grpSpPr>
          <a:xfrm>
            <a:off x="677999" y="1447800"/>
            <a:ext cx="2493655" cy="4038601"/>
            <a:chOff x="677999" y="1447800"/>
            <a:chExt cx="2493655" cy="4038601"/>
          </a:xfrm>
        </p:grpSpPr>
        <p:grpSp>
          <p:nvGrpSpPr>
            <p:cNvPr id="22" name="Group 21">
              <a:extLst>
                <a:ext uri="{FF2B5EF4-FFF2-40B4-BE49-F238E27FC236}">
                  <a16:creationId xmlns:a16="http://schemas.microsoft.com/office/drawing/2014/main" id="{2F015856-21C2-4F54-9D4A-4EC50C402257}"/>
                </a:ext>
              </a:extLst>
            </p:cNvPr>
            <p:cNvGrpSpPr/>
            <p:nvPr/>
          </p:nvGrpSpPr>
          <p:grpSpPr>
            <a:xfrm>
              <a:off x="677999" y="2564964"/>
              <a:ext cx="2493655" cy="2921437"/>
              <a:chOff x="488002" y="2564964"/>
              <a:chExt cx="2797105" cy="2921437"/>
            </a:xfrm>
          </p:grpSpPr>
          <p:sp>
            <p:nvSpPr>
              <p:cNvPr id="71" name="Rectangle 70">
                <a:extLst>
                  <a:ext uri="{FF2B5EF4-FFF2-40B4-BE49-F238E27FC236}">
                    <a16:creationId xmlns:a16="http://schemas.microsoft.com/office/drawing/2014/main" id="{601324E4-6D0A-4E47-A62E-7789D3799510}"/>
                  </a:ext>
                </a:extLst>
              </p:cNvPr>
              <p:cNvSpPr/>
              <p:nvPr/>
            </p:nvSpPr>
            <p:spPr bwMode="auto">
              <a:xfrm>
                <a:off x="488002" y="3022165"/>
                <a:ext cx="2797105"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Virtual machines</a:t>
                </a:r>
              </a:p>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Availability sets</a:t>
                </a:r>
              </a:p>
              <a:p>
                <a:pPr defTabSz="932472" fontAlgn="base">
                  <a:spcBef>
                    <a:spcPts val="1200"/>
                  </a:spcBef>
                  <a:spcAft>
                    <a:spcPct val="0"/>
                  </a:spcAft>
                </a:pPr>
                <a:r>
                  <a:rPr lang="en-IN" sz="2200" dirty="0" err="1">
                    <a:solidFill>
                      <a:schemeClr val="tx2"/>
                    </a:solidFill>
                    <a:latin typeface="+mj-lt"/>
                    <a:ea typeface="Segoe UI" pitchFamily="34" charset="0"/>
                    <a:cs typeface="Segoe UI" pitchFamily="34" charset="0"/>
                  </a:rPr>
                  <a:t>VM</a:t>
                </a:r>
                <a:r>
                  <a:rPr lang="en-IN" sz="2200" dirty="0">
                    <a:solidFill>
                      <a:schemeClr val="tx2"/>
                    </a:solidFill>
                    <a:latin typeface="+mj-lt"/>
                    <a:ea typeface="Segoe UI" pitchFamily="34" charset="0"/>
                    <a:cs typeface="Segoe UI" pitchFamily="34" charset="0"/>
                  </a:rPr>
                  <a:t> Scale Sets</a:t>
                </a:r>
              </a:p>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Etc.</a:t>
                </a:r>
              </a:p>
            </p:txBody>
          </p:sp>
          <p:sp>
            <p:nvSpPr>
              <p:cNvPr id="72" name="Rectangle 71">
                <a:extLst>
                  <a:ext uri="{FF2B5EF4-FFF2-40B4-BE49-F238E27FC236}">
                    <a16:creationId xmlns:a16="http://schemas.microsoft.com/office/drawing/2014/main" id="{965A7441-5811-4FAD-BC0A-3F6AE4A7B8A4}"/>
                  </a:ext>
                </a:extLst>
              </p:cNvPr>
              <p:cNvSpPr/>
              <p:nvPr/>
            </p:nvSpPr>
            <p:spPr bwMode="auto">
              <a:xfrm>
                <a:off x="488002"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ea typeface="Segoe UI" pitchFamily="34" charset="0"/>
                    <a:cs typeface="Segoe UI Semibold" panose="020B0702040204020203" pitchFamily="34" charset="0"/>
                  </a:rPr>
                  <a:t>Compute</a:t>
                </a:r>
              </a:p>
            </p:txBody>
          </p:sp>
        </p:grpSp>
        <p:grpSp>
          <p:nvGrpSpPr>
            <p:cNvPr id="18" name="Group 17">
              <a:extLst>
                <a:ext uri="{FF2B5EF4-FFF2-40B4-BE49-F238E27FC236}">
                  <a16:creationId xmlns:a16="http://schemas.microsoft.com/office/drawing/2014/main" id="{3B3DEA4C-A5FE-4595-9DB3-40451B6415A3}"/>
                </a:ext>
              </a:extLst>
            </p:cNvPr>
            <p:cNvGrpSpPr/>
            <p:nvPr/>
          </p:nvGrpSpPr>
          <p:grpSpPr>
            <a:xfrm>
              <a:off x="677999" y="1447800"/>
              <a:ext cx="936587" cy="936585"/>
              <a:chOff x="488002" y="1447800"/>
              <a:chExt cx="936587" cy="936585"/>
            </a:xfrm>
          </p:grpSpPr>
          <p:sp>
            <p:nvSpPr>
              <p:cNvPr id="44" name="Oval 43">
                <a:extLst>
                  <a:ext uri="{FF2B5EF4-FFF2-40B4-BE49-F238E27FC236}">
                    <a16:creationId xmlns:a16="http://schemas.microsoft.com/office/drawing/2014/main" id="{EA586F37-24EA-42A0-98E6-940C47A6FF39}"/>
                  </a:ext>
                </a:extLst>
              </p:cNvPr>
              <p:cNvSpPr/>
              <p:nvPr/>
            </p:nvSpPr>
            <p:spPr bwMode="auto">
              <a:xfrm>
                <a:off x="488002"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F458FFE2-A3ED-4A1C-8674-40C455FE0F12}"/>
                  </a:ext>
                </a:extLst>
              </p:cNvPr>
              <p:cNvGrpSpPr/>
              <p:nvPr/>
            </p:nvGrpSpPr>
            <p:grpSpPr>
              <a:xfrm>
                <a:off x="643913" y="1739319"/>
                <a:ext cx="624765" cy="353546"/>
                <a:chOff x="4135075" y="3668678"/>
                <a:chExt cx="1282268" cy="725617"/>
              </a:xfrm>
              <a:solidFill>
                <a:schemeClr val="bg1"/>
              </a:solidFill>
            </p:grpSpPr>
            <p:sp>
              <p:nvSpPr>
                <p:cNvPr id="139" name="Rectangle 51">
                  <a:extLst>
                    <a:ext uri="{FF2B5EF4-FFF2-40B4-BE49-F238E27FC236}">
                      <a16:creationId xmlns:a16="http://schemas.microsoft.com/office/drawing/2014/main" id="{6ADA5D43-C5A0-4CE1-BBD1-6D5A33008387}"/>
                    </a:ext>
                  </a:extLst>
                </p:cNvPr>
                <p:cNvSpPr/>
                <p:nvPr/>
              </p:nvSpPr>
              <p:spPr>
                <a:xfrm>
                  <a:off x="5010149" y="3668678"/>
                  <a:ext cx="407194" cy="725617"/>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40" name="Rounded Rectangle 2077">
                  <a:extLst>
                    <a:ext uri="{FF2B5EF4-FFF2-40B4-BE49-F238E27FC236}">
                      <a16:creationId xmlns:a16="http://schemas.microsoft.com/office/drawing/2014/main" id="{81EC15DF-5C05-4630-BA72-7D1030B978EF}"/>
                    </a:ext>
                  </a:extLst>
                </p:cNvPr>
                <p:cNvSpPr/>
                <p:nvPr/>
              </p:nvSpPr>
              <p:spPr>
                <a:xfrm>
                  <a:off x="4135075" y="3668678"/>
                  <a:ext cx="839356" cy="710855"/>
                </a:xfrm>
                <a:custGeom>
                  <a:avLst/>
                  <a:gdLst/>
                  <a:ahLst/>
                  <a:cxnLst/>
                  <a:rect l="l" t="t" r="r" b="b"/>
                  <a:pathLst>
                    <a:path w="839356" h="710855">
                      <a:moveTo>
                        <a:pt x="44797" y="29406"/>
                      </a:moveTo>
                      <a:cubicBezTo>
                        <a:pt x="37209" y="29406"/>
                        <a:pt x="31058" y="35557"/>
                        <a:pt x="31058" y="43145"/>
                      </a:cubicBezTo>
                      <a:lnTo>
                        <a:pt x="31058" y="514899"/>
                      </a:lnTo>
                      <a:cubicBezTo>
                        <a:pt x="31058" y="522487"/>
                        <a:pt x="37209" y="528638"/>
                        <a:pt x="44797" y="528638"/>
                      </a:cubicBezTo>
                      <a:lnTo>
                        <a:pt x="794559" y="528638"/>
                      </a:lnTo>
                      <a:cubicBezTo>
                        <a:pt x="802147" y="528638"/>
                        <a:pt x="808298" y="522487"/>
                        <a:pt x="808298" y="514899"/>
                      </a:cubicBezTo>
                      <a:lnTo>
                        <a:pt x="808298" y="43145"/>
                      </a:lnTo>
                      <a:cubicBezTo>
                        <a:pt x="808298" y="35557"/>
                        <a:pt x="802147" y="29406"/>
                        <a:pt x="794559" y="29406"/>
                      </a:cubicBezTo>
                      <a:close/>
                      <a:moveTo>
                        <a:pt x="16013" y="0"/>
                      </a:moveTo>
                      <a:lnTo>
                        <a:pt x="823343" y="0"/>
                      </a:lnTo>
                      <a:cubicBezTo>
                        <a:pt x="832187" y="0"/>
                        <a:pt x="839356" y="7169"/>
                        <a:pt x="839356" y="16013"/>
                      </a:cubicBezTo>
                      <a:lnTo>
                        <a:pt x="839356" y="565840"/>
                      </a:lnTo>
                      <a:cubicBezTo>
                        <a:pt x="839356" y="574684"/>
                        <a:pt x="832187" y="581853"/>
                        <a:pt x="823343" y="581853"/>
                      </a:cubicBezTo>
                      <a:lnTo>
                        <a:pt x="442538" y="581853"/>
                      </a:lnTo>
                      <a:lnTo>
                        <a:pt x="442538" y="634655"/>
                      </a:lnTo>
                      <a:lnTo>
                        <a:pt x="548844" y="634655"/>
                      </a:lnTo>
                      <a:lnTo>
                        <a:pt x="601231" y="710855"/>
                      </a:lnTo>
                      <a:lnTo>
                        <a:pt x="238125" y="710855"/>
                      </a:lnTo>
                      <a:lnTo>
                        <a:pt x="290513" y="634655"/>
                      </a:lnTo>
                      <a:lnTo>
                        <a:pt x="396818" y="634655"/>
                      </a:lnTo>
                      <a:lnTo>
                        <a:pt x="396818" y="581853"/>
                      </a:lnTo>
                      <a:lnTo>
                        <a:pt x="16013" y="581853"/>
                      </a:lnTo>
                      <a:cubicBezTo>
                        <a:pt x="7169" y="581853"/>
                        <a:pt x="0" y="574684"/>
                        <a:pt x="0" y="565840"/>
                      </a:cubicBezTo>
                      <a:lnTo>
                        <a:pt x="0" y="16013"/>
                      </a:lnTo>
                      <a:cubicBezTo>
                        <a:pt x="0" y="7169"/>
                        <a:pt x="7169" y="0"/>
                        <a:pt x="160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3" name="Group 32">
            <a:extLst>
              <a:ext uri="{FF2B5EF4-FFF2-40B4-BE49-F238E27FC236}">
                <a16:creationId xmlns:a16="http://schemas.microsoft.com/office/drawing/2014/main" id="{4A14FB21-375E-4811-9C6D-9C245C273D43}"/>
              </a:ext>
            </a:extLst>
          </p:cNvPr>
          <p:cNvGrpSpPr/>
          <p:nvPr/>
        </p:nvGrpSpPr>
        <p:grpSpPr>
          <a:xfrm>
            <a:off x="3580924" y="1447800"/>
            <a:ext cx="2612816" cy="4038601"/>
            <a:chOff x="3580924" y="1447800"/>
            <a:chExt cx="2612816" cy="4038601"/>
          </a:xfrm>
        </p:grpSpPr>
        <p:grpSp>
          <p:nvGrpSpPr>
            <p:cNvPr id="24" name="Group 23">
              <a:extLst>
                <a:ext uri="{FF2B5EF4-FFF2-40B4-BE49-F238E27FC236}">
                  <a16:creationId xmlns:a16="http://schemas.microsoft.com/office/drawing/2014/main" id="{743F6904-3599-47FE-AE81-F8647AE9E6A0}"/>
                </a:ext>
              </a:extLst>
            </p:cNvPr>
            <p:cNvGrpSpPr/>
            <p:nvPr/>
          </p:nvGrpSpPr>
          <p:grpSpPr>
            <a:xfrm>
              <a:off x="3580924" y="2564964"/>
              <a:ext cx="2612816" cy="2921437"/>
              <a:chOff x="3390927" y="2564964"/>
              <a:chExt cx="2930767" cy="2921437"/>
            </a:xfrm>
          </p:grpSpPr>
          <p:sp>
            <p:nvSpPr>
              <p:cNvPr id="66" name="Rectangle 65">
                <a:extLst>
                  <a:ext uri="{FF2B5EF4-FFF2-40B4-BE49-F238E27FC236}">
                    <a16:creationId xmlns:a16="http://schemas.microsoft.com/office/drawing/2014/main" id="{25237AB2-A97F-49D7-AF36-AC25BD015121}"/>
                  </a:ext>
                </a:extLst>
              </p:cNvPr>
              <p:cNvSpPr/>
              <p:nvPr/>
            </p:nvSpPr>
            <p:spPr bwMode="auto">
              <a:xfrm>
                <a:off x="3390927" y="3022165"/>
                <a:ext cx="2930767"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GB" sz="2200" dirty="0">
                    <a:solidFill>
                      <a:schemeClr val="tx2"/>
                    </a:solidFill>
                    <a:latin typeface="+mj-lt"/>
                    <a:cs typeface="Segoe UI" pitchFamily="34" charset="0"/>
                  </a:rPr>
                  <a:t>Disks </a:t>
                </a:r>
                <a:br>
                  <a:rPr lang="en-GB" sz="2200" dirty="0">
                    <a:solidFill>
                      <a:schemeClr val="tx2"/>
                    </a:solidFill>
                    <a:latin typeface="+mj-lt"/>
                    <a:cs typeface="Segoe UI" pitchFamily="34" charset="0"/>
                  </a:rPr>
                </a:br>
                <a:r>
                  <a:rPr lang="en-GB" sz="2200" dirty="0">
                    <a:solidFill>
                      <a:schemeClr val="tx2"/>
                    </a:solidFill>
                    <a:latin typeface="+mj-lt"/>
                    <a:cs typeface="Segoe UI" pitchFamily="34" charset="0"/>
                  </a:rPr>
                  <a:t>(Standard, premium)</a:t>
                </a:r>
              </a:p>
              <a:p>
                <a:pPr defTabSz="932472" fontAlgn="base">
                  <a:spcBef>
                    <a:spcPts val="1200"/>
                  </a:spcBef>
                  <a:spcAft>
                    <a:spcPct val="0"/>
                  </a:spcAft>
                </a:pPr>
                <a:r>
                  <a:rPr lang="en-GB" sz="2200" dirty="0">
                    <a:solidFill>
                      <a:schemeClr val="tx2"/>
                    </a:solidFill>
                    <a:latin typeface="+mj-lt"/>
                    <a:cs typeface="Segoe UI" pitchFamily="34" charset="0"/>
                  </a:rPr>
                  <a:t>Blob storage </a:t>
                </a:r>
                <a:br>
                  <a:rPr lang="en-GB" sz="2200" dirty="0">
                    <a:solidFill>
                      <a:schemeClr val="tx2"/>
                    </a:solidFill>
                    <a:latin typeface="+mj-lt"/>
                    <a:cs typeface="Segoe UI" pitchFamily="34" charset="0"/>
                  </a:rPr>
                </a:br>
                <a:r>
                  <a:rPr lang="en-GB" sz="2200" dirty="0">
                    <a:solidFill>
                      <a:schemeClr val="tx2"/>
                    </a:solidFill>
                    <a:latin typeface="+mj-lt"/>
                    <a:cs typeface="Segoe UI" pitchFamily="34" charset="0"/>
                  </a:rPr>
                  <a:t>(Hot, cool)</a:t>
                </a:r>
              </a:p>
              <a:p>
                <a:pPr defTabSz="932472" fontAlgn="base">
                  <a:spcBef>
                    <a:spcPts val="1200"/>
                  </a:spcBef>
                  <a:spcAft>
                    <a:spcPct val="0"/>
                  </a:spcAft>
                </a:pPr>
                <a:r>
                  <a:rPr lang="en-GB" sz="2200" dirty="0">
                    <a:solidFill>
                      <a:schemeClr val="tx2"/>
                    </a:solidFill>
                    <a:latin typeface="+mj-lt"/>
                    <a:cs typeface="Segoe UI" pitchFamily="34" charset="0"/>
                  </a:rPr>
                  <a:t>Files</a:t>
                </a:r>
              </a:p>
              <a:p>
                <a:pPr defTabSz="932472" fontAlgn="base">
                  <a:spcBef>
                    <a:spcPts val="1200"/>
                  </a:spcBef>
                  <a:spcAft>
                    <a:spcPct val="0"/>
                  </a:spcAft>
                </a:pPr>
                <a:r>
                  <a:rPr lang="en-GB" sz="2200" dirty="0">
                    <a:solidFill>
                      <a:schemeClr val="tx2"/>
                    </a:solidFill>
                    <a:latin typeface="+mj-lt"/>
                    <a:cs typeface="Segoe UI" pitchFamily="34" charset="0"/>
                  </a:rPr>
                  <a:t>Etc.</a:t>
                </a:r>
              </a:p>
            </p:txBody>
          </p:sp>
          <p:sp>
            <p:nvSpPr>
              <p:cNvPr id="70" name="Rectangle 69">
                <a:extLst>
                  <a:ext uri="{FF2B5EF4-FFF2-40B4-BE49-F238E27FC236}">
                    <a16:creationId xmlns:a16="http://schemas.microsoft.com/office/drawing/2014/main" id="{86583082-DA52-4941-AA72-FB411018DCA8}"/>
                  </a:ext>
                </a:extLst>
              </p:cNvPr>
              <p:cNvSpPr/>
              <p:nvPr/>
            </p:nvSpPr>
            <p:spPr bwMode="auto">
              <a:xfrm>
                <a:off x="3390927"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Storage</a:t>
                </a:r>
              </a:p>
            </p:txBody>
          </p:sp>
        </p:grpSp>
        <p:grpSp>
          <p:nvGrpSpPr>
            <p:cNvPr id="19" name="Group 18">
              <a:extLst>
                <a:ext uri="{FF2B5EF4-FFF2-40B4-BE49-F238E27FC236}">
                  <a16:creationId xmlns:a16="http://schemas.microsoft.com/office/drawing/2014/main" id="{26FD844E-7027-4BD2-8399-5340600C5F7A}"/>
                </a:ext>
              </a:extLst>
            </p:cNvPr>
            <p:cNvGrpSpPr/>
            <p:nvPr/>
          </p:nvGrpSpPr>
          <p:grpSpPr>
            <a:xfrm>
              <a:off x="3580924" y="1447800"/>
              <a:ext cx="936587" cy="936585"/>
              <a:chOff x="3390927" y="1447800"/>
              <a:chExt cx="936587" cy="936585"/>
            </a:xfrm>
          </p:grpSpPr>
          <p:sp>
            <p:nvSpPr>
              <p:cNvPr id="46" name="Oval 45">
                <a:extLst>
                  <a:ext uri="{FF2B5EF4-FFF2-40B4-BE49-F238E27FC236}">
                    <a16:creationId xmlns:a16="http://schemas.microsoft.com/office/drawing/2014/main" id="{1486CE97-7ADB-4019-85BB-90048FD54EA1}"/>
                  </a:ext>
                </a:extLst>
              </p:cNvPr>
              <p:cNvSpPr/>
              <p:nvPr/>
            </p:nvSpPr>
            <p:spPr bwMode="auto">
              <a:xfrm>
                <a:off x="3390927"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sp>
            <p:nvSpPr>
              <p:cNvPr id="142" name="Freeform 109">
                <a:extLst>
                  <a:ext uri="{FF2B5EF4-FFF2-40B4-BE49-F238E27FC236}">
                    <a16:creationId xmlns:a16="http://schemas.microsoft.com/office/drawing/2014/main" id="{785C9AD9-649F-4B82-B498-D353B5DABD37}"/>
                  </a:ext>
                </a:extLst>
              </p:cNvPr>
              <p:cNvSpPr/>
              <p:nvPr/>
            </p:nvSpPr>
            <p:spPr>
              <a:xfrm flipH="1">
                <a:off x="3722969" y="1716730"/>
                <a:ext cx="272502" cy="398724"/>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grpSp>
      <p:grpSp>
        <p:nvGrpSpPr>
          <p:cNvPr id="34" name="Group 33">
            <a:extLst>
              <a:ext uri="{FF2B5EF4-FFF2-40B4-BE49-F238E27FC236}">
                <a16:creationId xmlns:a16="http://schemas.microsoft.com/office/drawing/2014/main" id="{1917BEEB-096E-41E9-9D52-CFC8B49CF8F1}"/>
              </a:ext>
            </a:extLst>
          </p:cNvPr>
          <p:cNvGrpSpPr/>
          <p:nvPr/>
        </p:nvGrpSpPr>
        <p:grpSpPr>
          <a:xfrm>
            <a:off x="6483849" y="1447800"/>
            <a:ext cx="2493655" cy="4038601"/>
            <a:chOff x="6483849" y="1447800"/>
            <a:chExt cx="2493655" cy="4038601"/>
          </a:xfrm>
        </p:grpSpPr>
        <p:grpSp>
          <p:nvGrpSpPr>
            <p:cNvPr id="25" name="Group 24">
              <a:extLst>
                <a:ext uri="{FF2B5EF4-FFF2-40B4-BE49-F238E27FC236}">
                  <a16:creationId xmlns:a16="http://schemas.microsoft.com/office/drawing/2014/main" id="{670EFD33-ABF1-4144-9862-B46A35DD2505}"/>
                </a:ext>
              </a:extLst>
            </p:cNvPr>
            <p:cNvGrpSpPr/>
            <p:nvPr/>
          </p:nvGrpSpPr>
          <p:grpSpPr>
            <a:xfrm>
              <a:off x="6483849" y="2564964"/>
              <a:ext cx="2493655" cy="2921437"/>
              <a:chOff x="6293851" y="2564964"/>
              <a:chExt cx="2797105" cy="2921437"/>
            </a:xfrm>
          </p:grpSpPr>
          <p:sp>
            <p:nvSpPr>
              <p:cNvPr id="64" name="Rectangle 63">
                <a:extLst>
                  <a:ext uri="{FF2B5EF4-FFF2-40B4-BE49-F238E27FC236}">
                    <a16:creationId xmlns:a16="http://schemas.microsoft.com/office/drawing/2014/main" id="{5F235738-6856-49A7-B3F0-8D4C11894223}"/>
                  </a:ext>
                </a:extLst>
              </p:cNvPr>
              <p:cNvSpPr/>
              <p:nvPr/>
            </p:nvSpPr>
            <p:spPr bwMode="auto">
              <a:xfrm>
                <a:off x="6293851" y="3022165"/>
                <a:ext cx="2797105"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GB" sz="2200" dirty="0">
                    <a:solidFill>
                      <a:schemeClr val="tx2"/>
                    </a:solidFill>
                    <a:latin typeface="+mj-lt"/>
                    <a:cs typeface="Segoe UI" pitchFamily="34" charset="0"/>
                  </a:rPr>
                  <a:t>Virtual networks</a:t>
                </a:r>
              </a:p>
              <a:p>
                <a:pPr defTabSz="932472" fontAlgn="base">
                  <a:spcBef>
                    <a:spcPts val="1200"/>
                  </a:spcBef>
                  <a:spcAft>
                    <a:spcPct val="0"/>
                  </a:spcAft>
                </a:pPr>
                <a:r>
                  <a:rPr lang="en-GB" sz="2200" dirty="0">
                    <a:solidFill>
                      <a:schemeClr val="tx2"/>
                    </a:solidFill>
                    <a:latin typeface="+mj-lt"/>
                    <a:cs typeface="Segoe UI" pitchFamily="34" charset="0"/>
                  </a:rPr>
                  <a:t>VPN, ExpressRoute</a:t>
                </a:r>
              </a:p>
              <a:p>
                <a:pPr defTabSz="932472" fontAlgn="base">
                  <a:spcBef>
                    <a:spcPts val="1200"/>
                  </a:spcBef>
                  <a:spcAft>
                    <a:spcPct val="0"/>
                  </a:spcAft>
                </a:pPr>
                <a:r>
                  <a:rPr lang="en-GB" sz="2200" dirty="0">
                    <a:solidFill>
                      <a:schemeClr val="tx2"/>
                    </a:solidFill>
                    <a:latin typeface="+mj-lt"/>
                    <a:cs typeface="Segoe UI" pitchFamily="34" charset="0"/>
                  </a:rPr>
                  <a:t>Load Balancer </a:t>
                </a:r>
              </a:p>
              <a:p>
                <a:pPr defTabSz="932472" fontAlgn="base">
                  <a:spcBef>
                    <a:spcPts val="1200"/>
                  </a:spcBef>
                  <a:spcAft>
                    <a:spcPct val="0"/>
                  </a:spcAft>
                </a:pPr>
                <a:r>
                  <a:rPr lang="en-GB" sz="2200" dirty="0">
                    <a:solidFill>
                      <a:schemeClr val="tx2"/>
                    </a:solidFill>
                    <a:latin typeface="+mj-lt"/>
                    <a:cs typeface="Segoe UI" pitchFamily="34" charset="0"/>
                  </a:rPr>
                  <a:t>DNS, Traffic Manager</a:t>
                </a:r>
              </a:p>
              <a:p>
                <a:pPr defTabSz="932472" fontAlgn="base">
                  <a:spcBef>
                    <a:spcPts val="1200"/>
                  </a:spcBef>
                  <a:spcAft>
                    <a:spcPct val="0"/>
                  </a:spcAft>
                </a:pPr>
                <a:r>
                  <a:rPr lang="en-GB" sz="2200" dirty="0">
                    <a:solidFill>
                      <a:schemeClr val="tx2"/>
                    </a:solidFill>
                    <a:latin typeface="+mj-lt"/>
                    <a:cs typeface="Segoe UI" pitchFamily="34" charset="0"/>
                  </a:rPr>
                  <a:t>Etc.</a:t>
                </a:r>
              </a:p>
            </p:txBody>
          </p:sp>
          <p:sp>
            <p:nvSpPr>
              <p:cNvPr id="65" name="Rectangle 64">
                <a:extLst>
                  <a:ext uri="{FF2B5EF4-FFF2-40B4-BE49-F238E27FC236}">
                    <a16:creationId xmlns:a16="http://schemas.microsoft.com/office/drawing/2014/main" id="{C4253A2C-8F95-468C-8B8B-6D145DAE7FF4}"/>
                  </a:ext>
                </a:extLst>
              </p:cNvPr>
              <p:cNvSpPr/>
              <p:nvPr/>
            </p:nvSpPr>
            <p:spPr bwMode="auto">
              <a:xfrm>
                <a:off x="6293851"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Networking</a:t>
                </a:r>
              </a:p>
            </p:txBody>
          </p:sp>
        </p:grpSp>
        <p:grpSp>
          <p:nvGrpSpPr>
            <p:cNvPr id="20" name="Group 19">
              <a:extLst>
                <a:ext uri="{FF2B5EF4-FFF2-40B4-BE49-F238E27FC236}">
                  <a16:creationId xmlns:a16="http://schemas.microsoft.com/office/drawing/2014/main" id="{F69273AD-F0B4-4673-8F16-61C4E6D6C26A}"/>
                </a:ext>
              </a:extLst>
            </p:cNvPr>
            <p:cNvGrpSpPr/>
            <p:nvPr/>
          </p:nvGrpSpPr>
          <p:grpSpPr>
            <a:xfrm>
              <a:off x="6483849" y="1447800"/>
              <a:ext cx="936587" cy="936585"/>
              <a:chOff x="6293851" y="1447800"/>
              <a:chExt cx="936587" cy="936585"/>
            </a:xfrm>
          </p:grpSpPr>
          <p:sp>
            <p:nvSpPr>
              <p:cNvPr id="48" name="Oval 47">
                <a:extLst>
                  <a:ext uri="{FF2B5EF4-FFF2-40B4-BE49-F238E27FC236}">
                    <a16:creationId xmlns:a16="http://schemas.microsoft.com/office/drawing/2014/main" id="{6BA24CFD-F125-4004-AED8-443C403AC45E}"/>
                  </a:ext>
                </a:extLst>
              </p:cNvPr>
              <p:cNvSpPr/>
              <p:nvPr/>
            </p:nvSpPr>
            <p:spPr bwMode="auto">
              <a:xfrm>
                <a:off x="6293851"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sp>
            <p:nvSpPr>
              <p:cNvPr id="146" name="Oval 46">
                <a:extLst>
                  <a:ext uri="{FF2B5EF4-FFF2-40B4-BE49-F238E27FC236}">
                    <a16:creationId xmlns:a16="http://schemas.microsoft.com/office/drawing/2014/main" id="{48F4B797-FC34-4553-BBC6-395D72A31C8E}"/>
                  </a:ext>
                </a:extLst>
              </p:cNvPr>
              <p:cNvSpPr/>
              <p:nvPr/>
            </p:nvSpPr>
            <p:spPr>
              <a:xfrm>
                <a:off x="6514022" y="1668460"/>
                <a:ext cx="496244" cy="495265"/>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200"/>
              </a:p>
            </p:txBody>
          </p:sp>
        </p:grpSp>
      </p:grpSp>
      <p:grpSp>
        <p:nvGrpSpPr>
          <p:cNvPr id="37" name="Group 36">
            <a:extLst>
              <a:ext uri="{FF2B5EF4-FFF2-40B4-BE49-F238E27FC236}">
                <a16:creationId xmlns:a16="http://schemas.microsoft.com/office/drawing/2014/main" id="{BF31B3F1-5F51-4A7D-9483-8FD59017C30C}"/>
              </a:ext>
            </a:extLst>
          </p:cNvPr>
          <p:cNvGrpSpPr/>
          <p:nvPr/>
        </p:nvGrpSpPr>
        <p:grpSpPr>
          <a:xfrm>
            <a:off x="9386772" y="1447800"/>
            <a:ext cx="2493655" cy="4272280"/>
            <a:chOff x="9386772" y="1447800"/>
            <a:chExt cx="2493655" cy="4272280"/>
          </a:xfrm>
        </p:grpSpPr>
        <p:grpSp>
          <p:nvGrpSpPr>
            <p:cNvPr id="26" name="Group 25">
              <a:extLst>
                <a:ext uri="{FF2B5EF4-FFF2-40B4-BE49-F238E27FC236}">
                  <a16:creationId xmlns:a16="http://schemas.microsoft.com/office/drawing/2014/main" id="{04153160-97E0-4A8B-A324-9AEE2390EBB4}"/>
                </a:ext>
              </a:extLst>
            </p:cNvPr>
            <p:cNvGrpSpPr/>
            <p:nvPr/>
          </p:nvGrpSpPr>
          <p:grpSpPr>
            <a:xfrm>
              <a:off x="9386772" y="2564964"/>
              <a:ext cx="2493655" cy="3155116"/>
              <a:chOff x="9196775" y="2564964"/>
              <a:chExt cx="2797105" cy="3155116"/>
            </a:xfrm>
          </p:grpSpPr>
          <p:sp>
            <p:nvSpPr>
              <p:cNvPr id="62" name="Rectangle 61">
                <a:extLst>
                  <a:ext uri="{FF2B5EF4-FFF2-40B4-BE49-F238E27FC236}">
                    <a16:creationId xmlns:a16="http://schemas.microsoft.com/office/drawing/2014/main" id="{6CDA4B31-5C7E-4919-B7DF-3B02509B3B24}"/>
                  </a:ext>
                </a:extLst>
              </p:cNvPr>
              <p:cNvSpPr/>
              <p:nvPr/>
            </p:nvSpPr>
            <p:spPr bwMode="auto">
              <a:xfrm>
                <a:off x="9196775" y="3022165"/>
                <a:ext cx="2797105" cy="269791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IN" sz="2200" dirty="0">
                    <a:solidFill>
                      <a:schemeClr val="tx2"/>
                    </a:solidFill>
                    <a:latin typeface="+mj-lt"/>
                    <a:cs typeface="Segoe UI" pitchFamily="34" charset="0"/>
                  </a:rPr>
                  <a:t>Azure Resource Manager (ARM)</a:t>
                </a:r>
              </a:p>
              <a:p>
                <a:pPr defTabSz="932472" fontAlgn="base">
                  <a:spcBef>
                    <a:spcPts val="1200"/>
                  </a:spcBef>
                  <a:spcAft>
                    <a:spcPct val="0"/>
                  </a:spcAft>
                </a:pPr>
                <a:r>
                  <a:rPr lang="en-IN" sz="2200" dirty="0">
                    <a:solidFill>
                      <a:schemeClr val="tx2"/>
                    </a:solidFill>
                    <a:latin typeface="+mj-lt"/>
                    <a:cs typeface="Segoe UI" pitchFamily="34" charset="0"/>
                  </a:rPr>
                  <a:t>Azure Active Directory</a:t>
                </a:r>
              </a:p>
              <a:p>
                <a:pPr defTabSz="932472" fontAlgn="base">
                  <a:spcBef>
                    <a:spcPts val="1200"/>
                  </a:spcBef>
                  <a:spcAft>
                    <a:spcPct val="0"/>
                  </a:spcAft>
                </a:pPr>
                <a:r>
                  <a:rPr lang="en-IN" sz="2200" dirty="0">
                    <a:solidFill>
                      <a:schemeClr val="tx2"/>
                    </a:solidFill>
                    <a:latin typeface="+mj-lt"/>
                    <a:cs typeface="Segoe UI" pitchFamily="34" charset="0"/>
                  </a:rPr>
                  <a:t>Portal</a:t>
                </a:r>
              </a:p>
              <a:p>
                <a:pPr defTabSz="932472" fontAlgn="base">
                  <a:spcBef>
                    <a:spcPts val="1200"/>
                  </a:spcBef>
                  <a:spcAft>
                    <a:spcPct val="0"/>
                  </a:spcAft>
                </a:pPr>
                <a:r>
                  <a:rPr lang="en-IN" sz="2200" dirty="0" err="1">
                    <a:solidFill>
                      <a:schemeClr val="tx2"/>
                    </a:solidFill>
                    <a:latin typeface="+mj-lt"/>
                    <a:cs typeface="Segoe UI" pitchFamily="34" charset="0"/>
                  </a:rPr>
                  <a:t>KeyVault</a:t>
                </a:r>
                <a:r>
                  <a:rPr lang="en-IN" sz="2200" dirty="0">
                    <a:solidFill>
                      <a:schemeClr val="tx2"/>
                    </a:solidFill>
                    <a:latin typeface="+mj-lt"/>
                    <a:cs typeface="Segoe UI" pitchFamily="34" charset="0"/>
                  </a:rPr>
                  <a:t> etc.</a:t>
                </a:r>
              </a:p>
            </p:txBody>
          </p:sp>
          <p:sp>
            <p:nvSpPr>
              <p:cNvPr id="63" name="Rectangle 62">
                <a:extLst>
                  <a:ext uri="{FF2B5EF4-FFF2-40B4-BE49-F238E27FC236}">
                    <a16:creationId xmlns:a16="http://schemas.microsoft.com/office/drawing/2014/main" id="{BF5872D9-F570-47C1-899A-97BEE15CDC2A}"/>
                  </a:ext>
                </a:extLst>
              </p:cNvPr>
              <p:cNvSpPr/>
              <p:nvPr/>
            </p:nvSpPr>
            <p:spPr bwMode="auto">
              <a:xfrm>
                <a:off x="9196775"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Management</a:t>
                </a:r>
              </a:p>
            </p:txBody>
          </p:sp>
        </p:grpSp>
        <p:grpSp>
          <p:nvGrpSpPr>
            <p:cNvPr id="21" name="Group 20">
              <a:extLst>
                <a:ext uri="{FF2B5EF4-FFF2-40B4-BE49-F238E27FC236}">
                  <a16:creationId xmlns:a16="http://schemas.microsoft.com/office/drawing/2014/main" id="{B7433D0F-A6F6-4A02-9544-3714960A2ED4}"/>
                </a:ext>
              </a:extLst>
            </p:cNvPr>
            <p:cNvGrpSpPr/>
            <p:nvPr/>
          </p:nvGrpSpPr>
          <p:grpSpPr>
            <a:xfrm>
              <a:off x="9386772" y="1447800"/>
              <a:ext cx="936587" cy="936585"/>
              <a:chOff x="9196775" y="1447800"/>
              <a:chExt cx="936587" cy="936585"/>
            </a:xfrm>
          </p:grpSpPr>
          <p:sp>
            <p:nvSpPr>
              <p:cNvPr id="45" name="Oval 44">
                <a:extLst>
                  <a:ext uri="{FF2B5EF4-FFF2-40B4-BE49-F238E27FC236}">
                    <a16:creationId xmlns:a16="http://schemas.microsoft.com/office/drawing/2014/main" id="{0C99EF11-8170-46F6-A537-8F8026412CAC}"/>
                  </a:ext>
                </a:extLst>
              </p:cNvPr>
              <p:cNvSpPr/>
              <p:nvPr/>
            </p:nvSpPr>
            <p:spPr bwMode="auto">
              <a:xfrm>
                <a:off x="9196775"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B553BF1-07E0-4323-BB36-E14AA5D1B98D}"/>
                  </a:ext>
                </a:extLst>
              </p:cNvPr>
              <p:cNvGrpSpPr/>
              <p:nvPr/>
            </p:nvGrpSpPr>
            <p:grpSpPr>
              <a:xfrm>
                <a:off x="9383776" y="1702013"/>
                <a:ext cx="562584" cy="428158"/>
                <a:chOff x="9383776" y="1702013"/>
                <a:chExt cx="562584" cy="428158"/>
              </a:xfrm>
            </p:grpSpPr>
            <p:sp>
              <p:nvSpPr>
                <p:cNvPr id="150" name="Rounded Rectangle 352">
                  <a:extLst>
                    <a:ext uri="{FF2B5EF4-FFF2-40B4-BE49-F238E27FC236}">
                      <a16:creationId xmlns:a16="http://schemas.microsoft.com/office/drawing/2014/main" id="{14D7AC19-FC2D-4FAD-88EA-A0F75EA2C2EF}"/>
                    </a:ext>
                  </a:extLst>
                </p:cNvPr>
                <p:cNvSpPr/>
                <p:nvPr/>
              </p:nvSpPr>
              <p:spPr>
                <a:xfrm>
                  <a:off x="9383776" y="1702013"/>
                  <a:ext cx="562584" cy="428158"/>
                </a:xfrm>
                <a:prstGeom prst="roundRect">
                  <a:avLst>
                    <a:gd name="adj" fmla="val 88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1" name="Round Same Side Corner Rectangle 353">
                  <a:extLst>
                    <a:ext uri="{FF2B5EF4-FFF2-40B4-BE49-F238E27FC236}">
                      <a16:creationId xmlns:a16="http://schemas.microsoft.com/office/drawing/2014/main" id="{D6E26E98-30F0-4F2F-8BB5-5AF0B0FFF6CE}"/>
                    </a:ext>
                  </a:extLst>
                </p:cNvPr>
                <p:cNvSpPr/>
                <p:nvPr/>
              </p:nvSpPr>
              <p:spPr>
                <a:xfrm>
                  <a:off x="9428886" y="1743103"/>
                  <a:ext cx="28750" cy="336235"/>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2" name="Round Same Side Corner Rectangle 354">
                  <a:extLst>
                    <a:ext uri="{FF2B5EF4-FFF2-40B4-BE49-F238E27FC236}">
                      <a16:creationId xmlns:a16="http://schemas.microsoft.com/office/drawing/2014/main" id="{3649777A-FF88-42A6-8434-CA688216BB47}"/>
                    </a:ext>
                  </a:extLst>
                </p:cNvPr>
                <p:cNvSpPr/>
                <p:nvPr/>
              </p:nvSpPr>
              <p:spPr>
                <a:xfrm rot="5400000">
                  <a:off x="9634443" y="1845030"/>
                  <a:ext cx="28750" cy="439864"/>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nvGrpSpPr>
                <p:cNvPr id="153" name="Group 152">
                  <a:extLst>
                    <a:ext uri="{FF2B5EF4-FFF2-40B4-BE49-F238E27FC236}">
                      <a16:creationId xmlns:a16="http://schemas.microsoft.com/office/drawing/2014/main" id="{D9D1D531-C4BE-4C55-A0A9-3D83FB05620C}"/>
                    </a:ext>
                  </a:extLst>
                </p:cNvPr>
                <p:cNvGrpSpPr/>
                <p:nvPr/>
              </p:nvGrpSpPr>
              <p:grpSpPr>
                <a:xfrm>
                  <a:off x="9474705" y="1814031"/>
                  <a:ext cx="345881" cy="218141"/>
                  <a:chOff x="3505200" y="4105275"/>
                  <a:chExt cx="1676400" cy="1057275"/>
                </a:xfrm>
                <a:noFill/>
              </p:grpSpPr>
              <p:sp>
                <p:nvSpPr>
                  <p:cNvPr id="154" name="Freeform 356">
                    <a:extLst>
                      <a:ext uri="{FF2B5EF4-FFF2-40B4-BE49-F238E27FC236}">
                        <a16:creationId xmlns:a16="http://schemas.microsoft.com/office/drawing/2014/main" id="{726EF360-FA09-4834-9EBB-059253D4C650}"/>
                      </a:ext>
                    </a:extLst>
                  </p:cNvPr>
                  <p:cNvSpPr/>
                  <p:nvPr/>
                </p:nvSpPr>
                <p:spPr>
                  <a:xfrm>
                    <a:off x="3505200" y="4105275"/>
                    <a:ext cx="1476375" cy="990600"/>
                  </a:xfrm>
                  <a:custGeom>
                    <a:avLst/>
                    <a:gdLst>
                      <a:gd name="connsiteX0" fmla="*/ 0 w 1476375"/>
                      <a:gd name="connsiteY0" fmla="*/ 990600 h 990600"/>
                      <a:gd name="connsiteX1" fmla="*/ 390525 w 1476375"/>
                      <a:gd name="connsiteY1" fmla="*/ 295275 h 990600"/>
                      <a:gd name="connsiteX2" fmla="*/ 819150 w 1476375"/>
                      <a:gd name="connsiteY2" fmla="*/ 885825 h 990600"/>
                      <a:gd name="connsiteX3" fmla="*/ 1476375 w 1476375"/>
                      <a:gd name="connsiteY3" fmla="*/ 0 h 990600"/>
                    </a:gdLst>
                    <a:ahLst/>
                    <a:cxnLst>
                      <a:cxn ang="0">
                        <a:pos x="connsiteX0" y="connsiteY0"/>
                      </a:cxn>
                      <a:cxn ang="0">
                        <a:pos x="connsiteX1" y="connsiteY1"/>
                      </a:cxn>
                      <a:cxn ang="0">
                        <a:pos x="connsiteX2" y="connsiteY2"/>
                      </a:cxn>
                      <a:cxn ang="0">
                        <a:pos x="connsiteX3" y="connsiteY3"/>
                      </a:cxn>
                    </a:cxnLst>
                    <a:rect l="l" t="t" r="r" b="b"/>
                    <a:pathLst>
                      <a:path w="1476375" h="990600">
                        <a:moveTo>
                          <a:pt x="0" y="990600"/>
                        </a:moveTo>
                        <a:lnTo>
                          <a:pt x="390525" y="295275"/>
                        </a:lnTo>
                        <a:lnTo>
                          <a:pt x="819150" y="885825"/>
                        </a:lnTo>
                        <a:lnTo>
                          <a:pt x="1476375" y="0"/>
                        </a:lnTo>
                      </a:path>
                    </a:pathLst>
                  </a:custGeom>
                  <a:grpFill/>
                  <a:ln w="254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5" name="Freeform 357">
                    <a:extLst>
                      <a:ext uri="{FF2B5EF4-FFF2-40B4-BE49-F238E27FC236}">
                        <a16:creationId xmlns:a16="http://schemas.microsoft.com/office/drawing/2014/main" id="{DE31ACCD-5F10-414D-91F7-FCAA8F815FEE}"/>
                      </a:ext>
                    </a:extLst>
                  </p:cNvPr>
                  <p:cNvSpPr/>
                  <p:nvPr/>
                </p:nvSpPr>
                <p:spPr>
                  <a:xfrm>
                    <a:off x="3667125" y="4155923"/>
                    <a:ext cx="1514475" cy="1006627"/>
                  </a:xfrm>
                  <a:custGeom>
                    <a:avLst/>
                    <a:gdLst>
                      <a:gd name="connsiteX0" fmla="*/ 0 w 1514475"/>
                      <a:gd name="connsiteY0" fmla="*/ 962025 h 962025"/>
                      <a:gd name="connsiteX1" fmla="*/ 533400 w 1514475"/>
                      <a:gd name="connsiteY1" fmla="*/ 0 h 962025"/>
                      <a:gd name="connsiteX2" fmla="*/ 1076325 w 1514475"/>
                      <a:gd name="connsiteY2" fmla="*/ 676275 h 962025"/>
                      <a:gd name="connsiteX3" fmla="*/ 1514475 w 1514475"/>
                      <a:gd name="connsiteY3" fmla="*/ 95250 h 962025"/>
                    </a:gdLst>
                    <a:ahLst/>
                    <a:cxnLst>
                      <a:cxn ang="0">
                        <a:pos x="connsiteX0" y="connsiteY0"/>
                      </a:cxn>
                      <a:cxn ang="0">
                        <a:pos x="connsiteX1" y="connsiteY1"/>
                      </a:cxn>
                      <a:cxn ang="0">
                        <a:pos x="connsiteX2" y="connsiteY2"/>
                      </a:cxn>
                      <a:cxn ang="0">
                        <a:pos x="connsiteX3" y="connsiteY3"/>
                      </a:cxn>
                    </a:cxnLst>
                    <a:rect l="l" t="t" r="r" b="b"/>
                    <a:pathLst>
                      <a:path w="1514475" h="962025">
                        <a:moveTo>
                          <a:pt x="0" y="962025"/>
                        </a:moveTo>
                        <a:lnTo>
                          <a:pt x="533400" y="0"/>
                        </a:lnTo>
                        <a:lnTo>
                          <a:pt x="1076325" y="676275"/>
                        </a:lnTo>
                        <a:lnTo>
                          <a:pt x="1514475" y="95250"/>
                        </a:lnTo>
                      </a:path>
                    </a:pathLst>
                  </a:custGeom>
                  <a:grpFill/>
                  <a:ln w="254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grpSp>
        </p:grpSp>
      </p:grpSp>
      <p:sp>
        <p:nvSpPr>
          <p:cNvPr id="27" name="Rectangle 26">
            <a:extLst>
              <a:ext uri="{FF2B5EF4-FFF2-40B4-BE49-F238E27FC236}">
                <a16:creationId xmlns:a16="http://schemas.microsoft.com/office/drawing/2014/main" id="{BEE6C953-F957-47BF-9CBF-951CBCB4C997}"/>
              </a:ext>
            </a:extLst>
          </p:cNvPr>
          <p:cNvSpPr/>
          <p:nvPr/>
        </p:nvSpPr>
        <p:spPr bwMode="auto">
          <a:xfrm>
            <a:off x="465139" y="1235075"/>
            <a:ext cx="8597838" cy="472588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263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0"/>
                                        </p:tgtEl>
                                        <p:attrNameLst>
                                          <p:attrName>ppt_x</p:attrName>
                                          <p:attrName>ppt_y</p:attrName>
                                        </p:attrNameLst>
                                      </p:cBhvr>
                                      <p:rCtr x="1225" y="0"/>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10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path" presetSubtype="0" decel="100000" fill="hold" nodeType="withEffect">
                                  <p:stCondLst>
                                    <p:cond delay="500"/>
                                  </p:stCondLst>
                                  <p:childTnLst>
                                    <p:animMotion origin="layout" path="M -0.02451 2.30141E-6 L -3.80393E-7 2.30141E-6 " pathEditMode="relative" rAng="0" ptsTypes="AA">
                                      <p:cBhvr>
                                        <p:cTn id="18" dur="1000" fill="hold"/>
                                        <p:tgtEl>
                                          <p:spTgt spid="33"/>
                                        </p:tgtEl>
                                        <p:attrNameLst>
                                          <p:attrName>ppt_x</p:attrName>
                                          <p:attrName>ppt_y</p:attrName>
                                        </p:attrNameLst>
                                      </p:cBhvr>
                                      <p:rCtr x="1225"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42" presetClass="path" presetSubtype="0" decel="100000" fill="hold" nodeType="withEffect">
                                  <p:stCondLst>
                                    <p:cond delay="1000"/>
                                  </p:stCondLst>
                                  <p:childTnLst>
                                    <p:animMotion origin="layout" path="M -0.02451 -2.04267E-7 L -1.26883E-6 -2.04267E-7 " pathEditMode="relative" rAng="0" ptsTypes="AA">
                                      <p:cBhvr>
                                        <p:cTn id="27" dur="1000" fill="hold"/>
                                        <p:tgtEl>
                                          <p:spTgt spid="34"/>
                                        </p:tgtEl>
                                        <p:attrNameLst>
                                          <p:attrName>ppt_x</p:attrName>
                                          <p:attrName>ppt_y</p:attrName>
                                        </p:attrNameLst>
                                      </p:cBhvr>
                                      <p:rCtr x="1225"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20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42" presetClass="path" presetSubtype="0" decel="100000" fill="hold" nodeType="withEffect">
                                  <p:stCondLst>
                                    <p:cond delay="1500"/>
                                  </p:stCondLst>
                                  <p:childTnLst>
                                    <p:animMotion origin="layout" path="M -0.02451 3.78121E-6 L 5.74419E-7 3.78121E-6 " pathEditMode="relative" rAng="0" ptsTypes="AA">
                                      <p:cBhvr>
                                        <p:cTn id="37" dur="1000" fill="hold"/>
                                        <p:tgtEl>
                                          <p:spTgt spid="37"/>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93A0-5E06-4073-B898-F55264EF61C8}"/>
              </a:ext>
            </a:extLst>
          </p:cNvPr>
          <p:cNvSpPr>
            <a:spLocks noGrp="1"/>
          </p:cNvSpPr>
          <p:nvPr>
            <p:ph type="title"/>
          </p:nvPr>
        </p:nvSpPr>
        <p:spPr/>
        <p:txBody>
          <a:bodyPr/>
          <a:lstStyle/>
          <a:p>
            <a:r>
              <a:rPr lang="en-IN" dirty="0"/>
              <a:t>Virtual Machines</a:t>
            </a:r>
          </a:p>
        </p:txBody>
      </p:sp>
      <p:sp>
        <p:nvSpPr>
          <p:cNvPr id="18" name="Rectangle 17">
            <a:extLst>
              <a:ext uri="{FF2B5EF4-FFF2-40B4-BE49-F238E27FC236}">
                <a16:creationId xmlns:a16="http://schemas.microsoft.com/office/drawing/2014/main" id="{A271C7B6-E7B4-49AC-A3EC-716C385C5EC9}"/>
              </a:ext>
            </a:extLst>
          </p:cNvPr>
          <p:cNvSpPr/>
          <p:nvPr/>
        </p:nvSpPr>
        <p:spPr bwMode="auto">
          <a:xfrm>
            <a:off x="7589520" y="1367444"/>
            <a:ext cx="4381763" cy="4358005"/>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1000D58-C570-4F79-8DCF-9704BC2F6574}"/>
              </a:ext>
            </a:extLst>
          </p:cNvPr>
          <p:cNvGrpSpPr/>
          <p:nvPr/>
        </p:nvGrpSpPr>
        <p:grpSpPr>
          <a:xfrm>
            <a:off x="9100338" y="3854663"/>
            <a:ext cx="1360126" cy="1259954"/>
            <a:chOff x="9100338" y="3854663"/>
            <a:chExt cx="1360126" cy="1259954"/>
          </a:xfrm>
        </p:grpSpPr>
        <p:sp>
          <p:nvSpPr>
            <p:cNvPr id="3" name="Rectangle 2">
              <a:extLst>
                <a:ext uri="{FF2B5EF4-FFF2-40B4-BE49-F238E27FC236}">
                  <a16:creationId xmlns:a16="http://schemas.microsoft.com/office/drawing/2014/main" id="{C98F0632-D515-454C-AE32-1854346E6B03}"/>
                </a:ext>
              </a:extLst>
            </p:cNvPr>
            <p:cNvSpPr/>
            <p:nvPr/>
          </p:nvSpPr>
          <p:spPr bwMode="auto">
            <a:xfrm>
              <a:off x="9200992" y="4468800"/>
              <a:ext cx="1162049" cy="275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75">
              <a:extLst>
                <a:ext uri="{FF2B5EF4-FFF2-40B4-BE49-F238E27FC236}">
                  <a16:creationId xmlns:a16="http://schemas.microsoft.com/office/drawing/2014/main" id="{3E86C8BD-1311-4A55-A505-F858C6B5ED51}"/>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a:solidFill>
                  <a:srgbClr val="000000"/>
                </a:solidFill>
                <a:latin typeface="Segoe UI"/>
              </a:endParaRPr>
            </a:p>
          </p:txBody>
        </p:sp>
      </p:grpSp>
      <p:grpSp>
        <p:nvGrpSpPr>
          <p:cNvPr id="10" name="Group 9">
            <a:extLst>
              <a:ext uri="{FF2B5EF4-FFF2-40B4-BE49-F238E27FC236}">
                <a16:creationId xmlns:a16="http://schemas.microsoft.com/office/drawing/2014/main" id="{22049106-E9B7-4AE6-9842-17D60B6BF59F}"/>
              </a:ext>
            </a:extLst>
          </p:cNvPr>
          <p:cNvGrpSpPr/>
          <p:nvPr/>
        </p:nvGrpSpPr>
        <p:grpSpPr>
          <a:xfrm>
            <a:off x="365138" y="1367444"/>
            <a:ext cx="7002614" cy="4413728"/>
            <a:chOff x="365138" y="1367444"/>
            <a:chExt cx="7002614" cy="4413728"/>
          </a:xfrm>
        </p:grpSpPr>
        <p:sp>
          <p:nvSpPr>
            <p:cNvPr id="20" name="Rectangle 19">
              <a:extLst>
                <a:ext uri="{FF2B5EF4-FFF2-40B4-BE49-F238E27FC236}">
                  <a16:creationId xmlns:a16="http://schemas.microsoft.com/office/drawing/2014/main" id="{2BEB954A-6883-419C-A75C-21CD03256D3E}"/>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2400"/>
                </a:spcAft>
              </a:pPr>
              <a:r>
                <a:rPr lang="en-US" sz="2800" dirty="0">
                  <a:solidFill>
                    <a:schemeClr val="accent1"/>
                  </a:solidFill>
                  <a:latin typeface="+mj-lt"/>
                </a:rPr>
                <a:t>Ubuntu, Red Hat, Windows, SUSE, CoreOS</a:t>
              </a:r>
            </a:p>
            <a:p>
              <a:pPr lvl="0" defTabSz="444500">
                <a:spcBef>
                  <a:spcPct val="0"/>
                </a:spcBef>
                <a:spcAft>
                  <a:spcPts val="2400"/>
                </a:spcAft>
              </a:pPr>
              <a:r>
                <a:rPr lang="en-US" sz="2800" dirty="0">
                  <a:solidFill>
                    <a:schemeClr val="accent1"/>
                  </a:solidFill>
                  <a:latin typeface="+mj-lt"/>
                </a:rPr>
                <a:t>Quick resize through reboot</a:t>
              </a:r>
            </a:p>
            <a:p>
              <a:pPr lvl="0" defTabSz="444500">
                <a:spcBef>
                  <a:spcPct val="0"/>
                </a:spcBef>
                <a:spcAft>
                  <a:spcPts val="2400"/>
                </a:spcAft>
              </a:pPr>
              <a:r>
                <a:rPr lang="en-US" sz="2800" dirty="0">
                  <a:solidFill>
                    <a:schemeClr val="accent1"/>
                  </a:solidFill>
                  <a:latin typeface="+mj-lt"/>
                </a:rPr>
                <a:t>Local temp storage (HDD or SSD)</a:t>
              </a:r>
            </a:p>
            <a:p>
              <a:pPr lvl="0" defTabSz="444500">
                <a:spcBef>
                  <a:spcPct val="0"/>
                </a:spcBef>
                <a:spcAft>
                  <a:spcPts val="2400"/>
                </a:spcAft>
              </a:pPr>
              <a:r>
                <a:rPr lang="en-US" sz="2800" dirty="0">
                  <a:solidFill>
                    <a:schemeClr val="accent1"/>
                  </a:solidFill>
                  <a:latin typeface="+mj-lt"/>
                </a:rPr>
                <a:t>Azure Storage for OS and data disks</a:t>
              </a:r>
            </a:p>
            <a:p>
              <a:pPr lvl="0" defTabSz="444500">
                <a:spcBef>
                  <a:spcPct val="0"/>
                </a:spcBef>
                <a:spcAft>
                  <a:spcPts val="2400"/>
                </a:spcAft>
              </a:pPr>
              <a:r>
                <a:rPr lang="en-US" sz="2800" dirty="0">
                  <a:solidFill>
                    <a:schemeClr val="accent1"/>
                  </a:solidFill>
                  <a:latin typeface="+mj-lt"/>
                </a:rPr>
                <a:t>Hundreds of items in marketplace</a:t>
              </a:r>
            </a:p>
          </p:txBody>
        </p:sp>
        <p:sp>
          <p:nvSpPr>
            <p:cNvPr id="79" name="Graphic 8">
              <a:extLst>
                <a:ext uri="{FF2B5EF4-FFF2-40B4-BE49-F238E27FC236}">
                  <a16:creationId xmlns:a16="http://schemas.microsoft.com/office/drawing/2014/main" id="{195AB7D9-4BCC-4252-A31D-52780BA62B86}"/>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0" name="Graphic 8">
              <a:extLst>
                <a:ext uri="{FF2B5EF4-FFF2-40B4-BE49-F238E27FC236}">
                  <a16:creationId xmlns:a16="http://schemas.microsoft.com/office/drawing/2014/main" id="{104AF5A9-18FA-425C-A0BE-161B0C54F632}"/>
                </a:ext>
              </a:extLst>
            </p:cNvPr>
            <p:cNvSpPr/>
            <p:nvPr/>
          </p:nvSpPr>
          <p:spPr>
            <a:xfrm rot="10800000">
              <a:off x="365138" y="2200711"/>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1" name="Graphic 8">
              <a:extLst>
                <a:ext uri="{FF2B5EF4-FFF2-40B4-BE49-F238E27FC236}">
                  <a16:creationId xmlns:a16="http://schemas.microsoft.com/office/drawing/2014/main" id="{9ACFAD85-F606-4FB8-9C2F-E593EC630B1C}"/>
                </a:ext>
              </a:extLst>
            </p:cNvPr>
            <p:cNvSpPr/>
            <p:nvPr/>
          </p:nvSpPr>
          <p:spPr>
            <a:xfrm rot="10800000">
              <a:off x="365138" y="293061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2" name="Graphic 8">
              <a:extLst>
                <a:ext uri="{FF2B5EF4-FFF2-40B4-BE49-F238E27FC236}">
                  <a16:creationId xmlns:a16="http://schemas.microsoft.com/office/drawing/2014/main" id="{CE4841F9-7376-4EED-813C-1FD05AF18CCE}"/>
                </a:ext>
              </a:extLst>
            </p:cNvPr>
            <p:cNvSpPr/>
            <p:nvPr/>
          </p:nvSpPr>
          <p:spPr>
            <a:xfrm rot="10800000">
              <a:off x="365138" y="366052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3" name="Graphic 8">
              <a:extLst>
                <a:ext uri="{FF2B5EF4-FFF2-40B4-BE49-F238E27FC236}">
                  <a16:creationId xmlns:a16="http://schemas.microsoft.com/office/drawing/2014/main" id="{550217B9-1451-445E-94D1-DF4154391543}"/>
                </a:ext>
              </a:extLst>
            </p:cNvPr>
            <p:cNvSpPr/>
            <p:nvPr/>
          </p:nvSpPr>
          <p:spPr>
            <a:xfrm rot="10800000">
              <a:off x="365138" y="4390432"/>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
        <p:nvSpPr>
          <p:cNvPr id="84" name="Freeform 5">
            <a:extLst>
              <a:ext uri="{FF2B5EF4-FFF2-40B4-BE49-F238E27FC236}">
                <a16:creationId xmlns:a16="http://schemas.microsoft.com/office/drawing/2014/main" id="{FC2D8B82-307E-4CB6-8137-64F049AEC86C}"/>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38358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nodeType="withEffect">
                                  <p:stCondLst>
                                    <p:cond delay="0"/>
                                  </p:stCondLst>
                                  <p:childTnLst>
                                    <p:animMotion origin="layout" path="M 4.99106E-6 -4.23513E-6 L -0.05285 -4.23513E-6 " pathEditMode="relative" rAng="0" ptsTypes="AA">
                                      <p:cBhvr>
                                        <p:cTn id="9" dur="750" spd="-100000" fill="hold"/>
                                        <p:tgtEl>
                                          <p:spTgt spid="10"/>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t>Compute Options for all Types of Apps</a:t>
            </a:r>
            <a:endParaRPr lang="en-US" dirty="0"/>
          </a:p>
        </p:txBody>
      </p:sp>
      <p:sp>
        <p:nvSpPr>
          <p:cNvPr id="102" name="Rectangle 101">
            <a:extLst>
              <a:ext uri="{FF2B5EF4-FFF2-40B4-BE49-F238E27FC236}">
                <a16:creationId xmlns:a16="http://schemas.microsoft.com/office/drawing/2014/main" id="{6740A7D8-FBC3-4CA4-A5DD-E7931BACAF04}"/>
              </a:ext>
            </a:extLst>
          </p:cNvPr>
          <p:cNvSpPr/>
          <p:nvPr/>
        </p:nvSpPr>
        <p:spPr bwMode="auto">
          <a:xfrm>
            <a:off x="2720963" y="1922363"/>
            <a:ext cx="149879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Burstable</a:t>
            </a:r>
          </a:p>
        </p:txBody>
      </p:sp>
      <p:sp>
        <p:nvSpPr>
          <p:cNvPr id="9" name="Rectangle 8">
            <a:extLst>
              <a:ext uri="{FF2B5EF4-FFF2-40B4-BE49-F238E27FC236}">
                <a16:creationId xmlns:a16="http://schemas.microsoft.com/office/drawing/2014/main" id="{68517F6A-6867-48EB-8AAA-A74F57CA8AC3}"/>
              </a:ext>
            </a:extLst>
          </p:cNvPr>
          <p:cNvSpPr/>
          <p:nvPr/>
        </p:nvSpPr>
        <p:spPr bwMode="auto">
          <a:xfrm>
            <a:off x="457856" y="1922363"/>
            <a:ext cx="2156379"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Entry level</a:t>
            </a:r>
          </a:p>
        </p:txBody>
      </p:sp>
      <p:sp>
        <p:nvSpPr>
          <p:cNvPr id="115" name="Rectangle 114">
            <a:extLst>
              <a:ext uri="{FF2B5EF4-FFF2-40B4-BE49-F238E27FC236}">
                <a16:creationId xmlns:a16="http://schemas.microsoft.com/office/drawing/2014/main" id="{6EF36271-476A-44A1-8AA0-92DCD3C2446E}"/>
              </a:ext>
            </a:extLst>
          </p:cNvPr>
          <p:cNvSpPr/>
          <p:nvPr/>
        </p:nvSpPr>
        <p:spPr bwMode="auto">
          <a:xfrm>
            <a:off x="4326486" y="1922363"/>
            <a:ext cx="324863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General Purpose</a:t>
            </a:r>
          </a:p>
        </p:txBody>
      </p:sp>
      <p:sp>
        <p:nvSpPr>
          <p:cNvPr id="134" name="Rectangle 133">
            <a:extLst>
              <a:ext uri="{FF2B5EF4-FFF2-40B4-BE49-F238E27FC236}">
                <a16:creationId xmlns:a16="http://schemas.microsoft.com/office/drawing/2014/main" id="{828783BF-6685-4705-8CDD-236A0B796D6E}"/>
              </a:ext>
            </a:extLst>
          </p:cNvPr>
          <p:cNvSpPr/>
          <p:nvPr/>
        </p:nvSpPr>
        <p:spPr bwMode="auto">
          <a:xfrm>
            <a:off x="10055666" y="1922362"/>
            <a:ext cx="1915672"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Storage Optimized</a:t>
            </a:r>
          </a:p>
        </p:txBody>
      </p:sp>
      <p:sp>
        <p:nvSpPr>
          <p:cNvPr id="127" name="Rectangle 126">
            <a:extLst>
              <a:ext uri="{FF2B5EF4-FFF2-40B4-BE49-F238E27FC236}">
                <a16:creationId xmlns:a16="http://schemas.microsoft.com/office/drawing/2014/main" id="{DAD5FE71-B8D1-4559-999C-6CFF6B862AB9}"/>
              </a:ext>
            </a:extLst>
          </p:cNvPr>
          <p:cNvSpPr/>
          <p:nvPr/>
        </p:nvSpPr>
        <p:spPr bwMode="auto">
          <a:xfrm>
            <a:off x="7681849" y="1922362"/>
            <a:ext cx="2267089"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Compute Intensive</a:t>
            </a:r>
          </a:p>
        </p:txBody>
      </p:sp>
      <p:sp>
        <p:nvSpPr>
          <p:cNvPr id="166" name="Freeform: Shape 165">
            <a:extLst>
              <a:ext uri="{FF2B5EF4-FFF2-40B4-BE49-F238E27FC236}">
                <a16:creationId xmlns:a16="http://schemas.microsoft.com/office/drawing/2014/main" id="{F9A6BC9A-6396-40A2-BFE6-30E38F416DCA}"/>
              </a:ext>
            </a:extLst>
          </p:cNvPr>
          <p:cNvSpPr>
            <a:spLocks/>
          </p:cNvSpPr>
          <p:nvPr/>
        </p:nvSpPr>
        <p:spPr bwMode="auto">
          <a:xfrm>
            <a:off x="71792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7" name="Freeform: Shape 166">
            <a:extLst>
              <a:ext uri="{FF2B5EF4-FFF2-40B4-BE49-F238E27FC236}">
                <a16:creationId xmlns:a16="http://schemas.microsoft.com/office/drawing/2014/main" id="{7CA208EA-A5F9-4040-9599-D50C6EFEAD6A}"/>
              </a:ext>
            </a:extLst>
          </p:cNvPr>
          <p:cNvSpPr>
            <a:spLocks/>
          </p:cNvSpPr>
          <p:nvPr/>
        </p:nvSpPr>
        <p:spPr bwMode="auto">
          <a:xfrm>
            <a:off x="1678624"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8" name="Freeform: Shape 167">
            <a:extLst>
              <a:ext uri="{FF2B5EF4-FFF2-40B4-BE49-F238E27FC236}">
                <a16:creationId xmlns:a16="http://schemas.microsoft.com/office/drawing/2014/main" id="{F8087573-22AA-44DC-A352-0ED585CDA5C7}"/>
              </a:ext>
            </a:extLst>
          </p:cNvPr>
          <p:cNvSpPr>
            <a:spLocks/>
          </p:cNvSpPr>
          <p:nvPr/>
        </p:nvSpPr>
        <p:spPr bwMode="auto">
          <a:xfrm>
            <a:off x="3132589"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9" name="Freeform: Shape 168">
            <a:extLst>
              <a:ext uri="{FF2B5EF4-FFF2-40B4-BE49-F238E27FC236}">
                <a16:creationId xmlns:a16="http://schemas.microsoft.com/office/drawing/2014/main" id="{C32D5F7A-2526-40CE-A9DB-C05AA2B4DA5D}"/>
              </a:ext>
            </a:extLst>
          </p:cNvPr>
          <p:cNvSpPr>
            <a:spLocks/>
          </p:cNvSpPr>
          <p:nvPr/>
        </p:nvSpPr>
        <p:spPr bwMode="auto">
          <a:xfrm>
            <a:off x="4634190"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0" name="Freeform: Shape 169">
            <a:extLst>
              <a:ext uri="{FF2B5EF4-FFF2-40B4-BE49-F238E27FC236}">
                <a16:creationId xmlns:a16="http://schemas.microsoft.com/office/drawing/2014/main" id="{8C57FD94-7EE8-4FE2-B596-0525906CC30C}"/>
              </a:ext>
            </a:extLst>
          </p:cNvPr>
          <p:cNvSpPr>
            <a:spLocks/>
          </p:cNvSpPr>
          <p:nvPr/>
        </p:nvSpPr>
        <p:spPr bwMode="auto">
          <a:xfrm>
            <a:off x="561303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1" name="Freeform: Shape 170">
            <a:extLst>
              <a:ext uri="{FF2B5EF4-FFF2-40B4-BE49-F238E27FC236}">
                <a16:creationId xmlns:a16="http://schemas.microsoft.com/office/drawing/2014/main" id="{4F7D98AE-8EB5-4D0F-9DA5-F12CE5B1F36B}"/>
              </a:ext>
            </a:extLst>
          </p:cNvPr>
          <p:cNvSpPr>
            <a:spLocks/>
          </p:cNvSpPr>
          <p:nvPr/>
        </p:nvSpPr>
        <p:spPr bwMode="auto">
          <a:xfrm>
            <a:off x="659187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2" name="Freeform: Shape 171">
            <a:extLst>
              <a:ext uri="{FF2B5EF4-FFF2-40B4-BE49-F238E27FC236}">
                <a16:creationId xmlns:a16="http://schemas.microsoft.com/office/drawing/2014/main" id="{5B519324-3E09-482D-8DA6-D8E2DF6863F6}"/>
              </a:ext>
            </a:extLst>
          </p:cNvPr>
          <p:cNvSpPr>
            <a:spLocks/>
          </p:cNvSpPr>
          <p:nvPr/>
        </p:nvSpPr>
        <p:spPr bwMode="auto">
          <a:xfrm>
            <a:off x="799727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3" name="Freeform: Shape 172">
            <a:extLst>
              <a:ext uri="{FF2B5EF4-FFF2-40B4-BE49-F238E27FC236}">
                <a16:creationId xmlns:a16="http://schemas.microsoft.com/office/drawing/2014/main" id="{C006D03E-8590-455B-8DC2-EA687DE5BAD0}"/>
              </a:ext>
            </a:extLst>
          </p:cNvPr>
          <p:cNvSpPr>
            <a:spLocks/>
          </p:cNvSpPr>
          <p:nvPr/>
        </p:nvSpPr>
        <p:spPr bwMode="auto">
          <a:xfrm>
            <a:off x="8957972"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4" name="Freeform: Shape 173">
            <a:extLst>
              <a:ext uri="{FF2B5EF4-FFF2-40B4-BE49-F238E27FC236}">
                <a16:creationId xmlns:a16="http://schemas.microsoft.com/office/drawing/2014/main" id="{67AE8950-C03E-4109-86A8-BDF947B36248}"/>
              </a:ext>
            </a:extLst>
          </p:cNvPr>
          <p:cNvSpPr>
            <a:spLocks/>
          </p:cNvSpPr>
          <p:nvPr/>
        </p:nvSpPr>
        <p:spPr bwMode="auto">
          <a:xfrm>
            <a:off x="10675731"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5" name="TextBox 174">
            <a:extLst>
              <a:ext uri="{FF2B5EF4-FFF2-40B4-BE49-F238E27FC236}">
                <a16:creationId xmlns:a16="http://schemas.microsoft.com/office/drawing/2014/main" id="{711803C6-DD94-492A-B6EE-3B80301C65A9}"/>
              </a:ext>
            </a:extLst>
          </p:cNvPr>
          <p:cNvSpPr txBox="1"/>
          <p:nvPr/>
        </p:nvSpPr>
        <p:spPr>
          <a:xfrm>
            <a:off x="3402217" y="2527718"/>
            <a:ext cx="136286" cy="215444"/>
          </a:xfrm>
          <a:prstGeom prst="rect">
            <a:avLst/>
          </a:prstGeom>
          <a:noFill/>
        </p:spPr>
        <p:txBody>
          <a:bodyPr wrap="square" lIns="0" tIns="0" rIns="0" bIns="0" rtlCol="0">
            <a:spAutoFit/>
          </a:bodyPr>
          <a:lstStyle/>
          <a:p>
            <a:pPr defTabSz="932563">
              <a:spcAft>
                <a:spcPts val="600"/>
              </a:spcAft>
              <a:defRPr/>
            </a:pPr>
            <a:r>
              <a:rPr lang="en-US" sz="1400" b="1">
                <a:cs typeface="Segoe UI Semibold" panose="020B0702040204020203" pitchFamily="34" charset="0"/>
              </a:rPr>
              <a:t>B</a:t>
            </a:r>
          </a:p>
        </p:txBody>
      </p:sp>
      <p:sp>
        <p:nvSpPr>
          <p:cNvPr id="176" name="TextBox 175">
            <a:extLst>
              <a:ext uri="{FF2B5EF4-FFF2-40B4-BE49-F238E27FC236}">
                <a16:creationId xmlns:a16="http://schemas.microsoft.com/office/drawing/2014/main" id="{C5F25BDA-D175-4D6A-8A5B-A28F40308DC8}"/>
              </a:ext>
            </a:extLst>
          </p:cNvPr>
          <p:cNvSpPr txBox="1"/>
          <p:nvPr/>
        </p:nvSpPr>
        <p:spPr>
          <a:xfrm>
            <a:off x="980528" y="2527718"/>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A</a:t>
            </a:r>
          </a:p>
        </p:txBody>
      </p:sp>
      <p:sp>
        <p:nvSpPr>
          <p:cNvPr id="177" name="TextBox 176">
            <a:extLst>
              <a:ext uri="{FF2B5EF4-FFF2-40B4-BE49-F238E27FC236}">
                <a16:creationId xmlns:a16="http://schemas.microsoft.com/office/drawing/2014/main" id="{3841894A-9D42-4761-9427-4300BD4D72D3}"/>
              </a:ext>
            </a:extLst>
          </p:cNvPr>
          <p:cNvSpPr txBox="1"/>
          <p:nvPr/>
        </p:nvSpPr>
        <p:spPr>
          <a:xfrm>
            <a:off x="1792510" y="2527718"/>
            <a:ext cx="44777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Av2</a:t>
            </a:r>
          </a:p>
        </p:txBody>
      </p:sp>
      <p:sp>
        <p:nvSpPr>
          <p:cNvPr id="178" name="TextBox 177">
            <a:extLst>
              <a:ext uri="{FF2B5EF4-FFF2-40B4-BE49-F238E27FC236}">
                <a16:creationId xmlns:a16="http://schemas.microsoft.com/office/drawing/2014/main" id="{A6C48434-DBBB-4440-A4C0-49F1C4D0F26F}"/>
              </a:ext>
            </a:extLst>
          </p:cNvPr>
          <p:cNvSpPr txBox="1"/>
          <p:nvPr/>
        </p:nvSpPr>
        <p:spPr>
          <a:xfrm>
            <a:off x="4891173" y="2527718"/>
            <a:ext cx="161576"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D</a:t>
            </a:r>
          </a:p>
        </p:txBody>
      </p:sp>
      <p:sp>
        <p:nvSpPr>
          <p:cNvPr id="179" name="TextBox 178">
            <a:extLst>
              <a:ext uri="{FF2B5EF4-FFF2-40B4-BE49-F238E27FC236}">
                <a16:creationId xmlns:a16="http://schemas.microsoft.com/office/drawing/2014/main" id="{D00371FE-366F-4C0F-B178-A061C684CC05}"/>
              </a:ext>
            </a:extLst>
          </p:cNvPr>
          <p:cNvSpPr txBox="1"/>
          <p:nvPr/>
        </p:nvSpPr>
        <p:spPr>
          <a:xfrm>
            <a:off x="5717557"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Dv2</a:t>
            </a:r>
          </a:p>
        </p:txBody>
      </p:sp>
      <p:sp>
        <p:nvSpPr>
          <p:cNvPr id="180" name="TextBox 179">
            <a:extLst>
              <a:ext uri="{FF2B5EF4-FFF2-40B4-BE49-F238E27FC236}">
                <a16:creationId xmlns:a16="http://schemas.microsoft.com/office/drawing/2014/main" id="{96C195F4-FB78-4AA3-892D-2D770F6A267E}"/>
              </a:ext>
            </a:extLst>
          </p:cNvPr>
          <p:cNvSpPr txBox="1"/>
          <p:nvPr/>
        </p:nvSpPr>
        <p:spPr>
          <a:xfrm>
            <a:off x="6696399"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Dv3</a:t>
            </a:r>
          </a:p>
        </p:txBody>
      </p:sp>
      <p:sp>
        <p:nvSpPr>
          <p:cNvPr id="181" name="TextBox 180">
            <a:extLst>
              <a:ext uri="{FF2B5EF4-FFF2-40B4-BE49-F238E27FC236}">
                <a16:creationId xmlns:a16="http://schemas.microsoft.com/office/drawing/2014/main" id="{12FD8CF0-2F0A-439F-9A97-32D0D7DCF2BE}"/>
              </a:ext>
            </a:extLst>
          </p:cNvPr>
          <p:cNvSpPr txBox="1"/>
          <p:nvPr/>
        </p:nvSpPr>
        <p:spPr>
          <a:xfrm>
            <a:off x="10958707" y="2527718"/>
            <a:ext cx="109590" cy="215444"/>
          </a:xfrm>
          <a:prstGeom prst="rect">
            <a:avLst/>
          </a:prstGeom>
          <a:noFill/>
        </p:spPr>
        <p:txBody>
          <a:bodyPr wrap="squar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lnSpc>
                <a:spcPct val="100000"/>
              </a:lnSpc>
              <a:defRPr/>
            </a:pPr>
            <a:r>
              <a:rPr lang="en-US">
                <a:solidFill>
                  <a:schemeClr val="tx1"/>
                </a:solidFill>
                <a:latin typeface="+mn-lt"/>
                <a:cs typeface="Segoe UI Semibold" panose="020B0702040204020203" pitchFamily="34" charset="0"/>
              </a:rPr>
              <a:t>L</a:t>
            </a:r>
          </a:p>
        </p:txBody>
      </p:sp>
      <p:sp>
        <p:nvSpPr>
          <p:cNvPr id="182" name="TextBox 181">
            <a:extLst>
              <a:ext uri="{FF2B5EF4-FFF2-40B4-BE49-F238E27FC236}">
                <a16:creationId xmlns:a16="http://schemas.microsoft.com/office/drawing/2014/main" id="{84A02288-C331-4CAA-9AD3-A56572D4BA4E}"/>
              </a:ext>
            </a:extLst>
          </p:cNvPr>
          <p:cNvSpPr txBox="1"/>
          <p:nvPr/>
        </p:nvSpPr>
        <p:spPr>
          <a:xfrm>
            <a:off x="8278844" y="2527718"/>
            <a:ext cx="11240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F</a:t>
            </a:r>
          </a:p>
        </p:txBody>
      </p:sp>
      <p:sp>
        <p:nvSpPr>
          <p:cNvPr id="183" name="TextBox 182">
            <a:extLst>
              <a:ext uri="{FF2B5EF4-FFF2-40B4-BE49-F238E27FC236}">
                <a16:creationId xmlns:a16="http://schemas.microsoft.com/office/drawing/2014/main" id="{85498521-E36E-4E7F-8E9A-C1EAE06957B6}"/>
              </a:ext>
            </a:extLst>
          </p:cNvPr>
          <p:cNvSpPr txBox="1"/>
          <p:nvPr/>
        </p:nvSpPr>
        <p:spPr>
          <a:xfrm>
            <a:off x="9036006" y="2527718"/>
            <a:ext cx="51947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Fv2</a:t>
            </a:r>
          </a:p>
        </p:txBody>
      </p:sp>
      <p:sp>
        <p:nvSpPr>
          <p:cNvPr id="184" name="Oval 183">
            <a:extLst>
              <a:ext uri="{FF2B5EF4-FFF2-40B4-BE49-F238E27FC236}">
                <a16:creationId xmlns:a16="http://schemas.microsoft.com/office/drawing/2014/main" id="{CD5CD20F-D0A8-4074-88E4-6143DBECB789}"/>
              </a:ext>
            </a:extLst>
          </p:cNvPr>
          <p:cNvSpPr/>
          <p:nvPr/>
        </p:nvSpPr>
        <p:spPr bwMode="auto">
          <a:xfrm>
            <a:off x="1220668"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F1D73310-F5C8-4171-A8B4-52DC32FECDE1}"/>
              </a:ext>
            </a:extLst>
          </p:cNvPr>
          <p:cNvSpPr/>
          <p:nvPr/>
        </p:nvSpPr>
        <p:spPr bwMode="auto">
          <a:xfrm>
            <a:off x="3154983"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FC220FB3-BD57-44DF-91A7-546D4180ADD1}"/>
              </a:ext>
            </a:extLst>
          </p:cNvPr>
          <p:cNvSpPr/>
          <p:nvPr/>
        </p:nvSpPr>
        <p:spPr bwMode="auto">
          <a:xfrm>
            <a:off x="5635426"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7" name="Oval 186">
            <a:extLst>
              <a:ext uri="{FF2B5EF4-FFF2-40B4-BE49-F238E27FC236}">
                <a16:creationId xmlns:a16="http://schemas.microsoft.com/office/drawing/2014/main" id="{4F27C088-2BBC-453B-A79A-C5D5EF1D20D6}"/>
              </a:ext>
            </a:extLst>
          </p:cNvPr>
          <p:cNvSpPr/>
          <p:nvPr/>
        </p:nvSpPr>
        <p:spPr bwMode="auto">
          <a:xfrm>
            <a:off x="8500016" y="1181654"/>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8" name="Oval 187">
            <a:extLst>
              <a:ext uri="{FF2B5EF4-FFF2-40B4-BE49-F238E27FC236}">
                <a16:creationId xmlns:a16="http://schemas.microsoft.com/office/drawing/2014/main" id="{897D531A-891E-4D48-A842-C15D08DB13B3}"/>
              </a:ext>
            </a:extLst>
          </p:cNvPr>
          <p:cNvSpPr/>
          <p:nvPr/>
        </p:nvSpPr>
        <p:spPr bwMode="auto">
          <a:xfrm>
            <a:off x="10698125"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grpSp>
        <p:nvGrpSpPr>
          <p:cNvPr id="69" name="Group 68">
            <a:extLst>
              <a:ext uri="{FF2B5EF4-FFF2-40B4-BE49-F238E27FC236}">
                <a16:creationId xmlns:a16="http://schemas.microsoft.com/office/drawing/2014/main" id="{468BAB93-DE12-4727-8F91-40394D6EF6FC}"/>
              </a:ext>
            </a:extLst>
          </p:cNvPr>
          <p:cNvGrpSpPr/>
          <p:nvPr/>
        </p:nvGrpSpPr>
        <p:grpSpPr>
          <a:xfrm>
            <a:off x="1324150" y="1359156"/>
            <a:ext cx="423790" cy="275748"/>
            <a:chOff x="-1068897" y="4454889"/>
            <a:chExt cx="827088" cy="538163"/>
          </a:xfrm>
          <a:solidFill>
            <a:schemeClr val="bg1"/>
          </a:solidFill>
        </p:grpSpPr>
        <p:sp>
          <p:nvSpPr>
            <p:cNvPr id="193" name="Laptop Part 6">
              <a:extLst>
                <a:ext uri="{FF2B5EF4-FFF2-40B4-BE49-F238E27FC236}">
                  <a16:creationId xmlns:a16="http://schemas.microsoft.com/office/drawing/2014/main" id="{716212EA-CD03-4411-8A08-38F09564B6C0}"/>
                </a:ext>
              </a:extLst>
            </p:cNvPr>
            <p:cNvSpPr>
              <a:spLocks/>
            </p:cNvSpPr>
            <p:nvPr/>
          </p:nvSpPr>
          <p:spPr bwMode="auto">
            <a:xfrm>
              <a:off x="-1068897" y="4932727"/>
              <a:ext cx="827088" cy="60325"/>
            </a:xfrm>
            <a:custGeom>
              <a:avLst/>
              <a:gdLst>
                <a:gd name="T0" fmla="*/ 2735 w 2735"/>
                <a:gd name="T1" fmla="*/ 91 h 198"/>
                <a:gd name="T2" fmla="*/ 2645 w 2735"/>
                <a:gd name="T3" fmla="*/ 198 h 198"/>
                <a:gd name="T4" fmla="*/ 91 w 2735"/>
                <a:gd name="T5" fmla="*/ 198 h 198"/>
                <a:gd name="T6" fmla="*/ 0 w 2735"/>
                <a:gd name="T7" fmla="*/ 91 h 198"/>
                <a:gd name="T8" fmla="*/ 91 w 2735"/>
                <a:gd name="T9" fmla="*/ 0 h 198"/>
                <a:gd name="T10" fmla="*/ 2647 w 2735"/>
                <a:gd name="T11" fmla="*/ 0 h 198"/>
                <a:gd name="T12" fmla="*/ 2735 w 2735"/>
                <a:gd name="T13" fmla="*/ 91 h 198"/>
              </a:gdLst>
              <a:ahLst/>
              <a:cxnLst>
                <a:cxn ang="0">
                  <a:pos x="T0" y="T1"/>
                </a:cxn>
                <a:cxn ang="0">
                  <a:pos x="T2" y="T3"/>
                </a:cxn>
                <a:cxn ang="0">
                  <a:pos x="T4" y="T5"/>
                </a:cxn>
                <a:cxn ang="0">
                  <a:pos x="T6" y="T7"/>
                </a:cxn>
                <a:cxn ang="0">
                  <a:pos x="T8" y="T9"/>
                </a:cxn>
                <a:cxn ang="0">
                  <a:pos x="T10" y="T11"/>
                </a:cxn>
                <a:cxn ang="0">
                  <a:pos x="T12" y="T13"/>
                </a:cxn>
              </a:cxnLst>
              <a:rect l="0" t="0" r="r" b="b"/>
              <a:pathLst>
                <a:path w="2735" h="198">
                  <a:moveTo>
                    <a:pt x="2735" y="91"/>
                  </a:moveTo>
                  <a:cubicBezTo>
                    <a:pt x="2735" y="142"/>
                    <a:pt x="2695" y="181"/>
                    <a:pt x="2645" y="198"/>
                  </a:cubicBezTo>
                  <a:lnTo>
                    <a:pt x="91" y="198"/>
                  </a:lnTo>
                  <a:cubicBezTo>
                    <a:pt x="40" y="184"/>
                    <a:pt x="0" y="142"/>
                    <a:pt x="0" y="91"/>
                  </a:cubicBezTo>
                  <a:cubicBezTo>
                    <a:pt x="0" y="40"/>
                    <a:pt x="40" y="0"/>
                    <a:pt x="91" y="0"/>
                  </a:cubicBezTo>
                  <a:lnTo>
                    <a:pt x="2647" y="0"/>
                  </a:lnTo>
                  <a:cubicBezTo>
                    <a:pt x="2695" y="0"/>
                    <a:pt x="2735" y="43"/>
                    <a:pt x="2735" y="91"/>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4" name="Laptop Part 5">
              <a:extLst>
                <a:ext uri="{FF2B5EF4-FFF2-40B4-BE49-F238E27FC236}">
                  <a16:creationId xmlns:a16="http://schemas.microsoft.com/office/drawing/2014/main" id="{14C3BD04-BE9E-4698-927B-1E773813C58B}"/>
                </a:ext>
              </a:extLst>
            </p:cNvPr>
            <p:cNvSpPr>
              <a:spLocks/>
            </p:cNvSpPr>
            <p:nvPr/>
          </p:nvSpPr>
          <p:spPr bwMode="auto">
            <a:xfrm>
              <a:off x="-1018097" y="4454889"/>
              <a:ext cx="727075" cy="477838"/>
            </a:xfrm>
            <a:custGeom>
              <a:avLst/>
              <a:gdLst>
                <a:gd name="T0" fmla="*/ 2263 w 2401"/>
                <a:gd name="T1" fmla="*/ 1583 h 1583"/>
                <a:gd name="T2" fmla="*/ 135 w 2401"/>
                <a:gd name="T3" fmla="*/ 1583 h 1583"/>
                <a:gd name="T4" fmla="*/ 0 w 2401"/>
                <a:gd name="T5" fmla="*/ 1448 h 1583"/>
                <a:gd name="T6" fmla="*/ 0 w 2401"/>
                <a:gd name="T7" fmla="*/ 136 h 1583"/>
                <a:gd name="T8" fmla="*/ 135 w 2401"/>
                <a:gd name="T9" fmla="*/ 0 h 1583"/>
                <a:gd name="T10" fmla="*/ 2266 w 2401"/>
                <a:gd name="T11" fmla="*/ 0 h 1583"/>
                <a:gd name="T12" fmla="*/ 2401 w 2401"/>
                <a:gd name="T13" fmla="*/ 136 h 1583"/>
                <a:gd name="T14" fmla="*/ 2401 w 2401"/>
                <a:gd name="T15" fmla="*/ 1448 h 1583"/>
                <a:gd name="T16" fmla="*/ 2263 w 2401"/>
                <a:gd name="T17"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1" h="1583">
                  <a:moveTo>
                    <a:pt x="2263" y="1583"/>
                  </a:moveTo>
                  <a:lnTo>
                    <a:pt x="135" y="1583"/>
                  </a:lnTo>
                  <a:cubicBezTo>
                    <a:pt x="62" y="1583"/>
                    <a:pt x="0" y="1524"/>
                    <a:pt x="0" y="1448"/>
                  </a:cubicBezTo>
                  <a:lnTo>
                    <a:pt x="0" y="136"/>
                  </a:lnTo>
                  <a:cubicBezTo>
                    <a:pt x="0" y="62"/>
                    <a:pt x="59" y="0"/>
                    <a:pt x="135" y="0"/>
                  </a:cubicBezTo>
                  <a:lnTo>
                    <a:pt x="2266" y="0"/>
                  </a:lnTo>
                  <a:cubicBezTo>
                    <a:pt x="2339" y="0"/>
                    <a:pt x="2401" y="59"/>
                    <a:pt x="2401" y="136"/>
                  </a:cubicBezTo>
                  <a:lnTo>
                    <a:pt x="2401" y="1448"/>
                  </a:lnTo>
                  <a:cubicBezTo>
                    <a:pt x="2401" y="1522"/>
                    <a:pt x="2326" y="1582"/>
                    <a:pt x="2263" y="1583"/>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5" name="Laptop Part 4">
              <a:extLst>
                <a:ext uri="{FF2B5EF4-FFF2-40B4-BE49-F238E27FC236}">
                  <a16:creationId xmlns:a16="http://schemas.microsoft.com/office/drawing/2014/main" id="{120AF68D-52F2-4A48-A094-0BC9DBA89019}"/>
                </a:ext>
              </a:extLst>
            </p:cNvPr>
            <p:cNvSpPr>
              <a:spLocks noChangeArrowheads="1"/>
            </p:cNvSpPr>
            <p:nvPr/>
          </p:nvSpPr>
          <p:spPr bwMode="auto">
            <a:xfrm>
              <a:off x="-983172" y="4497752"/>
              <a:ext cx="647700" cy="393700"/>
            </a:xfrm>
            <a:prstGeom prst="rect">
              <a:avLst/>
            </a:prstGeom>
            <a:solidFill>
              <a:schemeClr val="accent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6" name="Laptop Part 3">
              <a:extLst>
                <a:ext uri="{FF2B5EF4-FFF2-40B4-BE49-F238E27FC236}">
                  <a16:creationId xmlns:a16="http://schemas.microsoft.com/office/drawing/2014/main" id="{B4F41E9A-EC4A-45B4-85E4-C5768E075CAA}"/>
                </a:ext>
              </a:extLst>
            </p:cNvPr>
            <p:cNvSpPr>
              <a:spLocks/>
            </p:cNvSpPr>
            <p:nvPr/>
          </p:nvSpPr>
          <p:spPr bwMode="auto">
            <a:xfrm>
              <a:off x="-1068897" y="4924789"/>
              <a:ext cx="827088" cy="50800"/>
            </a:xfrm>
            <a:custGeom>
              <a:avLst/>
              <a:gdLst>
                <a:gd name="T0" fmla="*/ 2738 w 2738"/>
                <a:gd name="T1" fmla="*/ 85 h 170"/>
                <a:gd name="T2" fmla="*/ 2653 w 2738"/>
                <a:gd name="T3" fmla="*/ 170 h 170"/>
                <a:gd name="T4" fmla="*/ 85 w 2738"/>
                <a:gd name="T5" fmla="*/ 170 h 170"/>
                <a:gd name="T6" fmla="*/ 0 w 2738"/>
                <a:gd name="T7" fmla="*/ 85 h 170"/>
                <a:gd name="T8" fmla="*/ 85 w 2738"/>
                <a:gd name="T9" fmla="*/ 0 h 170"/>
                <a:gd name="T10" fmla="*/ 2653 w 2738"/>
                <a:gd name="T11" fmla="*/ 0 h 170"/>
                <a:gd name="T12" fmla="*/ 2738 w 2738"/>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738" h="170">
                  <a:moveTo>
                    <a:pt x="2738" y="85"/>
                  </a:moveTo>
                  <a:cubicBezTo>
                    <a:pt x="2738" y="133"/>
                    <a:pt x="2701" y="170"/>
                    <a:pt x="2653" y="170"/>
                  </a:cubicBezTo>
                  <a:lnTo>
                    <a:pt x="85" y="170"/>
                  </a:lnTo>
                  <a:cubicBezTo>
                    <a:pt x="37" y="170"/>
                    <a:pt x="0" y="133"/>
                    <a:pt x="0" y="85"/>
                  </a:cubicBezTo>
                  <a:cubicBezTo>
                    <a:pt x="0" y="37"/>
                    <a:pt x="37" y="0"/>
                    <a:pt x="85" y="0"/>
                  </a:cubicBezTo>
                  <a:lnTo>
                    <a:pt x="2653" y="0"/>
                  </a:lnTo>
                  <a:cubicBezTo>
                    <a:pt x="2701" y="0"/>
                    <a:pt x="2738" y="37"/>
                    <a:pt x="2738" y="85"/>
                  </a:cubicBez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7" name="Laptop Part 2">
              <a:extLst>
                <a:ext uri="{FF2B5EF4-FFF2-40B4-BE49-F238E27FC236}">
                  <a16:creationId xmlns:a16="http://schemas.microsoft.com/office/drawing/2014/main" id="{3E0079D4-6374-4DB5-A0B3-7A9E5629670C}"/>
                </a:ext>
              </a:extLst>
            </p:cNvPr>
            <p:cNvSpPr>
              <a:spLocks/>
            </p:cNvSpPr>
            <p:nvPr/>
          </p:nvSpPr>
          <p:spPr bwMode="auto">
            <a:xfrm>
              <a:off x="-716472" y="4926377"/>
              <a:ext cx="139700" cy="15875"/>
            </a:xfrm>
            <a:custGeom>
              <a:avLst/>
              <a:gdLst>
                <a:gd name="T0" fmla="*/ 463 w 463"/>
                <a:gd name="T1" fmla="*/ 0 h 51"/>
                <a:gd name="T2" fmla="*/ 412 w 463"/>
                <a:gd name="T3" fmla="*/ 51 h 51"/>
                <a:gd name="T4" fmla="*/ 51 w 463"/>
                <a:gd name="T5" fmla="*/ 51 h 51"/>
                <a:gd name="T6" fmla="*/ 0 w 463"/>
                <a:gd name="T7" fmla="*/ 0 h 51"/>
              </a:gdLst>
              <a:ahLst/>
              <a:cxnLst>
                <a:cxn ang="0">
                  <a:pos x="T0" y="T1"/>
                </a:cxn>
                <a:cxn ang="0">
                  <a:pos x="T2" y="T3"/>
                </a:cxn>
                <a:cxn ang="0">
                  <a:pos x="T4" y="T5"/>
                </a:cxn>
                <a:cxn ang="0">
                  <a:pos x="T6" y="T7"/>
                </a:cxn>
              </a:cxnLst>
              <a:rect l="0" t="0" r="r" b="b"/>
              <a:pathLst>
                <a:path w="463" h="51">
                  <a:moveTo>
                    <a:pt x="463" y="0"/>
                  </a:moveTo>
                  <a:cubicBezTo>
                    <a:pt x="463" y="29"/>
                    <a:pt x="437" y="50"/>
                    <a:pt x="412" y="51"/>
                  </a:cubicBezTo>
                  <a:lnTo>
                    <a:pt x="51" y="51"/>
                  </a:lnTo>
                  <a:cubicBezTo>
                    <a:pt x="22" y="51"/>
                    <a:pt x="0" y="28"/>
                    <a:pt x="0" y="0"/>
                  </a:cubicBezTo>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grpSp>
      <p:sp>
        <p:nvSpPr>
          <p:cNvPr id="199" name="Freeform 63">
            <a:extLst>
              <a:ext uri="{FF2B5EF4-FFF2-40B4-BE49-F238E27FC236}">
                <a16:creationId xmlns:a16="http://schemas.microsoft.com/office/drawing/2014/main" id="{F9D5D01A-8807-4FC1-B50E-74EBD87FF039}"/>
              </a:ext>
            </a:extLst>
          </p:cNvPr>
          <p:cNvSpPr/>
          <p:nvPr/>
        </p:nvSpPr>
        <p:spPr bwMode="auto">
          <a:xfrm rot="18858197" flipH="1" flipV="1">
            <a:off x="5797419" y="1352127"/>
            <a:ext cx="306768" cy="289806"/>
          </a:xfrm>
          <a:custGeom>
            <a:avLst/>
            <a:gdLst>
              <a:gd name="connsiteX0" fmla="*/ 330611 w 893478"/>
              <a:gd name="connsiteY0" fmla="*/ 445441 h 844074"/>
              <a:gd name="connsiteX1" fmla="*/ 248731 w 893478"/>
              <a:gd name="connsiteY1" fmla="*/ 527321 h 844074"/>
              <a:gd name="connsiteX2" fmla="*/ 248731 w 893478"/>
              <a:gd name="connsiteY2" fmla="*/ 486381 h 844074"/>
              <a:gd name="connsiteX3" fmla="*/ 0 w 893478"/>
              <a:gd name="connsiteY3" fmla="*/ 486381 h 844074"/>
              <a:gd name="connsiteX4" fmla="*/ 0 w 893478"/>
              <a:gd name="connsiteY4" fmla="*/ 404500 h 844074"/>
              <a:gd name="connsiteX5" fmla="*/ 248731 w 893478"/>
              <a:gd name="connsiteY5" fmla="*/ 404500 h 844074"/>
              <a:gd name="connsiteX6" fmla="*/ 248731 w 893478"/>
              <a:gd name="connsiteY6" fmla="*/ 363560 h 844074"/>
              <a:gd name="connsiteX7" fmla="*/ 546618 w 893478"/>
              <a:gd name="connsiteY7" fmla="*/ 348667 h 844074"/>
              <a:gd name="connsiteX8" fmla="*/ 398071 w 893478"/>
              <a:gd name="connsiteY8" fmla="*/ 346860 h 844074"/>
              <a:gd name="connsiteX9" fmla="*/ 396265 w 893478"/>
              <a:gd name="connsiteY9" fmla="*/ 495407 h 844074"/>
              <a:gd name="connsiteX10" fmla="*/ 544811 w 893478"/>
              <a:gd name="connsiteY10" fmla="*/ 497213 h 844074"/>
              <a:gd name="connsiteX11" fmla="*/ 546618 w 893478"/>
              <a:gd name="connsiteY11" fmla="*/ 348667 h 844074"/>
              <a:gd name="connsiteX12" fmla="*/ 600557 w 893478"/>
              <a:gd name="connsiteY12" fmla="*/ 296023 h 844074"/>
              <a:gd name="connsiteX13" fmla="*/ 597455 w 893478"/>
              <a:gd name="connsiteY13" fmla="*/ 551153 h 844074"/>
              <a:gd name="connsiteX14" fmla="*/ 342325 w 893478"/>
              <a:gd name="connsiteY14" fmla="*/ 548050 h 844074"/>
              <a:gd name="connsiteX15" fmla="*/ 303422 w 893478"/>
              <a:gd name="connsiteY15" fmla="*/ 487890 h 844074"/>
              <a:gd name="connsiteX16" fmla="*/ 303254 w 893478"/>
              <a:gd name="connsiteY16" fmla="*/ 486968 h 844074"/>
              <a:gd name="connsiteX17" fmla="*/ 348821 w 893478"/>
              <a:gd name="connsiteY17" fmla="*/ 444836 h 844074"/>
              <a:gd name="connsiteX18" fmla="*/ 295983 w 893478"/>
              <a:gd name="connsiteY18" fmla="*/ 395981 h 844074"/>
              <a:gd name="connsiteX19" fmla="*/ 305073 w 893478"/>
              <a:gd name="connsiteY19" fmla="*/ 352117 h 844074"/>
              <a:gd name="connsiteX20" fmla="*/ 345428 w 893478"/>
              <a:gd name="connsiteY20" fmla="*/ 292921 h 844074"/>
              <a:gd name="connsiteX21" fmla="*/ 600557 w 893478"/>
              <a:gd name="connsiteY21" fmla="*/ 296023 h 844074"/>
              <a:gd name="connsiteX22" fmla="*/ 682546 w 893478"/>
              <a:gd name="connsiteY22" fmla="*/ 216005 h 844074"/>
              <a:gd name="connsiteX23" fmla="*/ 677473 w 893478"/>
              <a:gd name="connsiteY23" fmla="*/ 633141 h 844074"/>
              <a:gd name="connsiteX24" fmla="*/ 260337 w 893478"/>
              <a:gd name="connsiteY24" fmla="*/ 628069 h 844074"/>
              <a:gd name="connsiteX25" fmla="*/ 196730 w 893478"/>
              <a:gd name="connsiteY25" fmla="*/ 529706 h 844074"/>
              <a:gd name="connsiteX26" fmla="*/ 187355 w 893478"/>
              <a:gd name="connsiteY26" fmla="*/ 496601 h 844074"/>
              <a:gd name="connsiteX27" fmla="*/ 236852 w 893478"/>
              <a:gd name="connsiteY27" fmla="*/ 496601 h 844074"/>
              <a:gd name="connsiteX28" fmla="*/ 236853 w 893478"/>
              <a:gd name="connsiteY28" fmla="*/ 548364 h 844074"/>
              <a:gd name="connsiteX29" fmla="*/ 278622 w 893478"/>
              <a:gd name="connsiteY29" fmla="*/ 509744 h 844074"/>
              <a:gd name="connsiteX30" fmla="*/ 292464 w 893478"/>
              <a:gd name="connsiteY30" fmla="*/ 536845 h 844074"/>
              <a:gd name="connsiteX31" fmla="*/ 319299 w 893478"/>
              <a:gd name="connsiteY31" fmla="*/ 570524 h 844074"/>
              <a:gd name="connsiteX32" fmla="*/ 619929 w 893478"/>
              <a:gd name="connsiteY32" fmla="*/ 574180 h 844074"/>
              <a:gd name="connsiteX33" fmla="*/ 623584 w 893478"/>
              <a:gd name="connsiteY33" fmla="*/ 273550 h 844074"/>
              <a:gd name="connsiteX34" fmla="*/ 322954 w 893478"/>
              <a:gd name="connsiteY34" fmla="*/ 269894 h 844074"/>
              <a:gd name="connsiteX35" fmla="*/ 275402 w 893478"/>
              <a:gd name="connsiteY35" fmla="*/ 339648 h 844074"/>
              <a:gd name="connsiteX36" fmla="*/ 268915 w 893478"/>
              <a:gd name="connsiteY36" fmla="*/ 370952 h 844074"/>
              <a:gd name="connsiteX37" fmla="*/ 236854 w 893478"/>
              <a:gd name="connsiteY37" fmla="*/ 341307 h 844074"/>
              <a:gd name="connsiteX38" fmla="*/ 236853 w 893478"/>
              <a:gd name="connsiteY38" fmla="*/ 393071 h 844074"/>
              <a:gd name="connsiteX39" fmla="*/ 179226 w 893478"/>
              <a:gd name="connsiteY39" fmla="*/ 393071 h 844074"/>
              <a:gd name="connsiteX40" fmla="*/ 182566 w 893478"/>
              <a:gd name="connsiteY40" fmla="*/ 362180 h 844074"/>
              <a:gd name="connsiteX41" fmla="*/ 265409 w 893478"/>
              <a:gd name="connsiteY41" fmla="*/ 210932 h 844074"/>
              <a:gd name="connsiteX42" fmla="*/ 682546 w 893478"/>
              <a:gd name="connsiteY42" fmla="*/ 216005 h 844074"/>
              <a:gd name="connsiteX43" fmla="*/ 773473 w 893478"/>
              <a:gd name="connsiteY43" fmla="*/ 127262 h 844074"/>
              <a:gd name="connsiteX44" fmla="*/ 766216 w 893478"/>
              <a:gd name="connsiteY44" fmla="*/ 724069 h 844074"/>
              <a:gd name="connsiteX45" fmla="*/ 169409 w 893478"/>
              <a:gd name="connsiteY45" fmla="*/ 716811 h 844074"/>
              <a:gd name="connsiteX46" fmla="*/ 56180 w 893478"/>
              <a:gd name="connsiteY46" fmla="*/ 497599 h 844074"/>
              <a:gd name="connsiteX47" fmla="*/ 56097 w 893478"/>
              <a:gd name="connsiteY47" fmla="*/ 496601 h 844074"/>
              <a:gd name="connsiteX48" fmla="*/ 145195 w 893478"/>
              <a:gd name="connsiteY48" fmla="*/ 496601 h 844074"/>
              <a:gd name="connsiteX49" fmla="*/ 158781 w 893478"/>
              <a:gd name="connsiteY49" fmla="*/ 544580 h 844074"/>
              <a:gd name="connsiteX50" fmla="*/ 231175 w 893478"/>
              <a:gd name="connsiteY50" fmla="*/ 656529 h 844074"/>
              <a:gd name="connsiteX51" fmla="*/ 705934 w 893478"/>
              <a:gd name="connsiteY51" fmla="*/ 662303 h 844074"/>
              <a:gd name="connsiteX52" fmla="*/ 711707 w 893478"/>
              <a:gd name="connsiteY52" fmla="*/ 187544 h 844074"/>
              <a:gd name="connsiteX53" fmla="*/ 236949 w 893478"/>
              <a:gd name="connsiteY53" fmla="*/ 181771 h 844074"/>
              <a:gd name="connsiteX54" fmla="*/ 142661 w 893478"/>
              <a:gd name="connsiteY54" fmla="*/ 353911 h 844074"/>
              <a:gd name="connsiteX55" fmla="*/ 138427 w 893478"/>
              <a:gd name="connsiteY55" fmla="*/ 393072 h 844074"/>
              <a:gd name="connsiteX56" fmla="*/ 52013 w 893478"/>
              <a:gd name="connsiteY56" fmla="*/ 393072 h 844074"/>
              <a:gd name="connsiteX57" fmla="*/ 58141 w 893478"/>
              <a:gd name="connsiteY57" fmla="*/ 336399 h 844074"/>
              <a:gd name="connsiteX58" fmla="*/ 176667 w 893478"/>
              <a:gd name="connsiteY58" fmla="*/ 120005 h 844074"/>
              <a:gd name="connsiteX59" fmla="*/ 773473 w 893478"/>
              <a:gd name="connsiteY59" fmla="*/ 127262 h 8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3478" h="844074">
                <a:moveTo>
                  <a:pt x="330611" y="445441"/>
                </a:moveTo>
                <a:lnTo>
                  <a:pt x="248731" y="527321"/>
                </a:lnTo>
                <a:lnTo>
                  <a:pt x="248731" y="486381"/>
                </a:lnTo>
                <a:lnTo>
                  <a:pt x="0" y="486381"/>
                </a:lnTo>
                <a:lnTo>
                  <a:pt x="0" y="404500"/>
                </a:lnTo>
                <a:lnTo>
                  <a:pt x="248731" y="404500"/>
                </a:lnTo>
                <a:lnTo>
                  <a:pt x="248731" y="363560"/>
                </a:lnTo>
                <a:close/>
                <a:moveTo>
                  <a:pt x="546618" y="348667"/>
                </a:moveTo>
                <a:cubicBezTo>
                  <a:pt x="506097" y="307148"/>
                  <a:pt x="439590" y="306339"/>
                  <a:pt x="398071" y="346860"/>
                </a:cubicBezTo>
                <a:cubicBezTo>
                  <a:pt x="356553" y="387381"/>
                  <a:pt x="355744" y="453888"/>
                  <a:pt x="396265" y="495407"/>
                </a:cubicBezTo>
                <a:cubicBezTo>
                  <a:pt x="436787" y="536926"/>
                  <a:pt x="503293" y="537734"/>
                  <a:pt x="544811" y="497213"/>
                </a:cubicBezTo>
                <a:cubicBezTo>
                  <a:pt x="586330" y="456692"/>
                  <a:pt x="587139" y="390186"/>
                  <a:pt x="546618" y="348667"/>
                </a:cubicBezTo>
                <a:close/>
                <a:moveTo>
                  <a:pt x="600557" y="296023"/>
                </a:moveTo>
                <a:cubicBezTo>
                  <a:pt x="670153" y="367332"/>
                  <a:pt x="668763" y="481558"/>
                  <a:pt x="597455" y="551153"/>
                </a:cubicBezTo>
                <a:cubicBezTo>
                  <a:pt x="526146" y="620747"/>
                  <a:pt x="411921" y="619359"/>
                  <a:pt x="342325" y="548050"/>
                </a:cubicBezTo>
                <a:cubicBezTo>
                  <a:pt x="324927" y="530223"/>
                  <a:pt x="311965" y="509714"/>
                  <a:pt x="303422" y="487890"/>
                </a:cubicBezTo>
                <a:lnTo>
                  <a:pt x="303254" y="486968"/>
                </a:lnTo>
                <a:lnTo>
                  <a:pt x="348821" y="444836"/>
                </a:lnTo>
                <a:lnTo>
                  <a:pt x="295983" y="395981"/>
                </a:lnTo>
                <a:lnTo>
                  <a:pt x="305073" y="352117"/>
                </a:lnTo>
                <a:cubicBezTo>
                  <a:pt x="314144" y="330508"/>
                  <a:pt x="327601" y="310319"/>
                  <a:pt x="345428" y="292921"/>
                </a:cubicBezTo>
                <a:cubicBezTo>
                  <a:pt x="416736" y="223326"/>
                  <a:pt x="530962" y="224715"/>
                  <a:pt x="600557" y="296023"/>
                </a:cubicBezTo>
                <a:close/>
                <a:moveTo>
                  <a:pt x="682546" y="216005"/>
                </a:moveTo>
                <a:cubicBezTo>
                  <a:pt x="796334" y="332595"/>
                  <a:pt x="794063" y="519353"/>
                  <a:pt x="677473" y="633141"/>
                </a:cubicBezTo>
                <a:cubicBezTo>
                  <a:pt x="560884" y="746930"/>
                  <a:pt x="374125" y="744659"/>
                  <a:pt x="260337" y="628069"/>
                </a:cubicBezTo>
                <a:cubicBezTo>
                  <a:pt x="231890" y="598922"/>
                  <a:pt x="210697" y="565388"/>
                  <a:pt x="196730" y="529706"/>
                </a:cubicBezTo>
                <a:lnTo>
                  <a:pt x="187355" y="496601"/>
                </a:lnTo>
                <a:lnTo>
                  <a:pt x="236852" y="496601"/>
                </a:lnTo>
                <a:lnTo>
                  <a:pt x="236853" y="548364"/>
                </a:lnTo>
                <a:lnTo>
                  <a:pt x="278622" y="509744"/>
                </a:lnTo>
                <a:lnTo>
                  <a:pt x="292464" y="536845"/>
                </a:lnTo>
                <a:cubicBezTo>
                  <a:pt x="300104" y="548727"/>
                  <a:pt x="309048" y="560021"/>
                  <a:pt x="319299" y="570524"/>
                </a:cubicBezTo>
                <a:cubicBezTo>
                  <a:pt x="401306" y="654550"/>
                  <a:pt x="535903" y="656187"/>
                  <a:pt x="619929" y="574180"/>
                </a:cubicBezTo>
                <a:cubicBezTo>
                  <a:pt x="703955" y="492173"/>
                  <a:pt x="705591" y="357576"/>
                  <a:pt x="623584" y="273550"/>
                </a:cubicBezTo>
                <a:cubicBezTo>
                  <a:pt x="541577" y="189524"/>
                  <a:pt x="406981" y="187887"/>
                  <a:pt x="322954" y="269894"/>
                </a:cubicBezTo>
                <a:cubicBezTo>
                  <a:pt x="301948" y="290396"/>
                  <a:pt x="286090" y="314185"/>
                  <a:pt x="275402" y="339648"/>
                </a:cubicBezTo>
                <a:lnTo>
                  <a:pt x="268915" y="370952"/>
                </a:lnTo>
                <a:lnTo>
                  <a:pt x="236854" y="341307"/>
                </a:lnTo>
                <a:lnTo>
                  <a:pt x="236853" y="393071"/>
                </a:lnTo>
                <a:lnTo>
                  <a:pt x="179226" y="393071"/>
                </a:lnTo>
                <a:lnTo>
                  <a:pt x="182566" y="362180"/>
                </a:lnTo>
                <a:cubicBezTo>
                  <a:pt x="194043" y="306535"/>
                  <a:pt x="221688" y="253603"/>
                  <a:pt x="265409" y="210932"/>
                </a:cubicBezTo>
                <a:cubicBezTo>
                  <a:pt x="381999" y="97144"/>
                  <a:pt x="568758" y="99415"/>
                  <a:pt x="682546" y="216005"/>
                </a:cubicBezTo>
                <a:close/>
                <a:moveTo>
                  <a:pt x="773473" y="127262"/>
                </a:moveTo>
                <a:cubicBezTo>
                  <a:pt x="936273" y="294070"/>
                  <a:pt x="933024" y="561269"/>
                  <a:pt x="766216" y="724069"/>
                </a:cubicBezTo>
                <a:cubicBezTo>
                  <a:pt x="599408" y="886868"/>
                  <a:pt x="332209" y="883619"/>
                  <a:pt x="169409" y="716811"/>
                </a:cubicBezTo>
                <a:cubicBezTo>
                  <a:pt x="108360" y="654259"/>
                  <a:pt x="70660" y="577588"/>
                  <a:pt x="56180" y="497599"/>
                </a:cubicBezTo>
                <a:lnTo>
                  <a:pt x="56097" y="496601"/>
                </a:lnTo>
                <a:lnTo>
                  <a:pt x="145195" y="496601"/>
                </a:lnTo>
                <a:lnTo>
                  <a:pt x="158781" y="544580"/>
                </a:lnTo>
                <a:cubicBezTo>
                  <a:pt x="174677" y="585191"/>
                  <a:pt x="198799" y="623356"/>
                  <a:pt x="231175" y="656529"/>
                </a:cubicBezTo>
                <a:cubicBezTo>
                  <a:pt x="360682" y="789225"/>
                  <a:pt x="573239" y="791810"/>
                  <a:pt x="705934" y="662303"/>
                </a:cubicBezTo>
                <a:cubicBezTo>
                  <a:pt x="838630" y="532796"/>
                  <a:pt x="841215" y="320240"/>
                  <a:pt x="711707" y="187544"/>
                </a:cubicBezTo>
                <a:cubicBezTo>
                  <a:pt x="582200" y="54848"/>
                  <a:pt x="369644" y="52264"/>
                  <a:pt x="236949" y="181771"/>
                </a:cubicBezTo>
                <a:cubicBezTo>
                  <a:pt x="187188" y="230336"/>
                  <a:pt x="155724" y="290579"/>
                  <a:pt x="142661" y="353911"/>
                </a:cubicBezTo>
                <a:lnTo>
                  <a:pt x="138427" y="393072"/>
                </a:lnTo>
                <a:lnTo>
                  <a:pt x="52013" y="393072"/>
                </a:lnTo>
                <a:lnTo>
                  <a:pt x="58141" y="336399"/>
                </a:lnTo>
                <a:cubicBezTo>
                  <a:pt x="74562" y="256786"/>
                  <a:pt x="114114" y="181055"/>
                  <a:pt x="176667" y="120005"/>
                </a:cubicBezTo>
                <a:cubicBezTo>
                  <a:pt x="343475" y="-42795"/>
                  <a:pt x="610674" y="-39545"/>
                  <a:pt x="773473" y="1272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13" name="binary">
            <a:extLst>
              <a:ext uri="{FF2B5EF4-FFF2-40B4-BE49-F238E27FC236}">
                <a16:creationId xmlns:a16="http://schemas.microsoft.com/office/drawing/2014/main" id="{DE3AD273-B3E8-4E77-9580-09637F56CC6C}"/>
              </a:ext>
            </a:extLst>
          </p:cNvPr>
          <p:cNvSpPr>
            <a:spLocks noChangeAspect="1" noEditPoints="1"/>
          </p:cNvSpPr>
          <p:nvPr/>
        </p:nvSpPr>
        <p:spPr bwMode="auto">
          <a:xfrm>
            <a:off x="8641269" y="1346674"/>
            <a:ext cx="348248" cy="3007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accent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214" name="Freeform 186">
            <a:extLst>
              <a:ext uri="{FF2B5EF4-FFF2-40B4-BE49-F238E27FC236}">
                <a16:creationId xmlns:a16="http://schemas.microsoft.com/office/drawing/2014/main" id="{5F1034FA-C346-47BE-B11E-B9115778020A}"/>
              </a:ext>
            </a:extLst>
          </p:cNvPr>
          <p:cNvSpPr/>
          <p:nvPr/>
        </p:nvSpPr>
        <p:spPr>
          <a:xfrm flipH="1">
            <a:off x="10914921" y="1352787"/>
            <a:ext cx="197162" cy="288486"/>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latin typeface="Segoe UI Semibold" panose="020B0702040204020203" pitchFamily="34" charset="0"/>
              <a:cs typeface="Segoe UI Semibold" panose="020B0702040204020203" pitchFamily="34" charset="0"/>
            </a:endParaRPr>
          </a:p>
        </p:txBody>
      </p:sp>
      <p:sp>
        <p:nvSpPr>
          <p:cNvPr id="221" name="Rectangle 220">
            <a:extLst>
              <a:ext uri="{FF2B5EF4-FFF2-40B4-BE49-F238E27FC236}">
                <a16:creationId xmlns:a16="http://schemas.microsoft.com/office/drawing/2014/main" id="{A42524FC-B732-4A6A-933F-567BB4B023F2}"/>
              </a:ext>
            </a:extLst>
          </p:cNvPr>
          <p:cNvSpPr/>
          <p:nvPr/>
        </p:nvSpPr>
        <p:spPr bwMode="auto">
          <a:xfrm>
            <a:off x="457856" y="4363657"/>
            <a:ext cx="2810024" cy="228098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Memory Optimized</a:t>
            </a:r>
          </a:p>
        </p:txBody>
      </p:sp>
      <p:sp>
        <p:nvSpPr>
          <p:cNvPr id="222" name="Rectangle 221">
            <a:extLst>
              <a:ext uri="{FF2B5EF4-FFF2-40B4-BE49-F238E27FC236}">
                <a16:creationId xmlns:a16="http://schemas.microsoft.com/office/drawing/2014/main" id="{B6603A96-C880-4E84-9035-786CB0DEBA0A}"/>
              </a:ext>
            </a:extLst>
          </p:cNvPr>
          <p:cNvSpPr/>
          <p:nvPr/>
        </p:nvSpPr>
        <p:spPr bwMode="auto">
          <a:xfrm>
            <a:off x="3374608" y="4363657"/>
            <a:ext cx="4538953" cy="228098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Graphics Intensive</a:t>
            </a:r>
          </a:p>
        </p:txBody>
      </p:sp>
      <p:sp>
        <p:nvSpPr>
          <p:cNvPr id="223" name="Rectangle 222">
            <a:extLst>
              <a:ext uri="{FF2B5EF4-FFF2-40B4-BE49-F238E27FC236}">
                <a16:creationId xmlns:a16="http://schemas.microsoft.com/office/drawing/2014/main" id="{71824198-4621-4B57-9C24-97802BA14730}"/>
              </a:ext>
            </a:extLst>
          </p:cNvPr>
          <p:cNvSpPr/>
          <p:nvPr/>
        </p:nvSpPr>
        <p:spPr bwMode="auto">
          <a:xfrm>
            <a:off x="10055666" y="4363656"/>
            <a:ext cx="1920240" cy="22809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Purpose-built SAP HANA</a:t>
            </a:r>
          </a:p>
        </p:txBody>
      </p:sp>
      <p:sp>
        <p:nvSpPr>
          <p:cNvPr id="224" name="Rectangle 223">
            <a:extLst>
              <a:ext uri="{FF2B5EF4-FFF2-40B4-BE49-F238E27FC236}">
                <a16:creationId xmlns:a16="http://schemas.microsoft.com/office/drawing/2014/main" id="{FD0D72DC-86EC-4355-9F56-71E79699E5C9}"/>
              </a:ext>
            </a:extLst>
          </p:cNvPr>
          <p:cNvSpPr/>
          <p:nvPr/>
        </p:nvSpPr>
        <p:spPr bwMode="auto">
          <a:xfrm>
            <a:off x="8028698" y="4363656"/>
            <a:ext cx="1920240" cy="22809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High Performance Computing</a:t>
            </a:r>
          </a:p>
        </p:txBody>
      </p:sp>
      <p:sp>
        <p:nvSpPr>
          <p:cNvPr id="232" name="Freeform: Shape 231">
            <a:extLst>
              <a:ext uri="{FF2B5EF4-FFF2-40B4-BE49-F238E27FC236}">
                <a16:creationId xmlns:a16="http://schemas.microsoft.com/office/drawing/2014/main" id="{5046ACD2-1147-4821-9E73-AC5C3518FF2A}"/>
              </a:ext>
            </a:extLst>
          </p:cNvPr>
          <p:cNvSpPr>
            <a:spLocks/>
          </p:cNvSpPr>
          <p:nvPr/>
        </p:nvSpPr>
        <p:spPr bwMode="auto">
          <a:xfrm>
            <a:off x="8651047"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33" name="Freeform: Shape 232">
            <a:extLst>
              <a:ext uri="{FF2B5EF4-FFF2-40B4-BE49-F238E27FC236}">
                <a16:creationId xmlns:a16="http://schemas.microsoft.com/office/drawing/2014/main" id="{0B536EE7-5D45-420D-B8EE-FC641BA2AD9F}"/>
              </a:ext>
            </a:extLst>
          </p:cNvPr>
          <p:cNvSpPr>
            <a:spLocks/>
          </p:cNvSpPr>
          <p:nvPr/>
        </p:nvSpPr>
        <p:spPr bwMode="auto">
          <a:xfrm>
            <a:off x="1067573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764" b="1" dirty="0">
              <a:solidFill>
                <a:srgbClr val="000000"/>
              </a:solidFill>
              <a:cs typeface="Segoe UI Semibold" panose="020B0702040204020203" pitchFamily="34" charset="0"/>
            </a:endParaRPr>
          </a:p>
        </p:txBody>
      </p:sp>
      <p:grpSp>
        <p:nvGrpSpPr>
          <p:cNvPr id="70" name="Group 69">
            <a:extLst>
              <a:ext uri="{FF2B5EF4-FFF2-40B4-BE49-F238E27FC236}">
                <a16:creationId xmlns:a16="http://schemas.microsoft.com/office/drawing/2014/main" id="{561EF932-9157-4C6F-9AA9-15F2B6E82564}"/>
              </a:ext>
            </a:extLst>
          </p:cNvPr>
          <p:cNvGrpSpPr/>
          <p:nvPr/>
        </p:nvGrpSpPr>
        <p:grpSpPr>
          <a:xfrm>
            <a:off x="633268" y="4969084"/>
            <a:ext cx="2459201" cy="625790"/>
            <a:chOff x="717925" y="5822138"/>
            <a:chExt cx="2459201" cy="625790"/>
          </a:xfrm>
          <a:solidFill>
            <a:schemeClr val="bg1">
              <a:lumMod val="75000"/>
            </a:schemeClr>
          </a:solidFill>
        </p:grpSpPr>
        <p:sp>
          <p:nvSpPr>
            <p:cNvPr id="225" name="Freeform: Shape 224">
              <a:extLst>
                <a:ext uri="{FF2B5EF4-FFF2-40B4-BE49-F238E27FC236}">
                  <a16:creationId xmlns:a16="http://schemas.microsoft.com/office/drawing/2014/main" id="{650B71AA-9893-40EE-B12C-5278F949E2D0}"/>
                </a:ext>
              </a:extLst>
            </p:cNvPr>
            <p:cNvSpPr>
              <a:spLocks/>
            </p:cNvSpPr>
            <p:nvPr/>
          </p:nvSpPr>
          <p:spPr bwMode="auto">
            <a:xfrm>
              <a:off x="71792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26" name="Freeform: Shape 225">
              <a:extLst>
                <a:ext uri="{FF2B5EF4-FFF2-40B4-BE49-F238E27FC236}">
                  <a16:creationId xmlns:a16="http://schemas.microsoft.com/office/drawing/2014/main" id="{1878A9C8-50E0-47DA-94B2-8FF9FB4B7C15}"/>
                </a:ext>
              </a:extLst>
            </p:cNvPr>
            <p:cNvSpPr>
              <a:spLocks/>
            </p:cNvSpPr>
            <p:nvPr/>
          </p:nvSpPr>
          <p:spPr bwMode="auto">
            <a:xfrm>
              <a:off x="160975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2" name="Freeform: Shape 261">
              <a:extLst>
                <a:ext uri="{FF2B5EF4-FFF2-40B4-BE49-F238E27FC236}">
                  <a16:creationId xmlns:a16="http://schemas.microsoft.com/office/drawing/2014/main" id="{F9E02426-E9BB-480E-9EE7-44C30C50FB43}"/>
                </a:ext>
              </a:extLst>
            </p:cNvPr>
            <p:cNvSpPr>
              <a:spLocks/>
            </p:cNvSpPr>
            <p:nvPr/>
          </p:nvSpPr>
          <p:spPr bwMode="auto">
            <a:xfrm>
              <a:off x="2501584"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grpSp>
      <p:sp>
        <p:nvSpPr>
          <p:cNvPr id="228" name="Freeform: Shape 227">
            <a:extLst>
              <a:ext uri="{FF2B5EF4-FFF2-40B4-BE49-F238E27FC236}">
                <a16:creationId xmlns:a16="http://schemas.microsoft.com/office/drawing/2014/main" id="{4BC379F6-9663-40F7-A13C-D317F21F8FFD}"/>
              </a:ext>
            </a:extLst>
          </p:cNvPr>
          <p:cNvSpPr>
            <a:spLocks/>
          </p:cNvSpPr>
          <p:nvPr/>
        </p:nvSpPr>
        <p:spPr bwMode="auto">
          <a:xfrm>
            <a:off x="382455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29" name="Freeform: Shape 228">
            <a:extLst>
              <a:ext uri="{FF2B5EF4-FFF2-40B4-BE49-F238E27FC236}">
                <a16:creationId xmlns:a16="http://schemas.microsoft.com/office/drawing/2014/main" id="{04A905E2-F394-4051-9552-76F3933B5288}"/>
              </a:ext>
            </a:extLst>
          </p:cNvPr>
          <p:cNvSpPr>
            <a:spLocks/>
          </p:cNvSpPr>
          <p:nvPr/>
        </p:nvSpPr>
        <p:spPr bwMode="auto">
          <a:xfrm>
            <a:off x="4812393"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30" name="Freeform: Shape 229">
            <a:extLst>
              <a:ext uri="{FF2B5EF4-FFF2-40B4-BE49-F238E27FC236}">
                <a16:creationId xmlns:a16="http://schemas.microsoft.com/office/drawing/2014/main" id="{81E12414-5DA5-49CE-8252-0F0818D71C8F}"/>
              </a:ext>
            </a:extLst>
          </p:cNvPr>
          <p:cNvSpPr>
            <a:spLocks/>
          </p:cNvSpPr>
          <p:nvPr/>
        </p:nvSpPr>
        <p:spPr bwMode="auto">
          <a:xfrm>
            <a:off x="5800235"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3" name="Freeform: Shape 262">
            <a:extLst>
              <a:ext uri="{FF2B5EF4-FFF2-40B4-BE49-F238E27FC236}">
                <a16:creationId xmlns:a16="http://schemas.microsoft.com/office/drawing/2014/main" id="{B9F4FC54-AB58-49BA-9BB1-E526804253D8}"/>
              </a:ext>
            </a:extLst>
          </p:cNvPr>
          <p:cNvSpPr>
            <a:spLocks/>
          </p:cNvSpPr>
          <p:nvPr/>
        </p:nvSpPr>
        <p:spPr bwMode="auto">
          <a:xfrm>
            <a:off x="6788076"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4" name="Freeform: Shape 263">
            <a:extLst>
              <a:ext uri="{FF2B5EF4-FFF2-40B4-BE49-F238E27FC236}">
                <a16:creationId xmlns:a16="http://schemas.microsoft.com/office/drawing/2014/main" id="{06445B00-EAD8-466A-99B5-9A48BC9776F8}"/>
              </a:ext>
            </a:extLst>
          </p:cNvPr>
          <p:cNvSpPr>
            <a:spLocks/>
          </p:cNvSpPr>
          <p:nvPr/>
        </p:nvSpPr>
        <p:spPr bwMode="auto">
          <a:xfrm>
            <a:off x="4812393"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5" name="Freeform: Shape 264">
            <a:extLst>
              <a:ext uri="{FF2B5EF4-FFF2-40B4-BE49-F238E27FC236}">
                <a16:creationId xmlns:a16="http://schemas.microsoft.com/office/drawing/2014/main" id="{AE89807B-78E4-4A25-815E-B8958BD20CB9}"/>
              </a:ext>
            </a:extLst>
          </p:cNvPr>
          <p:cNvSpPr>
            <a:spLocks/>
          </p:cNvSpPr>
          <p:nvPr/>
        </p:nvSpPr>
        <p:spPr bwMode="auto">
          <a:xfrm>
            <a:off x="5800235"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6" name="Freeform: Shape 265">
            <a:extLst>
              <a:ext uri="{FF2B5EF4-FFF2-40B4-BE49-F238E27FC236}">
                <a16:creationId xmlns:a16="http://schemas.microsoft.com/office/drawing/2014/main" id="{D5FA3E00-E85D-47C8-954E-715114108E9E}"/>
              </a:ext>
            </a:extLst>
          </p:cNvPr>
          <p:cNvSpPr>
            <a:spLocks/>
          </p:cNvSpPr>
          <p:nvPr/>
        </p:nvSpPr>
        <p:spPr bwMode="auto">
          <a:xfrm>
            <a:off x="6788076"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7" name="Oval 266">
            <a:extLst>
              <a:ext uri="{FF2B5EF4-FFF2-40B4-BE49-F238E27FC236}">
                <a16:creationId xmlns:a16="http://schemas.microsoft.com/office/drawing/2014/main" id="{9D608DF4-9D03-45C4-B1FE-32F79E478C6E}"/>
              </a:ext>
            </a:extLst>
          </p:cNvPr>
          <p:cNvSpPr/>
          <p:nvPr/>
        </p:nvSpPr>
        <p:spPr bwMode="auto">
          <a:xfrm>
            <a:off x="1547491"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69" name="Oval 268">
            <a:extLst>
              <a:ext uri="{FF2B5EF4-FFF2-40B4-BE49-F238E27FC236}">
                <a16:creationId xmlns:a16="http://schemas.microsoft.com/office/drawing/2014/main" id="{B211D073-33DE-4C62-AEE9-F30B5BD609B3}"/>
              </a:ext>
            </a:extLst>
          </p:cNvPr>
          <p:cNvSpPr/>
          <p:nvPr/>
        </p:nvSpPr>
        <p:spPr bwMode="auto">
          <a:xfrm>
            <a:off x="5328707"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70" name="Oval 269">
            <a:extLst>
              <a:ext uri="{FF2B5EF4-FFF2-40B4-BE49-F238E27FC236}">
                <a16:creationId xmlns:a16="http://schemas.microsoft.com/office/drawing/2014/main" id="{36B44F2E-1449-4911-B39D-C0F0D61C27ED}"/>
              </a:ext>
            </a:extLst>
          </p:cNvPr>
          <p:cNvSpPr/>
          <p:nvPr/>
        </p:nvSpPr>
        <p:spPr bwMode="auto">
          <a:xfrm>
            <a:off x="8673441" y="3647062"/>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71" name="Oval 270">
            <a:extLst>
              <a:ext uri="{FF2B5EF4-FFF2-40B4-BE49-F238E27FC236}">
                <a16:creationId xmlns:a16="http://schemas.microsoft.com/office/drawing/2014/main" id="{D4A47424-7586-4E79-B1E9-DB2C3872EB6C}"/>
              </a:ext>
            </a:extLst>
          </p:cNvPr>
          <p:cNvSpPr/>
          <p:nvPr/>
        </p:nvSpPr>
        <p:spPr bwMode="auto">
          <a:xfrm>
            <a:off x="10700409"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95" name="TextBox 294">
            <a:extLst>
              <a:ext uri="{FF2B5EF4-FFF2-40B4-BE49-F238E27FC236}">
                <a16:creationId xmlns:a16="http://schemas.microsoft.com/office/drawing/2014/main" id="{CC25DC0C-53D7-412F-9ED3-3F6B252D170C}"/>
              </a:ext>
            </a:extLst>
          </p:cNvPr>
          <p:cNvSpPr txBox="1"/>
          <p:nvPr/>
        </p:nvSpPr>
        <p:spPr>
          <a:xfrm>
            <a:off x="876356" y="5125729"/>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G</a:t>
            </a:r>
          </a:p>
        </p:txBody>
      </p:sp>
      <p:sp>
        <p:nvSpPr>
          <p:cNvPr id="296" name="TextBox 295">
            <a:extLst>
              <a:ext uri="{FF2B5EF4-FFF2-40B4-BE49-F238E27FC236}">
                <a16:creationId xmlns:a16="http://schemas.microsoft.com/office/drawing/2014/main" id="{13821B69-66BB-4BDF-B910-A5210D3FAD62}"/>
              </a:ext>
            </a:extLst>
          </p:cNvPr>
          <p:cNvSpPr txBox="1"/>
          <p:nvPr/>
        </p:nvSpPr>
        <p:spPr>
          <a:xfrm>
            <a:off x="163683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Ev3</a:t>
            </a:r>
          </a:p>
        </p:txBody>
      </p:sp>
      <p:sp>
        <p:nvSpPr>
          <p:cNvPr id="297" name="TextBox 296">
            <a:extLst>
              <a:ext uri="{FF2B5EF4-FFF2-40B4-BE49-F238E27FC236}">
                <a16:creationId xmlns:a16="http://schemas.microsoft.com/office/drawing/2014/main" id="{1B7B118C-9B79-466C-A403-174CA86EBE93}"/>
              </a:ext>
            </a:extLst>
          </p:cNvPr>
          <p:cNvSpPr txBox="1"/>
          <p:nvPr/>
        </p:nvSpPr>
        <p:spPr>
          <a:xfrm>
            <a:off x="252808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M</a:t>
            </a:r>
          </a:p>
        </p:txBody>
      </p:sp>
      <p:sp>
        <p:nvSpPr>
          <p:cNvPr id="298" name="TextBox 297">
            <a:extLst>
              <a:ext uri="{FF2B5EF4-FFF2-40B4-BE49-F238E27FC236}">
                <a16:creationId xmlns:a16="http://schemas.microsoft.com/office/drawing/2014/main" id="{C1486409-2827-4112-91D2-2F0DFDE21D76}"/>
              </a:ext>
            </a:extLst>
          </p:cNvPr>
          <p:cNvSpPr txBox="1"/>
          <p:nvPr/>
        </p:nvSpPr>
        <p:spPr>
          <a:xfrm>
            <a:off x="391704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a:t>
            </a:r>
          </a:p>
        </p:txBody>
      </p:sp>
      <p:sp>
        <p:nvSpPr>
          <p:cNvPr id="299" name="TextBox 298">
            <a:extLst>
              <a:ext uri="{FF2B5EF4-FFF2-40B4-BE49-F238E27FC236}">
                <a16:creationId xmlns:a16="http://schemas.microsoft.com/office/drawing/2014/main" id="{271CC90E-7C1A-4AE5-8B7B-F48185729E16}"/>
              </a:ext>
            </a:extLst>
          </p:cNvPr>
          <p:cNvSpPr txBox="1"/>
          <p:nvPr/>
        </p:nvSpPr>
        <p:spPr>
          <a:xfrm>
            <a:off x="4796720" y="5125729"/>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0" name="TextBox 299">
            <a:extLst>
              <a:ext uri="{FF2B5EF4-FFF2-40B4-BE49-F238E27FC236}">
                <a16:creationId xmlns:a16="http://schemas.microsoft.com/office/drawing/2014/main" id="{7A0AFF80-FFA3-444D-B443-BAE3F639B3D2}"/>
              </a:ext>
            </a:extLst>
          </p:cNvPr>
          <p:cNvSpPr txBox="1"/>
          <p:nvPr/>
        </p:nvSpPr>
        <p:spPr>
          <a:xfrm>
            <a:off x="591946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NV</a:t>
            </a:r>
          </a:p>
        </p:txBody>
      </p:sp>
      <p:sp>
        <p:nvSpPr>
          <p:cNvPr id="301" name="TextBox 300">
            <a:extLst>
              <a:ext uri="{FF2B5EF4-FFF2-40B4-BE49-F238E27FC236}">
                <a16:creationId xmlns:a16="http://schemas.microsoft.com/office/drawing/2014/main" id="{12B64222-5CA9-49A2-A149-07C187F8BF76}"/>
              </a:ext>
            </a:extLst>
          </p:cNvPr>
          <p:cNvSpPr txBox="1"/>
          <p:nvPr/>
        </p:nvSpPr>
        <p:spPr>
          <a:xfrm>
            <a:off x="692646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ND</a:t>
            </a:r>
          </a:p>
        </p:txBody>
      </p:sp>
      <p:sp>
        <p:nvSpPr>
          <p:cNvPr id="302" name="TextBox 301">
            <a:extLst>
              <a:ext uri="{FF2B5EF4-FFF2-40B4-BE49-F238E27FC236}">
                <a16:creationId xmlns:a16="http://schemas.microsoft.com/office/drawing/2014/main" id="{E6D7351C-193E-41B1-BB69-91F298AD967E}"/>
              </a:ext>
            </a:extLst>
          </p:cNvPr>
          <p:cNvSpPr txBox="1"/>
          <p:nvPr/>
        </p:nvSpPr>
        <p:spPr>
          <a:xfrm>
            <a:off x="479672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NCv3</a:t>
            </a:r>
          </a:p>
        </p:txBody>
      </p:sp>
      <p:sp>
        <p:nvSpPr>
          <p:cNvPr id="303" name="TextBox 302">
            <a:extLst>
              <a:ext uri="{FF2B5EF4-FFF2-40B4-BE49-F238E27FC236}">
                <a16:creationId xmlns:a16="http://schemas.microsoft.com/office/drawing/2014/main" id="{00E629A1-39CD-42A5-872F-90050DCFAF8B}"/>
              </a:ext>
            </a:extLst>
          </p:cNvPr>
          <p:cNvSpPr txBox="1"/>
          <p:nvPr/>
        </p:nvSpPr>
        <p:spPr>
          <a:xfrm>
            <a:off x="5768994"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4" name="TextBox 303">
            <a:extLst>
              <a:ext uri="{FF2B5EF4-FFF2-40B4-BE49-F238E27FC236}">
                <a16:creationId xmlns:a16="http://schemas.microsoft.com/office/drawing/2014/main" id="{A869824F-8DFD-42C0-ABE0-AE75AE3D40D8}"/>
              </a:ext>
            </a:extLst>
          </p:cNvPr>
          <p:cNvSpPr txBox="1"/>
          <p:nvPr/>
        </p:nvSpPr>
        <p:spPr>
          <a:xfrm>
            <a:off x="676761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5" name="TextBox 304">
            <a:extLst>
              <a:ext uri="{FF2B5EF4-FFF2-40B4-BE49-F238E27FC236}">
                <a16:creationId xmlns:a16="http://schemas.microsoft.com/office/drawing/2014/main" id="{37FEEA7B-4C63-4D82-8754-7A5007EDC20B}"/>
              </a:ext>
            </a:extLst>
          </p:cNvPr>
          <p:cNvSpPr txBox="1"/>
          <p:nvPr/>
        </p:nvSpPr>
        <p:spPr>
          <a:xfrm>
            <a:off x="873211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H</a:t>
            </a:r>
          </a:p>
        </p:txBody>
      </p:sp>
      <p:sp>
        <p:nvSpPr>
          <p:cNvPr id="306" name="TextBox 305">
            <a:extLst>
              <a:ext uri="{FF2B5EF4-FFF2-40B4-BE49-F238E27FC236}">
                <a16:creationId xmlns:a16="http://schemas.microsoft.com/office/drawing/2014/main" id="{DA8FF5FA-27D2-4040-9B55-A99DD7247632}"/>
              </a:ext>
            </a:extLst>
          </p:cNvPr>
          <p:cNvSpPr txBox="1"/>
          <p:nvPr/>
        </p:nvSpPr>
        <p:spPr>
          <a:xfrm>
            <a:off x="10834267" y="5229240"/>
            <a:ext cx="453650"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HANA</a:t>
            </a:r>
          </a:p>
        </p:txBody>
      </p:sp>
      <p:pic>
        <p:nvPicPr>
          <p:cNvPr id="307" name="Picture 306">
            <a:extLst>
              <a:ext uri="{FF2B5EF4-FFF2-40B4-BE49-F238E27FC236}">
                <a16:creationId xmlns:a16="http://schemas.microsoft.com/office/drawing/2014/main" id="{1DD0BEB8-1E7F-428B-8E77-2ACCD21D5A47}"/>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10746483" y="5033137"/>
            <a:ext cx="454260" cy="224608"/>
          </a:xfrm>
          <a:prstGeom prst="rect">
            <a:avLst/>
          </a:prstGeom>
        </p:spPr>
      </p:pic>
      <p:sp>
        <p:nvSpPr>
          <p:cNvPr id="308" name="TextBox 307">
            <a:extLst>
              <a:ext uri="{FF2B5EF4-FFF2-40B4-BE49-F238E27FC236}">
                <a16:creationId xmlns:a16="http://schemas.microsoft.com/office/drawing/2014/main" id="{88DD903A-BED7-4025-BED5-06B9431C8FE5}"/>
              </a:ext>
            </a:extLst>
          </p:cNvPr>
          <p:cNvSpPr txBox="1"/>
          <p:nvPr/>
        </p:nvSpPr>
        <p:spPr>
          <a:xfrm>
            <a:off x="5586410"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309" name="TextBox 308">
            <a:extLst>
              <a:ext uri="{FF2B5EF4-FFF2-40B4-BE49-F238E27FC236}">
                <a16:creationId xmlns:a16="http://schemas.microsoft.com/office/drawing/2014/main" id="{4F32AA7D-08A3-4E74-B069-14FACEC255DE}"/>
              </a:ext>
            </a:extLst>
          </p:cNvPr>
          <p:cNvSpPr txBox="1"/>
          <p:nvPr/>
        </p:nvSpPr>
        <p:spPr>
          <a:xfrm>
            <a:off x="6696399"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310" name="chip">
            <a:extLst>
              <a:ext uri="{FF2B5EF4-FFF2-40B4-BE49-F238E27FC236}">
                <a16:creationId xmlns:a16="http://schemas.microsoft.com/office/drawing/2014/main" id="{DC15F5C4-D45E-4D39-B9F0-67D9DFD12841}"/>
              </a:ext>
            </a:extLst>
          </p:cNvPr>
          <p:cNvSpPr>
            <a:spLocks noChangeAspect="1" noEditPoints="1"/>
          </p:cNvSpPr>
          <p:nvPr/>
        </p:nvSpPr>
        <p:spPr bwMode="auto">
          <a:xfrm>
            <a:off x="1695843" y="3791962"/>
            <a:ext cx="334050" cy="3409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gradFill>
                <a:gsLst>
                  <a:gs pos="0">
                    <a:srgbClr val="505050"/>
                  </a:gs>
                  <a:gs pos="100000">
                    <a:srgbClr val="505050"/>
                  </a:gs>
                </a:gsLst>
              </a:gradFill>
              <a:cs typeface="Segoe UI Semibold" panose="020B0702040204020203" pitchFamily="34" charset="0"/>
            </a:endParaRPr>
          </a:p>
        </p:txBody>
      </p:sp>
      <p:sp>
        <p:nvSpPr>
          <p:cNvPr id="318" name="Frame 16">
            <a:extLst>
              <a:ext uri="{FF2B5EF4-FFF2-40B4-BE49-F238E27FC236}">
                <a16:creationId xmlns:a16="http://schemas.microsoft.com/office/drawing/2014/main" id="{CEE9E3B8-D3EE-40E8-A8CF-A3B882890915}"/>
              </a:ext>
            </a:extLst>
          </p:cNvPr>
          <p:cNvSpPr/>
          <p:nvPr/>
        </p:nvSpPr>
        <p:spPr>
          <a:xfrm>
            <a:off x="3319943" y="1336572"/>
            <a:ext cx="300834" cy="320916"/>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latin typeface="Segoe UI Semibold" panose="020B0702040204020203" pitchFamily="34" charset="0"/>
              <a:cs typeface="Segoe UI Semibold" panose="020B0702040204020203" pitchFamily="34" charset="0"/>
            </a:endParaRPr>
          </a:p>
        </p:txBody>
      </p:sp>
      <p:grpSp>
        <p:nvGrpSpPr>
          <p:cNvPr id="73" name="Group 72">
            <a:extLst>
              <a:ext uri="{FF2B5EF4-FFF2-40B4-BE49-F238E27FC236}">
                <a16:creationId xmlns:a16="http://schemas.microsoft.com/office/drawing/2014/main" id="{24AFEEFE-CD74-4734-A806-66B8575DDD97}"/>
              </a:ext>
            </a:extLst>
          </p:cNvPr>
          <p:cNvGrpSpPr/>
          <p:nvPr/>
        </p:nvGrpSpPr>
        <p:grpSpPr>
          <a:xfrm>
            <a:off x="5447438" y="3823383"/>
            <a:ext cx="393292" cy="278110"/>
            <a:chOff x="3625197" y="3354490"/>
            <a:chExt cx="699154" cy="494394"/>
          </a:xfrm>
        </p:grpSpPr>
        <p:sp>
          <p:nvSpPr>
            <p:cNvPr id="334" name="Freeform: Shape 333">
              <a:extLst>
                <a:ext uri="{FF2B5EF4-FFF2-40B4-BE49-F238E27FC236}">
                  <a16:creationId xmlns:a16="http://schemas.microsoft.com/office/drawing/2014/main" id="{ED511729-1C25-4B74-BF17-DD0EE2408FA9}"/>
                </a:ext>
              </a:extLst>
            </p:cNvPr>
            <p:cNvSpPr/>
            <p:nvPr/>
          </p:nvSpPr>
          <p:spPr>
            <a:xfrm>
              <a:off x="3769637" y="3459636"/>
              <a:ext cx="410274" cy="284102"/>
            </a:xfrm>
            <a:custGeom>
              <a:avLst/>
              <a:gdLst>
                <a:gd name="connsiteX0" fmla="*/ 318636 w 427150"/>
                <a:gd name="connsiteY0" fmla="*/ 95385 h 295788"/>
                <a:gd name="connsiteX1" fmla="*/ 427150 w 427150"/>
                <a:gd name="connsiteY1" fmla="*/ 270625 h 295788"/>
                <a:gd name="connsiteX2" fmla="*/ 395186 w 427150"/>
                <a:gd name="connsiteY2" fmla="*/ 290043 h 295788"/>
                <a:gd name="connsiteX3" fmla="*/ 387503 w 427150"/>
                <a:gd name="connsiteY3" fmla="*/ 295788 h 295788"/>
                <a:gd name="connsiteX4" fmla="*/ 270100 w 427150"/>
                <a:gd name="connsiteY4" fmla="*/ 295788 h 295788"/>
                <a:gd name="connsiteX5" fmla="*/ 194540 w 427150"/>
                <a:gd name="connsiteY5" fmla="*/ 295788 h 295788"/>
                <a:gd name="connsiteX6" fmla="*/ 21907 w 427150"/>
                <a:gd name="connsiteY6" fmla="*/ 295788 h 295788"/>
                <a:gd name="connsiteX7" fmla="*/ 146003 w 427150"/>
                <a:gd name="connsiteY7" fmla="*/ 174715 h 295788"/>
                <a:gd name="connsiteX8" fmla="*/ 222997 w 427150"/>
                <a:gd name="connsiteY8" fmla="*/ 249833 h 295788"/>
                <a:gd name="connsiteX9" fmla="*/ 73664 w 427150"/>
                <a:gd name="connsiteY9" fmla="*/ 0 h 295788"/>
                <a:gd name="connsiteX10" fmla="*/ 147328 w 427150"/>
                <a:gd name="connsiteY10" fmla="*/ 73663 h 295788"/>
                <a:gd name="connsiteX11" fmla="*/ 73664 w 427150"/>
                <a:gd name="connsiteY11" fmla="*/ 147327 h 295788"/>
                <a:gd name="connsiteX12" fmla="*/ 0 w 427150"/>
                <a:gd name="connsiteY12" fmla="*/ 73663 h 295788"/>
                <a:gd name="connsiteX13" fmla="*/ 73664 w 427150"/>
                <a:gd name="connsiteY13" fmla="*/ 0 h 2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150" h="295788">
                  <a:moveTo>
                    <a:pt x="318636" y="95385"/>
                  </a:moveTo>
                  <a:lnTo>
                    <a:pt x="427150" y="270625"/>
                  </a:lnTo>
                  <a:lnTo>
                    <a:pt x="395186" y="290043"/>
                  </a:lnTo>
                  <a:lnTo>
                    <a:pt x="387503" y="295788"/>
                  </a:lnTo>
                  <a:lnTo>
                    <a:pt x="270100" y="295788"/>
                  </a:lnTo>
                  <a:lnTo>
                    <a:pt x="194540" y="295788"/>
                  </a:lnTo>
                  <a:lnTo>
                    <a:pt x="21907" y="295788"/>
                  </a:lnTo>
                  <a:lnTo>
                    <a:pt x="146003" y="174715"/>
                  </a:lnTo>
                  <a:lnTo>
                    <a:pt x="222997" y="249833"/>
                  </a:lnTo>
                  <a:close/>
                  <a:moveTo>
                    <a:pt x="73664" y="0"/>
                  </a:moveTo>
                  <a:cubicBezTo>
                    <a:pt x="114347" y="0"/>
                    <a:pt x="147328" y="32980"/>
                    <a:pt x="147328" y="73663"/>
                  </a:cubicBezTo>
                  <a:cubicBezTo>
                    <a:pt x="147328" y="114347"/>
                    <a:pt x="114347" y="147327"/>
                    <a:pt x="73664" y="147327"/>
                  </a:cubicBezTo>
                  <a:cubicBezTo>
                    <a:pt x="32981" y="147327"/>
                    <a:pt x="0" y="114347"/>
                    <a:pt x="0" y="73663"/>
                  </a:cubicBezTo>
                  <a:cubicBezTo>
                    <a:pt x="0" y="32980"/>
                    <a:pt x="32981" y="0"/>
                    <a:pt x="73664" y="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dirty="0">
                <a:ln>
                  <a:solidFill>
                    <a:schemeClr val="bg1">
                      <a:alpha val="0"/>
                    </a:schemeClr>
                  </a:solidFill>
                </a:ln>
                <a:cs typeface="Segoe UI Semibold" panose="020B0702040204020203" pitchFamily="34" charset="0"/>
              </a:endParaRPr>
            </a:p>
          </p:txBody>
        </p:sp>
        <p:sp>
          <p:nvSpPr>
            <p:cNvPr id="326" name="Freeform 27">
              <a:extLst>
                <a:ext uri="{FF2B5EF4-FFF2-40B4-BE49-F238E27FC236}">
                  <a16:creationId xmlns:a16="http://schemas.microsoft.com/office/drawing/2014/main" id="{4A9F7F19-31AA-466C-A47F-5FDA477AD956}"/>
                </a:ext>
              </a:extLst>
            </p:cNvPr>
            <p:cNvSpPr>
              <a:spLocks noEditPoints="1"/>
            </p:cNvSpPr>
            <p:nvPr/>
          </p:nvSpPr>
          <p:spPr bwMode="black">
            <a:xfrm>
              <a:off x="3625197" y="3354490"/>
              <a:ext cx="699154" cy="494394"/>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40740"/>
              <a:endParaRPr lang="en-US" b="1" dirty="0">
                <a:solidFill>
                  <a:schemeClr val="tx1">
                    <a:lumMod val="50000"/>
                  </a:schemeClr>
                </a:solidFill>
                <a:cs typeface="Segoe UI Semibold" panose="020B0702040204020203" pitchFamily="34" charset="0"/>
              </a:endParaRPr>
            </a:p>
          </p:txBody>
        </p:sp>
      </p:grpSp>
      <p:sp>
        <p:nvSpPr>
          <p:cNvPr id="339" name="LightningBolt_E945">
            <a:extLst>
              <a:ext uri="{FF2B5EF4-FFF2-40B4-BE49-F238E27FC236}">
                <a16:creationId xmlns:a16="http://schemas.microsoft.com/office/drawing/2014/main" id="{A4F313D5-2836-4B3D-87E4-FF848A1D0B50}"/>
              </a:ext>
            </a:extLst>
          </p:cNvPr>
          <p:cNvSpPr>
            <a:spLocks noChangeAspect="1"/>
          </p:cNvSpPr>
          <p:nvPr/>
        </p:nvSpPr>
        <p:spPr bwMode="auto">
          <a:xfrm>
            <a:off x="8868658" y="3794760"/>
            <a:ext cx="240320" cy="33535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900" b="1">
              <a:gradFill>
                <a:gsLst>
                  <a:gs pos="0">
                    <a:srgbClr val="505050"/>
                  </a:gs>
                  <a:gs pos="100000">
                    <a:srgbClr val="505050"/>
                  </a:gs>
                </a:gsLst>
                <a:lin ang="5400000" scaled="1"/>
              </a:gradFill>
              <a:cs typeface="Segoe UI Semibold" panose="020B0702040204020203" pitchFamily="34" charset="0"/>
            </a:endParaRPr>
          </a:p>
        </p:txBody>
      </p:sp>
      <p:sp>
        <p:nvSpPr>
          <p:cNvPr id="343" name="Freeform: Shape 342">
            <a:extLst>
              <a:ext uri="{FF2B5EF4-FFF2-40B4-BE49-F238E27FC236}">
                <a16:creationId xmlns:a16="http://schemas.microsoft.com/office/drawing/2014/main" id="{AC07EEE4-F9D9-476D-A9B2-E637A4D82890}"/>
              </a:ext>
            </a:extLst>
          </p:cNvPr>
          <p:cNvSpPr/>
          <p:nvPr/>
        </p:nvSpPr>
        <p:spPr>
          <a:xfrm>
            <a:off x="10858878" y="3813407"/>
            <a:ext cx="313816" cy="298062"/>
          </a:xfrm>
          <a:custGeom>
            <a:avLst/>
            <a:gdLst>
              <a:gd name="connsiteX0" fmla="*/ 105912 w 951068"/>
              <a:gd name="connsiteY0" fmla="*/ 724667 h 903325"/>
              <a:gd name="connsiteX1" fmla="*/ 105912 w 951068"/>
              <a:gd name="connsiteY1" fmla="*/ 783348 h 903325"/>
              <a:gd name="connsiteX2" fmla="*/ 842760 w 951068"/>
              <a:gd name="connsiteY2" fmla="*/ 783348 h 903325"/>
              <a:gd name="connsiteX3" fmla="*/ 842760 w 951068"/>
              <a:gd name="connsiteY3" fmla="*/ 724667 h 903325"/>
              <a:gd name="connsiteX4" fmla="*/ 105912 w 951068"/>
              <a:gd name="connsiteY4" fmla="*/ 624825 h 903325"/>
              <a:gd name="connsiteX5" fmla="*/ 105912 w 951068"/>
              <a:gd name="connsiteY5" fmla="*/ 683506 h 903325"/>
              <a:gd name="connsiteX6" fmla="*/ 842760 w 951068"/>
              <a:gd name="connsiteY6" fmla="*/ 683506 h 903325"/>
              <a:gd name="connsiteX7" fmla="*/ 842760 w 951068"/>
              <a:gd name="connsiteY7" fmla="*/ 624825 h 903325"/>
              <a:gd name="connsiteX8" fmla="*/ 105912 w 951068"/>
              <a:gd name="connsiteY8" fmla="*/ 524983 h 903325"/>
              <a:gd name="connsiteX9" fmla="*/ 105912 w 951068"/>
              <a:gd name="connsiteY9" fmla="*/ 583664 h 903325"/>
              <a:gd name="connsiteX10" fmla="*/ 842760 w 951068"/>
              <a:gd name="connsiteY10" fmla="*/ 583664 h 903325"/>
              <a:gd name="connsiteX11" fmla="*/ 842760 w 951068"/>
              <a:gd name="connsiteY11" fmla="*/ 524983 h 903325"/>
              <a:gd name="connsiteX12" fmla="*/ 105912 w 951068"/>
              <a:gd name="connsiteY12" fmla="*/ 425141 h 903325"/>
              <a:gd name="connsiteX13" fmla="*/ 105912 w 951068"/>
              <a:gd name="connsiteY13" fmla="*/ 483822 h 903325"/>
              <a:gd name="connsiteX14" fmla="*/ 842760 w 951068"/>
              <a:gd name="connsiteY14" fmla="*/ 483822 h 903325"/>
              <a:gd name="connsiteX15" fmla="*/ 842760 w 951068"/>
              <a:gd name="connsiteY15" fmla="*/ 425141 h 903325"/>
              <a:gd name="connsiteX16" fmla="*/ 582678 w 951068"/>
              <a:gd name="connsiteY16" fmla="*/ 294282 h 903325"/>
              <a:gd name="connsiteX17" fmla="*/ 582678 w 951068"/>
              <a:gd name="connsiteY17" fmla="*/ 352962 h 903325"/>
              <a:gd name="connsiteX18" fmla="*/ 842760 w 951068"/>
              <a:gd name="connsiteY18" fmla="*/ 352962 h 903325"/>
              <a:gd name="connsiteX19" fmla="*/ 842760 w 951068"/>
              <a:gd name="connsiteY19" fmla="*/ 294282 h 903325"/>
              <a:gd name="connsiteX20" fmla="*/ 582678 w 951068"/>
              <a:gd name="connsiteY20" fmla="*/ 213863 h 903325"/>
              <a:gd name="connsiteX21" fmla="*/ 582678 w 951068"/>
              <a:gd name="connsiteY21" fmla="*/ 272544 h 903325"/>
              <a:gd name="connsiteX22" fmla="*/ 842760 w 951068"/>
              <a:gd name="connsiteY22" fmla="*/ 272544 h 903325"/>
              <a:gd name="connsiteX23" fmla="*/ 842760 w 951068"/>
              <a:gd name="connsiteY23" fmla="*/ 213863 h 903325"/>
              <a:gd name="connsiteX24" fmla="*/ 582678 w 951068"/>
              <a:gd name="connsiteY24" fmla="*/ 133444 h 903325"/>
              <a:gd name="connsiteX25" fmla="*/ 582678 w 951068"/>
              <a:gd name="connsiteY25" fmla="*/ 192124 h 903325"/>
              <a:gd name="connsiteX26" fmla="*/ 842760 w 951068"/>
              <a:gd name="connsiteY26" fmla="*/ 192124 h 903325"/>
              <a:gd name="connsiteX27" fmla="*/ 842760 w 951068"/>
              <a:gd name="connsiteY27" fmla="*/ 133444 h 903325"/>
              <a:gd name="connsiteX28" fmla="*/ 105912 w 951068"/>
              <a:gd name="connsiteY28" fmla="*/ 105331 h 903325"/>
              <a:gd name="connsiteX29" fmla="*/ 105912 w 951068"/>
              <a:gd name="connsiteY29" fmla="*/ 352962 h 903325"/>
              <a:gd name="connsiteX30" fmla="*/ 542463 w 951068"/>
              <a:gd name="connsiteY30" fmla="*/ 352962 h 903325"/>
              <a:gd name="connsiteX31" fmla="*/ 542463 w 951068"/>
              <a:gd name="connsiteY31" fmla="*/ 105331 h 903325"/>
              <a:gd name="connsiteX32" fmla="*/ 63023 w 951068"/>
              <a:gd name="connsiteY32" fmla="*/ 50675 h 903325"/>
              <a:gd name="connsiteX33" fmla="*/ 885649 w 951068"/>
              <a:gd name="connsiteY33" fmla="*/ 50675 h 903325"/>
              <a:gd name="connsiteX34" fmla="*/ 885649 w 951068"/>
              <a:gd name="connsiteY34" fmla="*/ 829140 h 903325"/>
              <a:gd name="connsiteX35" fmla="*/ 63023 w 951068"/>
              <a:gd name="connsiteY35" fmla="*/ 829140 h 903325"/>
              <a:gd name="connsiteX36" fmla="*/ 44490 w 951068"/>
              <a:gd name="connsiteY36" fmla="*/ 24227 h 903325"/>
              <a:gd name="connsiteX37" fmla="*/ 44490 w 951068"/>
              <a:gd name="connsiteY37" fmla="*/ 859360 h 903325"/>
              <a:gd name="connsiteX38" fmla="*/ 906578 w 951068"/>
              <a:gd name="connsiteY38" fmla="*/ 859360 h 903325"/>
              <a:gd name="connsiteX39" fmla="*/ 906578 w 951068"/>
              <a:gd name="connsiteY39" fmla="*/ 24227 h 903325"/>
              <a:gd name="connsiteX40" fmla="*/ 0 w 951068"/>
              <a:gd name="connsiteY40" fmla="*/ 0 h 903325"/>
              <a:gd name="connsiteX41" fmla="*/ 951068 w 951068"/>
              <a:gd name="connsiteY41" fmla="*/ 0 h 903325"/>
              <a:gd name="connsiteX42" fmla="*/ 951068 w 951068"/>
              <a:gd name="connsiteY42" fmla="*/ 903325 h 903325"/>
              <a:gd name="connsiteX43" fmla="*/ 68337 w 951068"/>
              <a:gd name="connsiteY43" fmla="*/ 903325 h 903325"/>
              <a:gd name="connsiteX44" fmla="*/ 25044 w 951068"/>
              <a:gd name="connsiteY44" fmla="*/ 903325 h 903325"/>
              <a:gd name="connsiteX45" fmla="*/ 0 w 951068"/>
              <a:gd name="connsiteY45" fmla="*/ 903325 h 90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51068" h="903325">
                <a:moveTo>
                  <a:pt x="105912" y="724667"/>
                </a:moveTo>
                <a:lnTo>
                  <a:pt x="105912" y="783348"/>
                </a:lnTo>
                <a:lnTo>
                  <a:pt x="842760" y="783348"/>
                </a:lnTo>
                <a:lnTo>
                  <a:pt x="842760" y="724667"/>
                </a:lnTo>
                <a:close/>
                <a:moveTo>
                  <a:pt x="105912" y="624825"/>
                </a:moveTo>
                <a:lnTo>
                  <a:pt x="105912" y="683506"/>
                </a:lnTo>
                <a:lnTo>
                  <a:pt x="842760" y="683506"/>
                </a:lnTo>
                <a:lnTo>
                  <a:pt x="842760" y="624825"/>
                </a:lnTo>
                <a:close/>
                <a:moveTo>
                  <a:pt x="105912" y="524983"/>
                </a:moveTo>
                <a:lnTo>
                  <a:pt x="105912" y="583664"/>
                </a:lnTo>
                <a:lnTo>
                  <a:pt x="842760" y="583664"/>
                </a:lnTo>
                <a:lnTo>
                  <a:pt x="842760" y="524983"/>
                </a:lnTo>
                <a:close/>
                <a:moveTo>
                  <a:pt x="105912" y="425141"/>
                </a:moveTo>
                <a:lnTo>
                  <a:pt x="105912" y="483822"/>
                </a:lnTo>
                <a:lnTo>
                  <a:pt x="842760" y="483822"/>
                </a:lnTo>
                <a:lnTo>
                  <a:pt x="842760" y="425141"/>
                </a:lnTo>
                <a:close/>
                <a:moveTo>
                  <a:pt x="582678" y="294282"/>
                </a:moveTo>
                <a:lnTo>
                  <a:pt x="582678" y="352962"/>
                </a:lnTo>
                <a:lnTo>
                  <a:pt x="842760" y="352962"/>
                </a:lnTo>
                <a:lnTo>
                  <a:pt x="842760" y="294282"/>
                </a:lnTo>
                <a:close/>
                <a:moveTo>
                  <a:pt x="582678" y="213863"/>
                </a:moveTo>
                <a:lnTo>
                  <a:pt x="582678" y="272544"/>
                </a:lnTo>
                <a:lnTo>
                  <a:pt x="842760" y="272544"/>
                </a:lnTo>
                <a:lnTo>
                  <a:pt x="842760" y="213863"/>
                </a:lnTo>
                <a:close/>
                <a:moveTo>
                  <a:pt x="582678" y="133444"/>
                </a:moveTo>
                <a:lnTo>
                  <a:pt x="582678" y="192124"/>
                </a:lnTo>
                <a:lnTo>
                  <a:pt x="842760" y="192124"/>
                </a:lnTo>
                <a:lnTo>
                  <a:pt x="842760" y="133444"/>
                </a:lnTo>
                <a:close/>
                <a:moveTo>
                  <a:pt x="105912" y="105331"/>
                </a:moveTo>
                <a:lnTo>
                  <a:pt x="105912" y="352962"/>
                </a:lnTo>
                <a:lnTo>
                  <a:pt x="542463" y="352962"/>
                </a:lnTo>
                <a:lnTo>
                  <a:pt x="542463" y="105331"/>
                </a:lnTo>
                <a:close/>
                <a:moveTo>
                  <a:pt x="63023" y="50675"/>
                </a:moveTo>
                <a:lnTo>
                  <a:pt x="885649" y="50675"/>
                </a:lnTo>
                <a:lnTo>
                  <a:pt x="885649" y="829140"/>
                </a:lnTo>
                <a:lnTo>
                  <a:pt x="63023" y="829140"/>
                </a:lnTo>
                <a:close/>
                <a:moveTo>
                  <a:pt x="44490" y="24227"/>
                </a:moveTo>
                <a:lnTo>
                  <a:pt x="44490" y="859360"/>
                </a:lnTo>
                <a:lnTo>
                  <a:pt x="906578" y="859360"/>
                </a:lnTo>
                <a:lnTo>
                  <a:pt x="906578" y="24227"/>
                </a:lnTo>
                <a:close/>
                <a:moveTo>
                  <a:pt x="0" y="0"/>
                </a:moveTo>
                <a:lnTo>
                  <a:pt x="951068" y="0"/>
                </a:lnTo>
                <a:lnTo>
                  <a:pt x="951068" y="903325"/>
                </a:lnTo>
                <a:lnTo>
                  <a:pt x="68337" y="903325"/>
                </a:lnTo>
                <a:lnTo>
                  <a:pt x="25044" y="903325"/>
                </a:lnTo>
                <a:lnTo>
                  <a:pt x="0" y="903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cs typeface="Segoe UI Semibold" panose="020B0702040204020203" pitchFamily="34" charset="0"/>
            </a:endParaRPr>
          </a:p>
        </p:txBody>
      </p:sp>
    </p:spTree>
    <p:extLst>
      <p:ext uri="{BB962C8B-B14F-4D97-AF65-F5344CB8AC3E}">
        <p14:creationId xmlns:p14="http://schemas.microsoft.com/office/powerpoint/2010/main" val="3447901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a:picLocks noChangeAspect="1"/>
          </p:cNvPicPr>
          <p:nvPr/>
        </p:nvPicPr>
        <p:blipFill>
          <a:blip r:embed="rId3"/>
          <a:stretch>
            <a:fillRect/>
          </a:stretch>
        </p:blipFill>
        <p:spPr>
          <a:xfrm>
            <a:off x="2585097" y="4849090"/>
            <a:ext cx="1049322" cy="351576"/>
          </a:xfrm>
          <a:prstGeom prst="rect">
            <a:avLst/>
          </a:prstGeom>
        </p:spPr>
      </p:pic>
      <p:pic>
        <p:nvPicPr>
          <p:cNvPr id="111" name="Picture 110"/>
          <p:cNvPicPr>
            <a:picLocks noChangeAspect="1"/>
          </p:cNvPicPr>
          <p:nvPr/>
        </p:nvPicPr>
        <p:blipFill>
          <a:blip r:embed="rId4"/>
          <a:stretch>
            <a:fillRect/>
          </a:stretch>
        </p:blipFill>
        <p:spPr>
          <a:xfrm>
            <a:off x="2772722" y="4345830"/>
            <a:ext cx="1191914" cy="281208"/>
          </a:xfrm>
          <a:prstGeom prst="rect">
            <a:avLst/>
          </a:prstGeom>
        </p:spPr>
      </p:pic>
      <p:pic>
        <p:nvPicPr>
          <p:cNvPr id="112" name="Picture 111"/>
          <p:cNvPicPr>
            <a:picLocks noChangeAspect="1"/>
          </p:cNvPicPr>
          <p:nvPr/>
        </p:nvPicPr>
        <p:blipFill>
          <a:blip r:embed="rId5"/>
          <a:stretch>
            <a:fillRect/>
          </a:stretch>
        </p:blipFill>
        <p:spPr>
          <a:xfrm>
            <a:off x="1174921" y="4632840"/>
            <a:ext cx="1023910" cy="387122"/>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t="21745" b="32540"/>
          <a:stretch/>
        </p:blipFill>
        <p:spPr>
          <a:xfrm>
            <a:off x="9196146" y="3066291"/>
            <a:ext cx="1277484" cy="422464"/>
          </a:xfrm>
          <a:prstGeom prst="rect">
            <a:avLst/>
          </a:prstGeom>
        </p:spPr>
      </p:pic>
      <p:pic>
        <p:nvPicPr>
          <p:cNvPr id="114" name="Picture 113"/>
          <p:cNvPicPr>
            <a:picLocks noChangeAspect="1"/>
          </p:cNvPicPr>
          <p:nvPr/>
        </p:nvPicPr>
        <p:blipFill>
          <a:blip r:embed="rId7"/>
          <a:stretch>
            <a:fillRect/>
          </a:stretch>
        </p:blipFill>
        <p:spPr>
          <a:xfrm>
            <a:off x="648808" y="2511609"/>
            <a:ext cx="1466272" cy="302752"/>
          </a:xfrm>
          <a:prstGeom prst="rect">
            <a:avLst/>
          </a:prstGeom>
        </p:spPr>
      </p:pic>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7014" b="6823"/>
          <a:stretch/>
        </p:blipFill>
        <p:spPr>
          <a:xfrm>
            <a:off x="4281854" y="5854184"/>
            <a:ext cx="1504044" cy="548416"/>
          </a:xfrm>
          <a:prstGeom prst="rect">
            <a:avLst/>
          </a:prstGeom>
        </p:spPr>
      </p:pic>
      <p:pic>
        <p:nvPicPr>
          <p:cNvPr id="116"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9837" y="2349173"/>
            <a:ext cx="1119726" cy="449158"/>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8547" y="1734067"/>
            <a:ext cx="990176" cy="372768"/>
          </a:xfrm>
          <a:prstGeom prst="rect">
            <a:avLst/>
          </a:prstGeom>
        </p:spPr>
      </p:pic>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8953" y="1761039"/>
            <a:ext cx="1197326" cy="464336"/>
          </a:xfrm>
          <a:prstGeom prst="rect">
            <a:avLst/>
          </a:prstGeom>
        </p:spPr>
      </p:pic>
      <p:pic>
        <p:nvPicPr>
          <p:cNvPr id="119" name="Picture 118"/>
          <p:cNvPicPr>
            <a:picLocks noChangeAspect="1"/>
          </p:cNvPicPr>
          <p:nvPr/>
        </p:nvPicPr>
        <p:blipFill>
          <a:blip r:embed="rId12"/>
          <a:stretch>
            <a:fillRect/>
          </a:stretch>
        </p:blipFill>
        <p:spPr>
          <a:xfrm>
            <a:off x="2455121" y="2941635"/>
            <a:ext cx="994556" cy="182418"/>
          </a:xfrm>
          <a:prstGeom prst="rect">
            <a:avLst/>
          </a:prstGeom>
        </p:spPr>
      </p:pic>
      <p:pic>
        <p:nvPicPr>
          <p:cNvPr id="120" name="Picture 1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64797" y="1372722"/>
            <a:ext cx="774820" cy="165804"/>
          </a:xfrm>
          <a:prstGeom prst="rect">
            <a:avLst/>
          </a:prstGeom>
        </p:spPr>
      </p:pic>
      <p:pic>
        <p:nvPicPr>
          <p:cNvPr id="121" name="Picture 1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41706" y="1843679"/>
            <a:ext cx="1181640" cy="282172"/>
          </a:xfrm>
          <a:prstGeom prst="rect">
            <a:avLst/>
          </a:prstGeom>
        </p:spPr>
      </p:pic>
      <p:pic>
        <p:nvPicPr>
          <p:cNvPr id="122" name="Picture 12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21843" y="1302646"/>
            <a:ext cx="672630" cy="331476"/>
          </a:xfrm>
          <a:prstGeom prst="rect">
            <a:avLst/>
          </a:prstGeom>
        </p:spPr>
      </p:pic>
      <p:pic>
        <p:nvPicPr>
          <p:cNvPr id="123" name="Picture 122"/>
          <p:cNvPicPr>
            <a:picLocks noChangeAspect="1"/>
          </p:cNvPicPr>
          <p:nvPr/>
        </p:nvPicPr>
        <p:blipFill>
          <a:blip r:embed="rId16"/>
          <a:stretch>
            <a:fillRect/>
          </a:stretch>
        </p:blipFill>
        <p:spPr>
          <a:xfrm>
            <a:off x="7069175" y="2416799"/>
            <a:ext cx="1072126" cy="243562"/>
          </a:xfrm>
          <a:prstGeom prst="rect">
            <a:avLst/>
          </a:prstGeom>
        </p:spPr>
      </p:pic>
      <p:pic>
        <p:nvPicPr>
          <p:cNvPr id="125"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10189" y="1329058"/>
            <a:ext cx="1123872" cy="1963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 descr="http://res.cloudinary.com/octopusdeploy/image/upload/v1411729274/Logo-Text-BlueBlackWhite-400_f6zxbu.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417595" y="3776319"/>
            <a:ext cx="1438802" cy="280566"/>
          </a:xfrm>
          <a:prstGeom prst="rect">
            <a:avLst/>
          </a:prstGeom>
          <a:extLst>
            <a:ext uri="{909E8E84-426E-40DD-AFC4-6F175D3DCCD1}">
              <a14:hiddenFill xmlns:a14="http://schemas.microsoft.com/office/drawing/2010/main">
                <a:solidFill>
                  <a:srgbClr val="FFFFFF"/>
                </a:solidFill>
              </a14:hiddenFill>
            </a:ext>
          </a:extLst>
        </p:spPr>
      </p:pic>
      <p:pic>
        <p:nvPicPr>
          <p:cNvPr id="127" name="Picture 8" descr="http://himss.eu/sites/default/files/ibm-log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66649" y="1244086"/>
            <a:ext cx="804274" cy="313814"/>
          </a:xfrm>
          <a:prstGeom prst="rect">
            <a:avLst/>
          </a:prstGeom>
          <a:extLst>
            <a:ext uri="{909E8E84-426E-40DD-AFC4-6F175D3DCCD1}">
              <a14:hiddenFill xmlns:a14="http://schemas.microsoft.com/office/drawing/2010/main">
                <a:solidFill>
                  <a:srgbClr val="FFFFFF"/>
                </a:solidFill>
              </a14:hiddenFill>
            </a:ext>
          </a:extLst>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44518" y="6141282"/>
            <a:ext cx="863542" cy="225270"/>
          </a:xfrm>
          <a:prstGeom prst="rect">
            <a:avLst/>
          </a:prstGeom>
        </p:spPr>
      </p:pic>
      <p:pic>
        <p:nvPicPr>
          <p:cNvPr id="129" name="Picture 128"/>
          <p:cNvPicPr>
            <a:picLocks noChangeAspect="1"/>
          </p:cNvPicPr>
          <p:nvPr/>
        </p:nvPicPr>
        <p:blipFill rotWithShape="1">
          <a:blip r:embed="rId21" cstate="print">
            <a:extLst>
              <a:ext uri="{28A0092B-C50C-407E-A947-70E740481C1C}">
                <a14:useLocalDpi xmlns:a14="http://schemas.microsoft.com/office/drawing/2010/main" val="0"/>
              </a:ext>
            </a:extLst>
          </a:blip>
          <a:srcRect r="3889"/>
          <a:stretch/>
        </p:blipFill>
        <p:spPr>
          <a:xfrm>
            <a:off x="3803248" y="3187427"/>
            <a:ext cx="1096788" cy="244706"/>
          </a:xfrm>
          <a:prstGeom prst="rect">
            <a:avLst/>
          </a:prstGeom>
        </p:spPr>
      </p:pic>
      <p:pic>
        <p:nvPicPr>
          <p:cNvPr id="130" name="Picture 129"/>
          <p:cNvPicPr>
            <a:picLocks noChangeAspect="1"/>
          </p:cNvPicPr>
          <p:nvPr/>
        </p:nvPicPr>
        <p:blipFill rotWithShape="1">
          <a:blip r:embed="rId22">
            <a:extLst>
              <a:ext uri="{28A0092B-C50C-407E-A947-70E740481C1C}">
                <a14:useLocalDpi xmlns:a14="http://schemas.microsoft.com/office/drawing/2010/main" val="0"/>
              </a:ext>
            </a:extLst>
          </a:blip>
          <a:srcRect t="35054" b="34474"/>
          <a:stretch/>
        </p:blipFill>
        <p:spPr>
          <a:xfrm>
            <a:off x="2499263" y="2337145"/>
            <a:ext cx="1107582" cy="337498"/>
          </a:xfrm>
          <a:prstGeom prst="rect">
            <a:avLst/>
          </a:prstGeom>
        </p:spPr>
      </p:pic>
      <p:pic>
        <p:nvPicPr>
          <p:cNvPr id="131" name="Picture 13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66560" y="2755670"/>
            <a:ext cx="1237688" cy="223736"/>
          </a:xfrm>
          <a:prstGeom prst="rect">
            <a:avLst/>
          </a:prstGeom>
        </p:spPr>
      </p:pic>
      <p:pic>
        <p:nvPicPr>
          <p:cNvPr id="132" name="Picture 13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876388" y="5253194"/>
            <a:ext cx="1124328" cy="242092"/>
          </a:xfrm>
          <a:prstGeom prst="rect">
            <a:avLst/>
          </a:prstGeom>
        </p:spPr>
      </p:pic>
      <p:pic>
        <p:nvPicPr>
          <p:cNvPr id="133" name="Picture 13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80908" y="4615914"/>
            <a:ext cx="1036926" cy="337726"/>
          </a:xfrm>
          <a:prstGeom prst="rect">
            <a:avLst/>
          </a:prstGeom>
        </p:spPr>
      </p:pic>
      <p:pic>
        <p:nvPicPr>
          <p:cNvPr id="134" name="Picture 1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84414" y="2950395"/>
            <a:ext cx="1079218" cy="302708"/>
          </a:xfrm>
          <a:prstGeom prst="rect">
            <a:avLst/>
          </a:prstGeom>
        </p:spPr>
      </p:pic>
      <p:pic>
        <p:nvPicPr>
          <p:cNvPr id="135" name="Picture 1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69267" y="5881080"/>
            <a:ext cx="447100" cy="447100"/>
          </a:xfrm>
          <a:prstGeom prst="rect">
            <a:avLst/>
          </a:prstGeom>
        </p:spPr>
      </p:pic>
      <p:pic>
        <p:nvPicPr>
          <p:cNvPr id="136" name="Picture 1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45755" y="4320496"/>
            <a:ext cx="1451352" cy="402104"/>
          </a:xfrm>
          <a:prstGeom prst="rect">
            <a:avLst/>
          </a:prstGeom>
        </p:spPr>
      </p:pic>
      <p:pic>
        <p:nvPicPr>
          <p:cNvPr id="137" name="Picture 136"/>
          <p:cNvPicPr>
            <a:picLocks noChangeAspect="1"/>
          </p:cNvPicPr>
          <p:nvPr/>
        </p:nvPicPr>
        <p:blipFill rotWithShape="1">
          <a:blip r:embed="rId29" cstate="print">
            <a:extLst>
              <a:ext uri="{28A0092B-C50C-407E-A947-70E740481C1C}">
                <a14:useLocalDpi xmlns:a14="http://schemas.microsoft.com/office/drawing/2010/main" val="0"/>
              </a:ext>
            </a:extLst>
          </a:blip>
          <a:srcRect t="26550" b="31411"/>
          <a:stretch/>
        </p:blipFill>
        <p:spPr>
          <a:xfrm>
            <a:off x="9080905" y="1671294"/>
            <a:ext cx="1004532" cy="422296"/>
          </a:xfrm>
          <a:prstGeom prst="rect">
            <a:avLst/>
          </a:prstGeom>
        </p:spPr>
      </p:pic>
      <p:pic>
        <p:nvPicPr>
          <p:cNvPr id="138" name="Picture 13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554243" y="2736979"/>
            <a:ext cx="1250022" cy="388690"/>
          </a:xfrm>
          <a:prstGeom prst="rect">
            <a:avLst/>
          </a:prstGeom>
        </p:spPr>
      </p:pic>
      <p:pic>
        <p:nvPicPr>
          <p:cNvPr id="139" name="Picture 13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529574" y="5516550"/>
            <a:ext cx="1012988" cy="257850"/>
          </a:xfrm>
          <a:prstGeom prst="rect">
            <a:avLst/>
          </a:prstGeom>
        </p:spPr>
      </p:pic>
      <p:pic>
        <p:nvPicPr>
          <p:cNvPr id="140" name="Picture 13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95476" y="1922601"/>
            <a:ext cx="997466" cy="287244"/>
          </a:xfrm>
          <a:prstGeom prst="rect">
            <a:avLst/>
          </a:prstGeom>
        </p:spPr>
      </p:pic>
      <p:pic>
        <p:nvPicPr>
          <p:cNvPr id="141" name="Picture 140"/>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514491" y="2035717"/>
            <a:ext cx="1005434" cy="320482"/>
          </a:xfrm>
          <a:prstGeom prst="rect">
            <a:avLst/>
          </a:prstGeom>
        </p:spPr>
      </p:pic>
      <p:pic>
        <p:nvPicPr>
          <p:cNvPr id="142" name="Picture 14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278095" y="3257286"/>
            <a:ext cx="1321284" cy="288864"/>
          </a:xfrm>
          <a:prstGeom prst="rect">
            <a:avLst/>
          </a:prstGeom>
        </p:spPr>
      </p:pic>
      <p:pic>
        <p:nvPicPr>
          <p:cNvPr id="143" name="Picture 142"/>
          <p:cNvPicPr>
            <a:picLocks noChangeAspect="1"/>
          </p:cNvPicPr>
          <p:nvPr/>
        </p:nvPicPr>
        <p:blipFill rotWithShape="1">
          <a:blip r:embed="rId35" cstate="print">
            <a:extLst>
              <a:ext uri="{28A0092B-C50C-407E-A947-70E740481C1C}">
                <a14:useLocalDpi xmlns:a14="http://schemas.microsoft.com/office/drawing/2010/main" val="0"/>
              </a:ext>
            </a:extLst>
          </a:blip>
          <a:srcRect t="15709" r="4558" b="24173"/>
          <a:stretch/>
        </p:blipFill>
        <p:spPr>
          <a:xfrm>
            <a:off x="8710231" y="1203088"/>
            <a:ext cx="1273084" cy="374930"/>
          </a:xfrm>
          <a:prstGeom prst="rect">
            <a:avLst/>
          </a:prstGeom>
        </p:spPr>
      </p:pic>
      <p:pic>
        <p:nvPicPr>
          <p:cNvPr id="144" name="Picture 14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594830" y="1509238"/>
            <a:ext cx="980094" cy="266060"/>
          </a:xfrm>
          <a:prstGeom prst="rect">
            <a:avLst/>
          </a:prstGeom>
        </p:spPr>
      </p:pic>
      <p:pic>
        <p:nvPicPr>
          <p:cNvPr id="145" name="Picture 144"/>
          <p:cNvPicPr>
            <a:picLocks noChangeAspect="1"/>
          </p:cNvPicPr>
          <p:nvPr/>
        </p:nvPicPr>
        <p:blipFill rotWithShape="1">
          <a:blip r:embed="rId37" cstate="print">
            <a:extLst>
              <a:ext uri="{28A0092B-C50C-407E-A947-70E740481C1C}">
                <a14:useLocalDpi xmlns:a14="http://schemas.microsoft.com/office/drawing/2010/main" val="0"/>
              </a:ext>
            </a:extLst>
          </a:blip>
          <a:srcRect t="7295" b="8644"/>
          <a:stretch/>
        </p:blipFill>
        <p:spPr>
          <a:xfrm>
            <a:off x="3032940" y="5914694"/>
            <a:ext cx="870174" cy="356650"/>
          </a:xfrm>
          <a:prstGeom prst="rect">
            <a:avLst/>
          </a:prstGeom>
        </p:spPr>
      </p:pic>
      <p:pic>
        <p:nvPicPr>
          <p:cNvPr id="146" name="Picture 145"/>
          <p:cNvPicPr>
            <a:picLocks noChangeAspect="1"/>
          </p:cNvPicPr>
          <p:nvPr/>
        </p:nvPicPr>
        <p:blipFill rotWithShape="1">
          <a:blip r:embed="rId38" cstate="print">
            <a:extLst>
              <a:ext uri="{28A0092B-C50C-407E-A947-70E740481C1C}">
                <a14:useLocalDpi xmlns:a14="http://schemas.microsoft.com/office/drawing/2010/main" val="0"/>
              </a:ext>
            </a:extLst>
          </a:blip>
          <a:srcRect t="12690" b="17711"/>
          <a:stretch/>
        </p:blipFill>
        <p:spPr>
          <a:xfrm>
            <a:off x="8489915" y="2263219"/>
            <a:ext cx="1079888" cy="309736"/>
          </a:xfrm>
          <a:prstGeom prst="rect">
            <a:avLst/>
          </a:prstGeom>
        </p:spPr>
      </p:pic>
      <p:pic>
        <p:nvPicPr>
          <p:cNvPr id="147" name="Picture 146"/>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273534" y="4901256"/>
            <a:ext cx="842054" cy="316954"/>
          </a:xfrm>
          <a:prstGeom prst="rect">
            <a:avLst/>
          </a:prstGeom>
        </p:spPr>
      </p:pic>
      <p:pic>
        <p:nvPicPr>
          <p:cNvPr id="148" name="Picture 2" descr="MyFileBridg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89077" y="5210191"/>
            <a:ext cx="1067262" cy="3939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4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061778" y="5859814"/>
            <a:ext cx="1157592" cy="411904"/>
          </a:xfrm>
          <a:prstGeom prst="rect">
            <a:avLst/>
          </a:prstGeom>
        </p:spPr>
      </p:pic>
      <p:pic>
        <p:nvPicPr>
          <p:cNvPr id="150" name="Picture 1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3361" y="3283322"/>
            <a:ext cx="1287324" cy="231692"/>
          </a:xfrm>
          <a:prstGeom prst="rect">
            <a:avLst/>
          </a:prstGeom>
        </p:spPr>
      </p:pic>
      <p:pic>
        <p:nvPicPr>
          <p:cNvPr id="151" name="Picture 15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776765" y="5897280"/>
            <a:ext cx="1027506" cy="357942"/>
          </a:xfrm>
          <a:prstGeom prst="rect">
            <a:avLst/>
          </a:prstGeom>
        </p:spPr>
      </p:pic>
      <p:pic>
        <p:nvPicPr>
          <p:cNvPr id="152" name="Picture 1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928410" y="5234704"/>
            <a:ext cx="878600" cy="474736"/>
          </a:xfrm>
          <a:prstGeom prst="rect">
            <a:avLst/>
          </a:prstGeom>
        </p:spPr>
      </p:pic>
      <p:pic>
        <p:nvPicPr>
          <p:cNvPr id="153" name="Picture 1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986815" y="6132217"/>
            <a:ext cx="1461044" cy="242224"/>
          </a:xfrm>
          <a:prstGeom prst="rect">
            <a:avLst/>
          </a:prstGeom>
        </p:spPr>
      </p:pic>
      <p:pic>
        <p:nvPicPr>
          <p:cNvPr id="154" name="Picture 2" descr="http://www.appzero.com/sites/default/files/content/appzero_logo_.pngforweb.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598471" y="1847634"/>
            <a:ext cx="1351752" cy="175652"/>
          </a:xfrm>
          <a:prstGeom prst="rect">
            <a:avLst/>
          </a:prstGeom>
          <a:extLst>
            <a:ext uri="{909E8E84-426E-40DD-AFC4-6F175D3DCCD1}">
              <a14:hiddenFill xmlns:a14="http://schemas.microsoft.com/office/drawing/2010/main">
                <a:solidFill>
                  <a:srgbClr val="FFFFFF"/>
                </a:solidFill>
              </a14:hiddenFill>
            </a:ext>
          </a:extLst>
        </p:spPr>
      </p:pic>
      <p:pic>
        <p:nvPicPr>
          <p:cNvPr id="155" name="Picture 4" descr="http://www.metavistech.com/sites/all/themes/custom/metavistech_design/img/logo.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977798" y="2510058"/>
            <a:ext cx="856498" cy="243688"/>
          </a:xfrm>
          <a:prstGeom prst="rect">
            <a:avLst/>
          </a:prstGeom>
          <a:extLst>
            <a:ext uri="{909E8E84-426E-40DD-AFC4-6F175D3DCCD1}">
              <a14:hiddenFill xmlns:a14="http://schemas.microsoft.com/office/drawing/2010/main">
                <a:solidFill>
                  <a:srgbClr val="FFFFFF"/>
                </a:solidFill>
              </a14:hiddenFill>
            </a:ext>
          </a:extLst>
        </p:spPr>
      </p:pic>
      <p:pic>
        <p:nvPicPr>
          <p:cNvPr id="156" name="Picture 155"/>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472291" y="5676515"/>
            <a:ext cx="1074018" cy="257950"/>
          </a:xfrm>
          <a:prstGeom prst="rect">
            <a:avLst/>
          </a:prstGeom>
        </p:spPr>
      </p:pic>
      <p:pic>
        <p:nvPicPr>
          <p:cNvPr id="157" name="Picture 15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410243" y="3485716"/>
            <a:ext cx="541012" cy="534332"/>
          </a:xfrm>
          <a:prstGeom prst="rect">
            <a:avLst/>
          </a:prstGeom>
        </p:spPr>
      </p:pic>
      <p:pic>
        <p:nvPicPr>
          <p:cNvPr id="158" name="Picture 157"/>
          <p:cNvPicPr>
            <a:picLocks noChangeAspect="1"/>
          </p:cNvPicPr>
          <p:nvPr/>
        </p:nvPicPr>
        <p:blipFill rotWithShape="1">
          <a:blip r:embed="rId50" cstate="print">
            <a:extLst>
              <a:ext uri="{28A0092B-C50C-407E-A947-70E740481C1C}">
                <a14:useLocalDpi xmlns:a14="http://schemas.microsoft.com/office/drawing/2010/main" val="0"/>
              </a:ext>
            </a:extLst>
          </a:blip>
          <a:srcRect t="25992" b="25674"/>
          <a:stretch/>
        </p:blipFill>
        <p:spPr>
          <a:xfrm>
            <a:off x="7054319" y="4698786"/>
            <a:ext cx="876166" cy="423488"/>
          </a:xfrm>
          <a:prstGeom prst="rect">
            <a:avLst/>
          </a:prstGeom>
        </p:spPr>
      </p:pic>
      <p:pic>
        <p:nvPicPr>
          <p:cNvPr id="160" name="Picture 74" descr="http://www.filecluster.com/news/wp-content/uploads/2014/05/Symantec-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4405736" y="3640359"/>
            <a:ext cx="1161772" cy="367118"/>
          </a:xfrm>
          <a:prstGeom prst="rect">
            <a:avLst/>
          </a:prstGeom>
          <a:extLst>
            <a:ext uri="{909E8E84-426E-40DD-AFC4-6F175D3DCCD1}">
              <a14:hiddenFill xmlns:a14="http://schemas.microsoft.com/office/drawing/2010/main">
                <a:solidFill>
                  <a:srgbClr val="FFFFFF"/>
                </a:solidFill>
              </a14:hiddenFill>
            </a:ext>
          </a:extLst>
        </p:spPr>
      </p:pic>
      <p:pic>
        <p:nvPicPr>
          <p:cNvPr id="161" name="Picture 78" descr="http://www.kuali.org/sites/default/files/foundation/images/AppDynamics_Logo.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580997" y="5243221"/>
            <a:ext cx="690506" cy="561608"/>
          </a:xfrm>
          <a:prstGeom prst="rect">
            <a:avLst/>
          </a:prstGeom>
          <a:extLst>
            <a:ext uri="{909E8E84-426E-40DD-AFC4-6F175D3DCCD1}">
              <a14:hiddenFill xmlns:a14="http://schemas.microsoft.com/office/drawing/2010/main">
                <a:solidFill>
                  <a:srgbClr val="FFFFFF"/>
                </a:solidFill>
              </a14:hiddenFill>
            </a:ext>
          </a:extLst>
        </p:spPr>
      </p:pic>
      <p:pic>
        <p:nvPicPr>
          <p:cNvPr id="162" name="Picture 84" descr="http://ayende.com/blog/Images/Windows-Live-Writer/RavenDB-2.5-is-out--about_BA68/RavenDB_Logo_5.pn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733047" y="3508406"/>
            <a:ext cx="1243114" cy="270138"/>
          </a:xfrm>
          <a:prstGeom prst="rect">
            <a:avLst/>
          </a:prstGeom>
          <a:extLst>
            <a:ext uri="{909E8E84-426E-40DD-AFC4-6F175D3DCCD1}">
              <a14:hiddenFill xmlns:a14="http://schemas.microsoft.com/office/drawing/2010/main">
                <a:solidFill>
                  <a:srgbClr val="FFFFFF"/>
                </a:solidFill>
              </a14:hiddenFill>
            </a:ext>
          </a:extLst>
        </p:spPr>
      </p:pic>
      <p:pic>
        <p:nvPicPr>
          <p:cNvPr id="163" name="Picture 162" descr="http://wordimpress.com/assets/wordpressIcon2.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440990" y="3790263"/>
            <a:ext cx="489264" cy="436842"/>
          </a:xfrm>
          <a:prstGeom prst="rect">
            <a:avLst/>
          </a:prstGeom>
          <a:extLst>
            <a:ext uri="{909E8E84-426E-40DD-AFC4-6F175D3DCCD1}">
              <a14:hiddenFill xmlns:a14="http://schemas.microsoft.com/office/drawing/2010/main">
                <a:solidFill>
                  <a:srgbClr val="FFFFFF"/>
                </a:solidFill>
              </a14:hiddenFill>
            </a:ext>
          </a:extLst>
        </p:spPr>
      </p:pic>
      <p:pic>
        <p:nvPicPr>
          <p:cNvPr id="164" name="Picture 88" descr="http://www.analystone.com/wp-content/uploads/2013/03/cloudant.pn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5603523" y="3977844"/>
            <a:ext cx="455096" cy="456008"/>
          </a:xfrm>
          <a:prstGeom prst="rect">
            <a:avLst/>
          </a:prstGeom>
          <a:extLst>
            <a:ext uri="{909E8E84-426E-40DD-AFC4-6F175D3DCCD1}">
              <a14:hiddenFill xmlns:a14="http://schemas.microsoft.com/office/drawing/2010/main">
                <a:solidFill>
                  <a:srgbClr val="FFFFFF"/>
                </a:solidFill>
              </a14:hiddenFill>
            </a:ext>
          </a:extLst>
        </p:spPr>
      </p:pic>
      <p:pic>
        <p:nvPicPr>
          <p:cNvPr id="165" name="Picture 90" descr="http://res.cloudinary.com/cloudinary/image/upload/p2ntnbwskfy47lnc6quu.pn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539323" y="3903821"/>
            <a:ext cx="464140" cy="759268"/>
          </a:xfrm>
          <a:prstGeom prst="rect">
            <a:avLst/>
          </a:prstGeom>
          <a:extLst>
            <a:ext uri="{909E8E84-426E-40DD-AFC4-6F175D3DCCD1}">
              <a14:hiddenFill xmlns:a14="http://schemas.microsoft.com/office/drawing/2010/main">
                <a:solidFill>
                  <a:srgbClr val="FFFFFF"/>
                </a:solidFill>
              </a14:hiddenFill>
            </a:ext>
          </a:extLst>
        </p:spPr>
      </p:pic>
      <p:pic>
        <p:nvPicPr>
          <p:cNvPr id="166" name="Picture 94" descr="https://www.memcachier.com/assets/logo.pn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0713850" y="3206011"/>
            <a:ext cx="1145090" cy="171764"/>
          </a:xfrm>
          <a:prstGeom prst="rect">
            <a:avLst/>
          </a:prstGeom>
          <a:extLst>
            <a:ext uri="{909E8E84-426E-40DD-AFC4-6F175D3DCCD1}">
              <a14:hiddenFill xmlns:a14="http://schemas.microsoft.com/office/drawing/2010/main">
                <a:solidFill>
                  <a:srgbClr val="FFFFFF"/>
                </a:solidFill>
              </a14:hiddenFill>
            </a:ext>
          </a:extLst>
        </p:spPr>
      </p:pic>
      <p:pic>
        <p:nvPicPr>
          <p:cNvPr id="167" name="Picture 8" descr="https://www.percona.com/live/mysql-conference-2013/sites/default/files/clearDB.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9527237" y="4849811"/>
            <a:ext cx="1067058" cy="400146"/>
          </a:xfrm>
          <a:prstGeom prst="rect">
            <a:avLst/>
          </a:prstGeom>
          <a:extLst>
            <a:ext uri="{909E8E84-426E-40DD-AFC4-6F175D3DCCD1}">
              <a14:hiddenFill xmlns:a14="http://schemas.microsoft.com/office/drawing/2010/main">
                <a:solidFill>
                  <a:srgbClr val="FFFFFF"/>
                </a:solidFill>
              </a14:hiddenFill>
            </a:ext>
          </a:extLst>
        </p:spPr>
      </p:pic>
      <p:pic>
        <p:nvPicPr>
          <p:cNvPr id="168" name="Picture 12" descr="http://design.ubuntu.com/wp-content/uploads/logo-ubuntu_st_no%C2%AE-orange-hex.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6936071" y="3938701"/>
            <a:ext cx="1093832" cy="773304"/>
          </a:xfrm>
          <a:prstGeom prst="rect">
            <a:avLst/>
          </a:prstGeom>
          <a:extLst>
            <a:ext uri="{909E8E84-426E-40DD-AFC4-6F175D3DCCD1}">
              <a14:hiddenFill xmlns:a14="http://schemas.microsoft.com/office/drawing/2010/main">
                <a:solidFill>
                  <a:srgbClr val="FFFFFF"/>
                </a:solidFill>
              </a14:hiddenFill>
            </a:ext>
          </a:extLst>
        </p:spPr>
      </p:pic>
      <p:pic>
        <p:nvPicPr>
          <p:cNvPr id="169" name="Picture 14" descr="https://wiki.videolan.org/images/archive/20111228204602!Centos.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225990" y="3982132"/>
            <a:ext cx="1042512" cy="398334"/>
          </a:xfrm>
          <a:prstGeom prst="rect">
            <a:avLst/>
          </a:prstGeom>
          <a:extLst>
            <a:ext uri="{909E8E84-426E-40DD-AFC4-6F175D3DCCD1}">
              <a14:hiddenFill xmlns:a14="http://schemas.microsoft.com/office/drawing/2010/main">
                <a:solidFill>
                  <a:srgbClr val="FFFFFF"/>
                </a:solidFill>
              </a14:hiddenFill>
            </a:ext>
          </a:extLst>
        </p:spPr>
      </p:pic>
      <p:pic>
        <p:nvPicPr>
          <p:cNvPr id="170" name="Picture 16" descr="http://www.lex-web.net/wp2012/wordpress/wp-content/uploads/2011/02/Linux_Logo.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9859098" y="2162857"/>
            <a:ext cx="383196" cy="450886"/>
          </a:xfrm>
          <a:prstGeom prst="rect">
            <a:avLst/>
          </a:prstGeom>
          <a:extLst>
            <a:ext uri="{909E8E84-426E-40DD-AFC4-6F175D3DCCD1}">
              <a14:hiddenFill xmlns:a14="http://schemas.microsoft.com/office/drawing/2010/main">
                <a:solidFill>
                  <a:srgbClr val="FFFFFF"/>
                </a:solidFill>
              </a14:hiddenFill>
            </a:ext>
          </a:extLst>
        </p:spPr>
      </p:pic>
      <p:pic>
        <p:nvPicPr>
          <p:cNvPr id="171" name="Picture 18" descr="http://www.comunidadtic.com.ar/wp/wp-content/subidas/2012/05/suse.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4050389" y="3737302"/>
            <a:ext cx="1676010" cy="1295098"/>
          </a:xfrm>
          <a:prstGeom prst="rect">
            <a:avLst/>
          </a:prstGeom>
          <a:extLst>
            <a:ext uri="{909E8E84-426E-40DD-AFC4-6F175D3DCCD1}">
              <a14:hiddenFill xmlns:a14="http://schemas.microsoft.com/office/drawing/2010/main">
                <a:solidFill>
                  <a:srgbClr val="FFFFFF"/>
                </a:solidFill>
              </a14:hiddenFill>
            </a:ext>
          </a:extLst>
        </p:spPr>
      </p:pic>
      <p:pic>
        <p:nvPicPr>
          <p:cNvPr id="172" name="Picture 22" descr="http://kinlane-productions.s3.amazonaws.com/api-evangelist-site/company/logos/dreamfactory.pn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tretch/>
        </p:blipFill>
        <p:spPr bwMode="auto">
          <a:xfrm>
            <a:off x="6159511" y="3561502"/>
            <a:ext cx="980949" cy="590232"/>
          </a:xfrm>
          <a:prstGeom prst="rect">
            <a:avLst/>
          </a:prstGeom>
          <a:extLst>
            <a:ext uri="{909E8E84-426E-40DD-AFC4-6F175D3DCCD1}">
              <a14:hiddenFill xmlns:a14="http://schemas.microsoft.com/office/drawing/2010/main">
                <a:solidFill>
                  <a:srgbClr val="FFFFFF"/>
                </a:solidFill>
              </a14:hiddenFill>
            </a:ext>
          </a:extLst>
        </p:spPr>
      </p:pic>
      <p:pic>
        <p:nvPicPr>
          <p:cNvPr id="173" name="Picture 24" descr="https://d33np9n32j53g7.cloudfront.net/assets/stacks/rubystack/img/rubystack-stack-110x117-cdb307d10e46a746b64be8523a5b228f.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10998956" y="4785728"/>
            <a:ext cx="541606" cy="576072"/>
          </a:xfrm>
          <a:prstGeom prst="rect">
            <a:avLst/>
          </a:prstGeom>
          <a:extLst>
            <a:ext uri="{909E8E84-426E-40DD-AFC4-6F175D3DCCD1}">
              <a14:hiddenFill xmlns:a14="http://schemas.microsoft.com/office/drawing/2010/main">
                <a:solidFill>
                  <a:srgbClr val="FFFFFF"/>
                </a:solidFill>
              </a14:hiddenFill>
            </a:ext>
          </a:extLst>
        </p:spPr>
      </p:pic>
      <p:pic>
        <p:nvPicPr>
          <p:cNvPr id="174" name="Picture 26" descr="http://www.microwebworld.naukrihire.com/images/tec/cakephp.pn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981808" y="5362244"/>
            <a:ext cx="1062392" cy="313888"/>
          </a:xfrm>
          <a:prstGeom prst="rect">
            <a:avLst/>
          </a:prstGeom>
          <a:extLst>
            <a:ext uri="{909E8E84-426E-40DD-AFC4-6F175D3DCCD1}">
              <a14:hiddenFill xmlns:a14="http://schemas.microsoft.com/office/drawing/2010/main">
                <a:solidFill>
                  <a:srgbClr val="FFFFFF"/>
                </a:solidFill>
              </a14:hiddenFill>
            </a:ext>
          </a:extLst>
        </p:spPr>
      </p:pic>
      <p:pic>
        <p:nvPicPr>
          <p:cNvPr id="175" name="Picture 2" descr="http://newrelic.com/assets/newrelic/logo_NR-fb.pn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5830276" y="980457"/>
            <a:ext cx="1320916" cy="880612"/>
          </a:xfrm>
          <a:prstGeom prst="rect">
            <a:avLst/>
          </a:prstGeom>
          <a:extLst>
            <a:ext uri="{909E8E84-426E-40DD-AFC4-6F175D3DCCD1}">
              <a14:hiddenFill xmlns:a14="http://schemas.microsoft.com/office/drawing/2010/main">
                <a:solidFill>
                  <a:srgbClr val="FFFFFF"/>
                </a:solidFill>
              </a14:hiddenFill>
            </a:ext>
          </a:extLst>
        </p:spPr>
      </p:pic>
      <p:pic>
        <p:nvPicPr>
          <p:cNvPr id="176" name="Picture 12" descr="http://www.puppetlabs.com/wp-content/uploads/2010/07/Puppet-Labs-horizontal.pn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328602" y="4755323"/>
            <a:ext cx="985482" cy="460064"/>
          </a:xfrm>
          <a:prstGeom prst="rect">
            <a:avLst/>
          </a:prstGeom>
          <a:extLst>
            <a:ext uri="{909E8E84-426E-40DD-AFC4-6F175D3DCCD1}">
              <a14:hiddenFill xmlns:a14="http://schemas.microsoft.com/office/drawing/2010/main">
                <a:solidFill>
                  <a:srgbClr val="FFFFFF"/>
                </a:solidFill>
              </a14:hiddenFill>
            </a:ext>
          </a:extLst>
        </p:spPr>
      </p:pic>
      <p:pic>
        <p:nvPicPr>
          <p:cNvPr id="177" name="Picture 4" descr="http://upload.wikimedia.org/wikipedia/en/thumb/e/eb/MongoDB_Logo.png/640px-MongoDB_Logo.pn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057171" y="2727752"/>
            <a:ext cx="1303308" cy="382846"/>
          </a:xfrm>
          <a:prstGeom prst="rect">
            <a:avLst/>
          </a:prstGeom>
          <a:extLst>
            <a:ext uri="{909E8E84-426E-40DD-AFC4-6F175D3DCCD1}">
              <a14:hiddenFill xmlns:a14="http://schemas.microsoft.com/office/drawing/2010/main">
                <a:solidFill>
                  <a:srgbClr val="FFFFFF"/>
                </a:solidFill>
              </a14:hiddenFill>
            </a:ext>
          </a:extLst>
        </p:spPr>
      </p:pic>
      <p:pic>
        <p:nvPicPr>
          <p:cNvPr id="179" name="Picture 28" descr="http://2yj23r14cytosbxol4cavq337g.wpengine.netdna-cdn.com/wp-content/uploads/2014/12/docker.pn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614050" y="3957044"/>
            <a:ext cx="1571556" cy="532424"/>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http://logonoid.com/images/splunk-logo.png"/>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3146475" y="1184320"/>
            <a:ext cx="1080820" cy="375458"/>
          </a:xfrm>
          <a:prstGeom prst="rect">
            <a:avLst/>
          </a:prstGeom>
          <a:extLst>
            <a:ext uri="{909E8E84-426E-40DD-AFC4-6F175D3DCCD1}">
              <a14:hiddenFill xmlns:a14="http://schemas.microsoft.com/office/drawing/2010/main">
                <a:solidFill>
                  <a:srgbClr val="FFFFFF"/>
                </a:solidFill>
              </a14:hiddenFill>
            </a:ext>
          </a:extLst>
        </p:spPr>
      </p:pic>
      <p:pic>
        <p:nvPicPr>
          <p:cNvPr id="2" name="Picture 2" descr="Red Hat">
            <a:extLst>
              <a:ext uri="{FF2B5EF4-FFF2-40B4-BE49-F238E27FC236}">
                <a16:creationId xmlns:a16="http://schemas.microsoft.com/office/drawing/2014/main" id="{9A52F72C-1325-44E3-B328-642C6AE7A62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1164600" y="5835900"/>
            <a:ext cx="484128" cy="484126"/>
          </a:xfrm>
          <a:prstGeom prst="rect">
            <a:avLst/>
          </a:prstGeom>
          <a:extLst>
            <a:ext uri="{909E8E84-426E-40DD-AFC4-6F175D3DCCD1}">
              <a14:hiddenFill xmlns:a14="http://schemas.microsoft.com/office/drawing/2010/main">
                <a:solidFill>
                  <a:srgbClr val="FFFFFF"/>
                </a:solidFill>
              </a14:hiddenFill>
            </a:ext>
          </a:extLst>
        </p:spPr>
      </p:pic>
      <p:sp>
        <p:nvSpPr>
          <p:cNvPr id="72" name="Title 1">
            <a:extLst>
              <a:ext uri="{FF2B5EF4-FFF2-40B4-BE49-F238E27FC236}">
                <a16:creationId xmlns:a16="http://schemas.microsoft.com/office/drawing/2014/main" id="{546659CD-4AC9-458A-B0F5-E12C6984E48E}"/>
              </a:ext>
            </a:extLst>
          </p:cNvPr>
          <p:cNvSpPr>
            <a:spLocks noGrp="1"/>
          </p:cNvSpPr>
          <p:nvPr>
            <p:ph type="title"/>
          </p:nvPr>
        </p:nvSpPr>
        <p:spPr/>
        <p:txBody>
          <a:bodyPr/>
          <a:lstStyle/>
          <a:p>
            <a:r>
              <a:rPr lang="en-US" dirty="0"/>
              <a:t>Leverage Azure Marketplace</a:t>
            </a:r>
          </a:p>
        </p:txBody>
      </p:sp>
      <p:sp>
        <p:nvSpPr>
          <p:cNvPr id="9" name="Rectangle 8">
            <a:extLst>
              <a:ext uri="{FF2B5EF4-FFF2-40B4-BE49-F238E27FC236}">
                <a16:creationId xmlns:a16="http://schemas.microsoft.com/office/drawing/2014/main" id="{E05F1FAB-2ED6-4B8B-98D8-1B269DDC8AA0}"/>
              </a:ext>
            </a:extLst>
          </p:cNvPr>
          <p:cNvSpPr/>
          <p:nvPr/>
        </p:nvSpPr>
        <p:spPr bwMode="auto">
          <a:xfrm>
            <a:off x="465138" y="1115368"/>
            <a:ext cx="11506200" cy="552990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59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100"/>
                                        <p:tgtEl>
                                          <p:spTgt spid="146"/>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
                                        <p:tgtEl>
                                          <p:spTgt spid="134"/>
                                        </p:tgtEl>
                                      </p:cBhvr>
                                    </p:animEffect>
                                  </p:childTnLst>
                                </p:cTn>
                              </p:par>
                            </p:childTnLst>
                          </p:cTn>
                        </p:par>
                        <p:par>
                          <p:cTn id="16" fill="hold">
                            <p:stCondLst>
                              <p:cond delay="4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
                                        <p:tgtEl>
                                          <p:spTgt spid="13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100"/>
                                        <p:tgtEl>
                                          <p:spTgt spid="150"/>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
                                        <p:tgtEl>
                                          <p:spTgt spid="156"/>
                                        </p:tgtEl>
                                      </p:cBhvr>
                                    </p:animEffect>
                                  </p:childTnLst>
                                </p:cTn>
                              </p:par>
                            </p:childTnLst>
                          </p:cTn>
                        </p:par>
                        <p:par>
                          <p:cTn id="28" fill="hold">
                            <p:stCondLst>
                              <p:cond delay="700"/>
                            </p:stCondLst>
                            <p:childTnLst>
                              <p:par>
                                <p:cTn id="29" presetID="10" presetClass="entr" presetSubtype="0" fill="hold" nodeType="after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100"/>
                                        <p:tgtEl>
                                          <p:spTgt spid="158"/>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100"/>
                                        <p:tgtEl>
                                          <p:spTgt spid="173"/>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100"/>
                                        <p:tgtEl>
                                          <p:spTgt spid="13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100"/>
                                        <p:tgtEl>
                                          <p:spTgt spid="127"/>
                                        </p:tgtEl>
                                      </p:cBhvr>
                                    </p:animEffect>
                                  </p:childTnLst>
                                </p:cTn>
                              </p:par>
                            </p:childTnLst>
                          </p:cTn>
                        </p:par>
                        <p:par>
                          <p:cTn id="44" fill="hold">
                            <p:stCondLst>
                              <p:cond delay="1100"/>
                            </p:stCondLst>
                            <p:childTnLst>
                              <p:par>
                                <p:cTn id="45" presetID="10" presetClass="entr" presetSubtype="0"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100"/>
                                        <p:tgtEl>
                                          <p:spTgt spid="117"/>
                                        </p:tgtEl>
                                      </p:cBhvr>
                                    </p:animEffect>
                                  </p:childTnLst>
                                </p:cTn>
                              </p:par>
                            </p:childTnLst>
                          </p:cTn>
                        </p:par>
                        <p:par>
                          <p:cTn id="48" fill="hold">
                            <p:stCondLst>
                              <p:cond delay="1200"/>
                            </p:stCondLst>
                            <p:childTnLst>
                              <p:par>
                                <p:cTn id="49" presetID="10" presetClass="entr" presetSubtype="0" fill="hold"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100"/>
                                        <p:tgtEl>
                                          <p:spTgt spid="128"/>
                                        </p:tgtEl>
                                      </p:cBhvr>
                                    </p:animEffect>
                                  </p:childTnLst>
                                </p:cTn>
                              </p:par>
                            </p:childTnLst>
                          </p:cTn>
                        </p:par>
                        <p:par>
                          <p:cTn id="52" fill="hold">
                            <p:stCondLst>
                              <p:cond delay="1300"/>
                            </p:stCondLst>
                            <p:childTnLst>
                              <p:par>
                                <p:cTn id="53" presetID="10" presetClass="entr" presetSubtype="0" fill="hold" nodeType="after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100"/>
                                        <p:tgtEl>
                                          <p:spTgt spid="121"/>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
                                        <p:tgtEl>
                                          <p:spTgt spid="144"/>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100"/>
                                        <p:tgtEl>
                                          <p:spTgt spid="175"/>
                                        </p:tgtEl>
                                      </p:cBhvr>
                                    </p:animEffect>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100"/>
                                        <p:tgtEl>
                                          <p:spTgt spid="168"/>
                                        </p:tgtEl>
                                      </p:cBhvr>
                                    </p:animEffect>
                                  </p:childTnLst>
                                </p:cTn>
                              </p:par>
                            </p:childTnLst>
                          </p:cTn>
                        </p:par>
                        <p:par>
                          <p:cTn id="68" fill="hold">
                            <p:stCondLst>
                              <p:cond delay="1700"/>
                            </p:stCondLst>
                            <p:childTnLst>
                              <p:par>
                                <p:cTn id="69" presetID="10" presetClass="entr" presetSubtype="0" fill="hold" nodeType="afterEffect">
                                  <p:stCondLst>
                                    <p:cond delay="0"/>
                                  </p:stCondLst>
                                  <p:childTnLst>
                                    <p:set>
                                      <p:cBhvr>
                                        <p:cTn id="70" dur="1" fill="hold">
                                          <p:stCondLst>
                                            <p:cond delay="0"/>
                                          </p:stCondLst>
                                        </p:cTn>
                                        <p:tgtEl>
                                          <p:spTgt spid="164"/>
                                        </p:tgtEl>
                                        <p:attrNameLst>
                                          <p:attrName>style.visibility</p:attrName>
                                        </p:attrNameLst>
                                      </p:cBhvr>
                                      <p:to>
                                        <p:strVal val="visible"/>
                                      </p:to>
                                    </p:set>
                                    <p:animEffect transition="in" filter="fade">
                                      <p:cBhvr>
                                        <p:cTn id="71" dur="100"/>
                                        <p:tgtEl>
                                          <p:spTgt spid="164"/>
                                        </p:tgtEl>
                                      </p:cBhvr>
                                    </p:animEffect>
                                  </p:childTnLst>
                                </p:cTn>
                              </p:par>
                            </p:childTnLst>
                          </p:cTn>
                        </p:par>
                        <p:par>
                          <p:cTn id="72" fill="hold">
                            <p:stCondLst>
                              <p:cond delay="18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100"/>
                                        <p:tgtEl>
                                          <p:spTgt spid="137"/>
                                        </p:tgtEl>
                                      </p:cBhvr>
                                    </p:animEffect>
                                  </p:childTnLst>
                                </p:cTn>
                              </p:par>
                            </p:childTnLst>
                          </p:cTn>
                        </p:par>
                        <p:par>
                          <p:cTn id="76" fill="hold">
                            <p:stCondLst>
                              <p:cond delay="1900"/>
                            </p:stCondLst>
                            <p:childTnLst>
                              <p:par>
                                <p:cTn id="77" presetID="10" presetClass="entr" presetSubtype="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100"/>
                                        <p:tgtEl>
                                          <p:spTgt spid="130"/>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5"/>
                                        </p:tgtEl>
                                        <p:attrNameLst>
                                          <p:attrName>style.visibility</p:attrName>
                                        </p:attrNameLst>
                                      </p:cBhvr>
                                      <p:to>
                                        <p:strVal val="visible"/>
                                      </p:to>
                                    </p:set>
                                    <p:animEffect transition="in" filter="fade">
                                      <p:cBhvr>
                                        <p:cTn id="83" dur="100"/>
                                        <p:tgtEl>
                                          <p:spTgt spid="145"/>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
                                        <p:tgtEl>
                                          <p:spTgt spid="112"/>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100"/>
                                        <p:tgtEl>
                                          <p:spTgt spid="119"/>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154"/>
                                        </p:tgtEl>
                                        <p:attrNameLst>
                                          <p:attrName>style.visibility</p:attrName>
                                        </p:attrNameLst>
                                      </p:cBhvr>
                                      <p:to>
                                        <p:strVal val="visible"/>
                                      </p:to>
                                    </p:set>
                                    <p:animEffect transition="in" filter="fade">
                                      <p:cBhvr>
                                        <p:cTn id="95" dur="100"/>
                                        <p:tgtEl>
                                          <p:spTgt spid="154"/>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100"/>
                                        <p:tgtEl>
                                          <p:spTgt spid="125"/>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fade">
                                      <p:cBhvr>
                                        <p:cTn id="103" dur="100"/>
                                        <p:tgtEl>
                                          <p:spTgt spid="129"/>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100"/>
                                        <p:tgtEl>
                                          <p:spTgt spid="160"/>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100"/>
                                        <p:tgtEl>
                                          <p:spTgt spid="17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100"/>
                                        <p:tgtEl>
                                          <p:spTgt spid="1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100"/>
                                        <p:tgtEl>
                                          <p:spTgt spid="118"/>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100"/>
                                        <p:tgtEl>
                                          <p:spTgt spid="132"/>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100"/>
                                        <p:tgtEl>
                                          <p:spTgt spid="123"/>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151"/>
                                        </p:tgtEl>
                                        <p:attrNameLst>
                                          <p:attrName>style.visibility</p:attrName>
                                        </p:attrNameLst>
                                      </p:cBhvr>
                                      <p:to>
                                        <p:strVal val="visible"/>
                                      </p:to>
                                    </p:set>
                                    <p:animEffect transition="in" filter="fade">
                                      <p:cBhvr>
                                        <p:cTn id="135" dur="100"/>
                                        <p:tgtEl>
                                          <p:spTgt spid="151"/>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fade">
                                      <p:cBhvr>
                                        <p:cTn id="139" dur="100"/>
                                        <p:tgtEl>
                                          <p:spTgt spid="155"/>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fade">
                                      <p:cBhvr>
                                        <p:cTn id="143" dur="100"/>
                                        <p:tgtEl>
                                          <p:spTgt spid="113"/>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100"/>
                                        <p:tgtEl>
                                          <p:spTgt spid="110"/>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fade">
                                      <p:cBhvr>
                                        <p:cTn id="151" dur="100"/>
                                        <p:tgtEl>
                                          <p:spTgt spid="120"/>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167"/>
                                        </p:tgtEl>
                                        <p:attrNameLst>
                                          <p:attrName>style.visibility</p:attrName>
                                        </p:attrNameLst>
                                      </p:cBhvr>
                                      <p:to>
                                        <p:strVal val="visible"/>
                                      </p:to>
                                    </p:set>
                                    <p:animEffect transition="in" filter="fade">
                                      <p:cBhvr>
                                        <p:cTn id="155" dur="100"/>
                                        <p:tgtEl>
                                          <p:spTgt spid="167"/>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163"/>
                                        </p:tgtEl>
                                        <p:attrNameLst>
                                          <p:attrName>style.visibility</p:attrName>
                                        </p:attrNameLst>
                                      </p:cBhvr>
                                      <p:to>
                                        <p:strVal val="visible"/>
                                      </p:to>
                                    </p:set>
                                    <p:animEffect transition="in" filter="fade">
                                      <p:cBhvr>
                                        <p:cTn id="159" dur="100"/>
                                        <p:tgtEl>
                                          <p:spTgt spid="163"/>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57"/>
                                        </p:tgtEl>
                                        <p:attrNameLst>
                                          <p:attrName>style.visibility</p:attrName>
                                        </p:attrNameLst>
                                      </p:cBhvr>
                                      <p:to>
                                        <p:strVal val="visible"/>
                                      </p:to>
                                    </p:set>
                                    <p:animEffect transition="in" filter="fade">
                                      <p:cBhvr>
                                        <p:cTn id="163" dur="100"/>
                                        <p:tgtEl>
                                          <p:spTgt spid="157"/>
                                        </p:tgtEl>
                                      </p:cBhvr>
                                    </p:animEffect>
                                  </p:childTnLst>
                                </p:cTn>
                              </p:par>
                            </p:childTnLst>
                          </p:cTn>
                        </p:par>
                        <p:par>
                          <p:cTn id="164" fill="hold">
                            <p:stCondLst>
                              <p:cond delay="4100"/>
                            </p:stCondLst>
                            <p:childTnLst>
                              <p:par>
                                <p:cTn id="165" presetID="10" presetClass="entr" presetSubtype="0" fill="hold" nodeType="afterEffect">
                                  <p:stCondLst>
                                    <p:cond delay="0"/>
                                  </p:stCondLst>
                                  <p:childTnLst>
                                    <p:set>
                                      <p:cBhvr>
                                        <p:cTn id="166" dur="1" fill="hold">
                                          <p:stCondLst>
                                            <p:cond delay="0"/>
                                          </p:stCondLst>
                                        </p:cTn>
                                        <p:tgtEl>
                                          <p:spTgt spid="174"/>
                                        </p:tgtEl>
                                        <p:attrNameLst>
                                          <p:attrName>style.visibility</p:attrName>
                                        </p:attrNameLst>
                                      </p:cBhvr>
                                      <p:to>
                                        <p:strVal val="visible"/>
                                      </p:to>
                                    </p:set>
                                    <p:animEffect transition="in" filter="fade">
                                      <p:cBhvr>
                                        <p:cTn id="167" dur="100"/>
                                        <p:tgtEl>
                                          <p:spTgt spid="174"/>
                                        </p:tgtEl>
                                      </p:cBhvr>
                                    </p:animEffect>
                                  </p:childTnLst>
                                </p:cTn>
                              </p:par>
                            </p:childTnLst>
                          </p:cTn>
                        </p:par>
                        <p:par>
                          <p:cTn id="168" fill="hold">
                            <p:stCondLst>
                              <p:cond delay="4200"/>
                            </p:stCondLst>
                            <p:childTnLst>
                              <p:par>
                                <p:cTn id="169" presetID="10" presetClass="entr" presetSubtype="0" fill="hold" nodeType="afterEffect">
                                  <p:stCondLst>
                                    <p:cond delay="0"/>
                                  </p:stCondLst>
                                  <p:childTnLst>
                                    <p:set>
                                      <p:cBhvr>
                                        <p:cTn id="170" dur="1" fill="hold">
                                          <p:stCondLst>
                                            <p:cond delay="0"/>
                                          </p:stCondLst>
                                        </p:cTn>
                                        <p:tgtEl>
                                          <p:spTgt spid="162"/>
                                        </p:tgtEl>
                                        <p:attrNameLst>
                                          <p:attrName>style.visibility</p:attrName>
                                        </p:attrNameLst>
                                      </p:cBhvr>
                                      <p:to>
                                        <p:strVal val="visible"/>
                                      </p:to>
                                    </p:set>
                                    <p:animEffect transition="in" filter="fade">
                                      <p:cBhvr>
                                        <p:cTn id="171" dur="100"/>
                                        <p:tgtEl>
                                          <p:spTgt spid="162"/>
                                        </p:tgtEl>
                                      </p:cBhvr>
                                    </p:animEffect>
                                  </p:childTnLst>
                                </p:cTn>
                              </p:par>
                            </p:childTnLst>
                          </p:cTn>
                        </p:par>
                        <p:par>
                          <p:cTn id="172" fill="hold">
                            <p:stCondLst>
                              <p:cond delay="4300"/>
                            </p:stCondLst>
                            <p:childTnLst>
                              <p:par>
                                <p:cTn id="173" presetID="10" presetClass="entr" presetSubtype="0" fill="hold" nodeType="after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100"/>
                                        <p:tgtEl>
                                          <p:spTgt spid="115"/>
                                        </p:tgtEl>
                                      </p:cBhvr>
                                    </p:animEffect>
                                  </p:childTnLst>
                                </p:cTn>
                              </p:par>
                            </p:childTnLst>
                          </p:cTn>
                        </p:par>
                        <p:par>
                          <p:cTn id="176" fill="hold">
                            <p:stCondLst>
                              <p:cond delay="4400"/>
                            </p:stCondLst>
                            <p:childTnLst>
                              <p:par>
                                <p:cTn id="177" presetID="10" presetClass="entr" presetSubtype="0" fill="hold" nodeType="after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100"/>
                                        <p:tgtEl>
                                          <p:spTgt spid="116"/>
                                        </p:tgtEl>
                                      </p:cBhvr>
                                    </p:animEffect>
                                  </p:childTnLst>
                                </p:cTn>
                              </p:par>
                              <p:par>
                                <p:cTn id="180" presetID="10" presetClass="entr" presetSubtype="0" fill="hold" nodeType="withEffect">
                                  <p:stCondLst>
                                    <p:cond delay="0"/>
                                  </p:stCondLst>
                                  <p:childTnLst>
                                    <p:set>
                                      <p:cBhvr>
                                        <p:cTn id="181" dur="1" fill="hold">
                                          <p:stCondLst>
                                            <p:cond delay="0"/>
                                          </p:stCondLst>
                                        </p:cTn>
                                        <p:tgtEl>
                                          <p:spTgt spid="1026"/>
                                        </p:tgtEl>
                                        <p:attrNameLst>
                                          <p:attrName>style.visibility</p:attrName>
                                        </p:attrNameLst>
                                      </p:cBhvr>
                                      <p:to>
                                        <p:strVal val="visible"/>
                                      </p:to>
                                    </p:set>
                                    <p:animEffect transition="in" filter="fade">
                                      <p:cBhvr>
                                        <p:cTn id="182" dur="100"/>
                                        <p:tgtEl>
                                          <p:spTgt spid="1026"/>
                                        </p:tgtEl>
                                      </p:cBhvr>
                                    </p:animEffect>
                                  </p:childTnLst>
                                </p:cTn>
                              </p:par>
                            </p:childTnLst>
                          </p:cTn>
                        </p:par>
                        <p:par>
                          <p:cTn id="183" fill="hold">
                            <p:stCondLst>
                              <p:cond delay="4500"/>
                            </p:stCondLst>
                            <p:childTnLst>
                              <p:par>
                                <p:cTn id="184" presetID="10" presetClass="entr" presetSubtype="0" fill="hold" nodeType="after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fade">
                                      <p:cBhvr>
                                        <p:cTn id="186" dur="100"/>
                                        <p:tgtEl>
                                          <p:spTgt spid="126"/>
                                        </p:tgtEl>
                                      </p:cBhvr>
                                    </p:animEffect>
                                  </p:childTnLst>
                                </p:cTn>
                              </p:par>
                            </p:childTnLst>
                          </p:cTn>
                        </p:par>
                        <p:par>
                          <p:cTn id="187" fill="hold">
                            <p:stCondLst>
                              <p:cond delay="4600"/>
                            </p:stCondLst>
                            <p:childTnLst>
                              <p:par>
                                <p:cTn id="188" presetID="10" presetClass="entr" presetSubtype="0" fill="hold" nodeType="afterEffect">
                                  <p:stCondLst>
                                    <p:cond delay="0"/>
                                  </p:stCondLst>
                                  <p:childTnLst>
                                    <p:set>
                                      <p:cBhvr>
                                        <p:cTn id="189" dur="1" fill="hold">
                                          <p:stCondLst>
                                            <p:cond delay="0"/>
                                          </p:stCondLst>
                                        </p:cTn>
                                        <p:tgtEl>
                                          <p:spTgt spid="131"/>
                                        </p:tgtEl>
                                        <p:attrNameLst>
                                          <p:attrName>style.visibility</p:attrName>
                                        </p:attrNameLst>
                                      </p:cBhvr>
                                      <p:to>
                                        <p:strVal val="visible"/>
                                      </p:to>
                                    </p:set>
                                    <p:animEffect transition="in" filter="fade">
                                      <p:cBhvr>
                                        <p:cTn id="190" dur="100"/>
                                        <p:tgtEl>
                                          <p:spTgt spid="131"/>
                                        </p:tgtEl>
                                      </p:cBhvr>
                                    </p:animEffect>
                                  </p:childTnLst>
                                </p:cTn>
                              </p:par>
                            </p:childTnLst>
                          </p:cTn>
                        </p:par>
                        <p:par>
                          <p:cTn id="191" fill="hold">
                            <p:stCondLst>
                              <p:cond delay="4700"/>
                            </p:stCondLst>
                            <p:childTnLst>
                              <p:par>
                                <p:cTn id="192" presetID="10" presetClass="entr" presetSubtype="0" fill="hold" nodeType="after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fade">
                                      <p:cBhvr>
                                        <p:cTn id="194" dur="100"/>
                                        <p:tgtEl>
                                          <p:spTgt spid="140"/>
                                        </p:tgtEl>
                                      </p:cBhvr>
                                    </p:animEffect>
                                  </p:childTnLst>
                                </p:cTn>
                              </p:par>
                            </p:childTnLst>
                          </p:cTn>
                        </p:par>
                        <p:par>
                          <p:cTn id="195" fill="hold">
                            <p:stCondLst>
                              <p:cond delay="4800"/>
                            </p:stCondLst>
                            <p:childTnLst>
                              <p:par>
                                <p:cTn id="196" presetID="10" presetClass="entr" presetSubtype="0" fill="hold" nodeType="afterEffect">
                                  <p:stCondLst>
                                    <p:cond delay="0"/>
                                  </p:stCondLst>
                                  <p:childTnLst>
                                    <p:set>
                                      <p:cBhvr>
                                        <p:cTn id="197" dur="1" fill="hold">
                                          <p:stCondLst>
                                            <p:cond delay="0"/>
                                          </p:stCondLst>
                                        </p:cTn>
                                        <p:tgtEl>
                                          <p:spTgt spid="169"/>
                                        </p:tgtEl>
                                        <p:attrNameLst>
                                          <p:attrName>style.visibility</p:attrName>
                                        </p:attrNameLst>
                                      </p:cBhvr>
                                      <p:to>
                                        <p:strVal val="visible"/>
                                      </p:to>
                                    </p:set>
                                    <p:animEffect transition="in" filter="fade">
                                      <p:cBhvr>
                                        <p:cTn id="198" dur="100"/>
                                        <p:tgtEl>
                                          <p:spTgt spid="169"/>
                                        </p:tgtEl>
                                      </p:cBhvr>
                                    </p:animEffect>
                                  </p:childTnLst>
                                </p:cTn>
                              </p:par>
                            </p:childTnLst>
                          </p:cTn>
                        </p:par>
                        <p:par>
                          <p:cTn id="199" fill="hold">
                            <p:stCondLst>
                              <p:cond delay="4900"/>
                            </p:stCondLst>
                            <p:childTnLst>
                              <p:par>
                                <p:cTn id="200" presetID="10" presetClass="entr" presetSubtype="0" fill="hold" nodeType="afterEffect">
                                  <p:stCondLst>
                                    <p:cond delay="0"/>
                                  </p:stCondLst>
                                  <p:childTnLst>
                                    <p:set>
                                      <p:cBhvr>
                                        <p:cTn id="201" dur="1" fill="hold">
                                          <p:stCondLst>
                                            <p:cond delay="0"/>
                                          </p:stCondLst>
                                        </p:cTn>
                                        <p:tgtEl>
                                          <p:spTgt spid="161"/>
                                        </p:tgtEl>
                                        <p:attrNameLst>
                                          <p:attrName>style.visibility</p:attrName>
                                        </p:attrNameLst>
                                      </p:cBhvr>
                                      <p:to>
                                        <p:strVal val="visible"/>
                                      </p:to>
                                    </p:set>
                                    <p:animEffect transition="in" filter="fade">
                                      <p:cBhvr>
                                        <p:cTn id="202" dur="100"/>
                                        <p:tgtEl>
                                          <p:spTgt spid="161"/>
                                        </p:tgtEl>
                                      </p:cBhvr>
                                    </p:animEffect>
                                  </p:childTnLst>
                                </p:cTn>
                              </p:par>
                            </p:childTnLst>
                          </p:cTn>
                        </p:par>
                        <p:par>
                          <p:cTn id="203" fill="hold">
                            <p:stCondLst>
                              <p:cond delay="5000"/>
                            </p:stCondLst>
                            <p:childTnLst>
                              <p:par>
                                <p:cTn id="204" presetID="10" presetClass="entr" presetSubtype="0" fill="hold" nodeType="afterEffect">
                                  <p:stCondLst>
                                    <p:cond delay="0"/>
                                  </p:stCondLst>
                                  <p:childTnLst>
                                    <p:set>
                                      <p:cBhvr>
                                        <p:cTn id="205" dur="1" fill="hold">
                                          <p:stCondLst>
                                            <p:cond delay="0"/>
                                          </p:stCondLst>
                                        </p:cTn>
                                        <p:tgtEl>
                                          <p:spTgt spid="141"/>
                                        </p:tgtEl>
                                        <p:attrNameLst>
                                          <p:attrName>style.visibility</p:attrName>
                                        </p:attrNameLst>
                                      </p:cBhvr>
                                      <p:to>
                                        <p:strVal val="visible"/>
                                      </p:to>
                                    </p:set>
                                    <p:animEffect transition="in" filter="fade">
                                      <p:cBhvr>
                                        <p:cTn id="206" dur="100"/>
                                        <p:tgtEl>
                                          <p:spTgt spid="141"/>
                                        </p:tgtEl>
                                      </p:cBhvr>
                                    </p:animEffect>
                                  </p:childTnLst>
                                </p:cTn>
                              </p:par>
                            </p:childTnLst>
                          </p:cTn>
                        </p:par>
                        <p:par>
                          <p:cTn id="207" fill="hold">
                            <p:stCondLst>
                              <p:cond delay="5100"/>
                            </p:stCondLst>
                            <p:childTnLst>
                              <p:par>
                                <p:cTn id="208" presetID="10" presetClass="entr" presetSubtype="0" fill="hold" nodeType="afterEffect">
                                  <p:stCondLst>
                                    <p:cond delay="0"/>
                                  </p:stCondLst>
                                  <p:childTnLst>
                                    <p:set>
                                      <p:cBhvr>
                                        <p:cTn id="209" dur="1" fill="hold">
                                          <p:stCondLst>
                                            <p:cond delay="0"/>
                                          </p:stCondLst>
                                        </p:cTn>
                                        <p:tgtEl>
                                          <p:spTgt spid="152"/>
                                        </p:tgtEl>
                                        <p:attrNameLst>
                                          <p:attrName>style.visibility</p:attrName>
                                        </p:attrNameLst>
                                      </p:cBhvr>
                                      <p:to>
                                        <p:strVal val="visible"/>
                                      </p:to>
                                    </p:set>
                                    <p:animEffect transition="in" filter="fade">
                                      <p:cBhvr>
                                        <p:cTn id="210" dur="100"/>
                                        <p:tgtEl>
                                          <p:spTgt spid="152"/>
                                        </p:tgtEl>
                                      </p:cBhvr>
                                    </p:animEffect>
                                  </p:childTnLst>
                                </p:cTn>
                              </p:par>
                            </p:childTnLst>
                          </p:cTn>
                        </p:par>
                        <p:par>
                          <p:cTn id="211" fill="hold">
                            <p:stCondLst>
                              <p:cond delay="5200"/>
                            </p:stCondLst>
                            <p:childTnLst>
                              <p:par>
                                <p:cTn id="212" presetID="10" presetClass="entr" presetSubtype="0" fill="hold" nodeType="afterEffect">
                                  <p:stCondLst>
                                    <p:cond delay="0"/>
                                  </p:stCondLst>
                                  <p:childTnLst>
                                    <p:set>
                                      <p:cBhvr>
                                        <p:cTn id="213" dur="1" fill="hold">
                                          <p:stCondLst>
                                            <p:cond delay="0"/>
                                          </p:stCondLst>
                                        </p:cTn>
                                        <p:tgtEl>
                                          <p:spTgt spid="153"/>
                                        </p:tgtEl>
                                        <p:attrNameLst>
                                          <p:attrName>style.visibility</p:attrName>
                                        </p:attrNameLst>
                                      </p:cBhvr>
                                      <p:to>
                                        <p:strVal val="visible"/>
                                      </p:to>
                                    </p:set>
                                    <p:animEffect transition="in" filter="fade">
                                      <p:cBhvr>
                                        <p:cTn id="214" dur="100"/>
                                        <p:tgtEl>
                                          <p:spTgt spid="153"/>
                                        </p:tgtEl>
                                      </p:cBhvr>
                                    </p:animEffect>
                                  </p:childTnLst>
                                </p:cTn>
                              </p:par>
                            </p:childTnLst>
                          </p:cTn>
                        </p:par>
                        <p:par>
                          <p:cTn id="215" fill="hold">
                            <p:stCondLst>
                              <p:cond delay="5300"/>
                            </p:stCondLst>
                            <p:childTnLst>
                              <p:par>
                                <p:cTn id="216" presetID="10" presetClass="entr" presetSubtype="0" fill="hold" nodeType="afterEffect">
                                  <p:stCondLst>
                                    <p:cond delay="0"/>
                                  </p:stCondLst>
                                  <p:childTnLst>
                                    <p:set>
                                      <p:cBhvr>
                                        <p:cTn id="217" dur="1" fill="hold">
                                          <p:stCondLst>
                                            <p:cond delay="0"/>
                                          </p:stCondLst>
                                        </p:cTn>
                                        <p:tgtEl>
                                          <p:spTgt spid="149"/>
                                        </p:tgtEl>
                                        <p:attrNameLst>
                                          <p:attrName>style.visibility</p:attrName>
                                        </p:attrNameLst>
                                      </p:cBhvr>
                                      <p:to>
                                        <p:strVal val="visible"/>
                                      </p:to>
                                    </p:set>
                                    <p:animEffect transition="in" filter="fade">
                                      <p:cBhvr>
                                        <p:cTn id="218" dur="100"/>
                                        <p:tgtEl>
                                          <p:spTgt spid="149"/>
                                        </p:tgtEl>
                                      </p:cBhvr>
                                    </p:animEffect>
                                  </p:childTnLst>
                                </p:cTn>
                              </p:par>
                            </p:childTnLst>
                          </p:cTn>
                        </p:par>
                        <p:par>
                          <p:cTn id="219" fill="hold">
                            <p:stCondLst>
                              <p:cond delay="5400"/>
                            </p:stCondLst>
                            <p:childTnLst>
                              <p:par>
                                <p:cTn id="220" presetID="10" presetClass="entr" presetSubtype="0" fill="hold" nodeType="afterEffect">
                                  <p:stCondLst>
                                    <p:cond delay="0"/>
                                  </p:stCondLst>
                                  <p:childTnLst>
                                    <p:set>
                                      <p:cBhvr>
                                        <p:cTn id="221" dur="1" fill="hold">
                                          <p:stCondLst>
                                            <p:cond delay="0"/>
                                          </p:stCondLst>
                                        </p:cTn>
                                        <p:tgtEl>
                                          <p:spTgt spid="176"/>
                                        </p:tgtEl>
                                        <p:attrNameLst>
                                          <p:attrName>style.visibility</p:attrName>
                                        </p:attrNameLst>
                                      </p:cBhvr>
                                      <p:to>
                                        <p:strVal val="visible"/>
                                      </p:to>
                                    </p:set>
                                    <p:animEffect transition="in" filter="fade">
                                      <p:cBhvr>
                                        <p:cTn id="222" dur="100"/>
                                        <p:tgtEl>
                                          <p:spTgt spid="176"/>
                                        </p:tgtEl>
                                      </p:cBhvr>
                                    </p:animEffect>
                                  </p:childTnLst>
                                </p:cTn>
                              </p:par>
                            </p:childTnLst>
                          </p:cTn>
                        </p:par>
                        <p:par>
                          <p:cTn id="223" fill="hold">
                            <p:stCondLst>
                              <p:cond delay="5500"/>
                            </p:stCondLst>
                            <p:childTnLst>
                              <p:par>
                                <p:cTn id="224" presetID="10" presetClass="entr" presetSubtype="0"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fade">
                                      <p:cBhvr>
                                        <p:cTn id="226" dur="100"/>
                                        <p:tgtEl>
                                          <p:spTgt spid="135"/>
                                        </p:tgtEl>
                                      </p:cBhvr>
                                    </p:animEffect>
                                  </p:childTnLst>
                                </p:cTn>
                              </p:par>
                            </p:childTnLst>
                          </p:cTn>
                        </p:par>
                        <p:par>
                          <p:cTn id="227" fill="hold">
                            <p:stCondLst>
                              <p:cond delay="5600"/>
                            </p:stCondLst>
                            <p:childTnLst>
                              <p:par>
                                <p:cTn id="228" presetID="10" presetClass="entr" presetSubtype="0" fill="hold" nodeType="afterEffect">
                                  <p:stCondLst>
                                    <p:cond delay="0"/>
                                  </p:stCondLst>
                                  <p:childTnLst>
                                    <p:set>
                                      <p:cBhvr>
                                        <p:cTn id="229" dur="1" fill="hold">
                                          <p:stCondLst>
                                            <p:cond delay="0"/>
                                          </p:stCondLst>
                                        </p:cTn>
                                        <p:tgtEl>
                                          <p:spTgt spid="147"/>
                                        </p:tgtEl>
                                        <p:attrNameLst>
                                          <p:attrName>style.visibility</p:attrName>
                                        </p:attrNameLst>
                                      </p:cBhvr>
                                      <p:to>
                                        <p:strVal val="visible"/>
                                      </p:to>
                                    </p:set>
                                    <p:animEffect transition="in" filter="fade">
                                      <p:cBhvr>
                                        <p:cTn id="230" dur="100"/>
                                        <p:tgtEl>
                                          <p:spTgt spid="147"/>
                                        </p:tgtEl>
                                      </p:cBhvr>
                                    </p:animEffect>
                                  </p:childTnLst>
                                </p:cTn>
                              </p:par>
                            </p:childTnLst>
                          </p:cTn>
                        </p:par>
                        <p:par>
                          <p:cTn id="231" fill="hold">
                            <p:stCondLst>
                              <p:cond delay="5700"/>
                            </p:stCondLst>
                            <p:childTnLst>
                              <p:par>
                                <p:cTn id="232" presetID="10" presetClass="entr" presetSubtype="0" fill="hold" nodeType="afterEffect">
                                  <p:stCondLst>
                                    <p:cond delay="0"/>
                                  </p:stCondLst>
                                  <p:childTnLst>
                                    <p:set>
                                      <p:cBhvr>
                                        <p:cTn id="233" dur="1" fill="hold">
                                          <p:stCondLst>
                                            <p:cond delay="0"/>
                                          </p:stCondLst>
                                        </p:cTn>
                                        <p:tgtEl>
                                          <p:spTgt spid="114"/>
                                        </p:tgtEl>
                                        <p:attrNameLst>
                                          <p:attrName>style.visibility</p:attrName>
                                        </p:attrNameLst>
                                      </p:cBhvr>
                                      <p:to>
                                        <p:strVal val="visible"/>
                                      </p:to>
                                    </p:set>
                                    <p:animEffect transition="in" filter="fade">
                                      <p:cBhvr>
                                        <p:cTn id="234" dur="100"/>
                                        <p:tgtEl>
                                          <p:spTgt spid="114"/>
                                        </p:tgtEl>
                                      </p:cBhvr>
                                    </p:animEffect>
                                  </p:childTnLst>
                                </p:cTn>
                              </p:par>
                            </p:childTnLst>
                          </p:cTn>
                        </p:par>
                        <p:par>
                          <p:cTn id="235" fill="hold">
                            <p:stCondLst>
                              <p:cond delay="5800"/>
                            </p:stCondLst>
                            <p:childTnLst>
                              <p:par>
                                <p:cTn id="236" presetID="10" presetClass="entr" presetSubtype="0" fill="hold" nodeType="afterEffect">
                                  <p:stCondLst>
                                    <p:cond delay="0"/>
                                  </p:stCondLst>
                                  <p:childTnLst>
                                    <p:set>
                                      <p:cBhvr>
                                        <p:cTn id="237" dur="1" fill="hold">
                                          <p:stCondLst>
                                            <p:cond delay="0"/>
                                          </p:stCondLst>
                                        </p:cTn>
                                        <p:tgtEl>
                                          <p:spTgt spid="142"/>
                                        </p:tgtEl>
                                        <p:attrNameLst>
                                          <p:attrName>style.visibility</p:attrName>
                                        </p:attrNameLst>
                                      </p:cBhvr>
                                      <p:to>
                                        <p:strVal val="visible"/>
                                      </p:to>
                                    </p:set>
                                    <p:animEffect transition="in" filter="fade">
                                      <p:cBhvr>
                                        <p:cTn id="238" dur="100"/>
                                        <p:tgtEl>
                                          <p:spTgt spid="142"/>
                                        </p:tgtEl>
                                      </p:cBhvr>
                                    </p:animEffect>
                                  </p:childTnLst>
                                </p:cTn>
                              </p:par>
                            </p:childTnLst>
                          </p:cTn>
                        </p:par>
                        <p:par>
                          <p:cTn id="239" fill="hold">
                            <p:stCondLst>
                              <p:cond delay="5900"/>
                            </p:stCondLst>
                            <p:childTnLst>
                              <p:par>
                                <p:cTn id="240" presetID="10" presetClass="entr" presetSubtype="0" fill="hold" nodeType="afterEffect">
                                  <p:stCondLst>
                                    <p:cond delay="0"/>
                                  </p:stCondLst>
                                  <p:childTnLst>
                                    <p:set>
                                      <p:cBhvr>
                                        <p:cTn id="241" dur="1" fill="hold">
                                          <p:stCondLst>
                                            <p:cond delay="0"/>
                                          </p:stCondLst>
                                        </p:cTn>
                                        <p:tgtEl>
                                          <p:spTgt spid="143"/>
                                        </p:tgtEl>
                                        <p:attrNameLst>
                                          <p:attrName>style.visibility</p:attrName>
                                        </p:attrNameLst>
                                      </p:cBhvr>
                                      <p:to>
                                        <p:strVal val="visible"/>
                                      </p:to>
                                    </p:set>
                                    <p:animEffect transition="in" filter="fade">
                                      <p:cBhvr>
                                        <p:cTn id="242" dur="100"/>
                                        <p:tgtEl>
                                          <p:spTgt spid="143"/>
                                        </p:tgtEl>
                                      </p:cBhvr>
                                    </p:animEffect>
                                  </p:childTnLst>
                                </p:cTn>
                              </p:par>
                            </p:childTnLst>
                          </p:cTn>
                        </p:par>
                        <p:par>
                          <p:cTn id="243" fill="hold">
                            <p:stCondLst>
                              <p:cond delay="6000"/>
                            </p:stCondLst>
                            <p:childTnLst>
                              <p:par>
                                <p:cTn id="244" presetID="10" presetClass="entr" presetSubtype="0" fill="hold" nodeType="afterEffect">
                                  <p:stCondLst>
                                    <p:cond delay="0"/>
                                  </p:stCondLst>
                                  <p:childTnLst>
                                    <p:set>
                                      <p:cBhvr>
                                        <p:cTn id="245" dur="1" fill="hold">
                                          <p:stCondLst>
                                            <p:cond delay="0"/>
                                          </p:stCondLst>
                                        </p:cTn>
                                        <p:tgtEl>
                                          <p:spTgt spid="170"/>
                                        </p:tgtEl>
                                        <p:attrNameLst>
                                          <p:attrName>style.visibility</p:attrName>
                                        </p:attrNameLst>
                                      </p:cBhvr>
                                      <p:to>
                                        <p:strVal val="visible"/>
                                      </p:to>
                                    </p:set>
                                    <p:animEffect transition="in" filter="fade">
                                      <p:cBhvr>
                                        <p:cTn id="246" dur="100"/>
                                        <p:tgtEl>
                                          <p:spTgt spid="170"/>
                                        </p:tgtEl>
                                      </p:cBhvr>
                                    </p:animEffect>
                                  </p:childTnLst>
                                </p:cTn>
                              </p:par>
                            </p:childTnLst>
                          </p:cTn>
                        </p:par>
                        <p:par>
                          <p:cTn id="247" fill="hold">
                            <p:stCondLst>
                              <p:cond delay="6100"/>
                            </p:stCondLst>
                            <p:childTnLst>
                              <p:par>
                                <p:cTn id="248" presetID="10" presetClass="entr" presetSubtype="0" fill="hold" nodeType="after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100"/>
                                        <p:tgtEl>
                                          <p:spTgt spid="139"/>
                                        </p:tgtEl>
                                      </p:cBhvr>
                                    </p:animEffect>
                                  </p:childTnLst>
                                </p:cTn>
                              </p:par>
                            </p:childTnLst>
                          </p:cTn>
                        </p:par>
                        <p:par>
                          <p:cTn id="251" fill="hold">
                            <p:stCondLst>
                              <p:cond delay="6200"/>
                            </p:stCondLst>
                            <p:childTnLst>
                              <p:par>
                                <p:cTn id="252" presetID="10" presetClass="entr" presetSubtype="0" fill="hold" nodeType="afterEffect">
                                  <p:stCondLst>
                                    <p:cond delay="0"/>
                                  </p:stCondLst>
                                  <p:childTnLst>
                                    <p:set>
                                      <p:cBhvr>
                                        <p:cTn id="253" dur="1" fill="hold">
                                          <p:stCondLst>
                                            <p:cond delay="0"/>
                                          </p:stCondLst>
                                        </p:cTn>
                                        <p:tgtEl>
                                          <p:spTgt spid="148"/>
                                        </p:tgtEl>
                                        <p:attrNameLst>
                                          <p:attrName>style.visibility</p:attrName>
                                        </p:attrNameLst>
                                      </p:cBhvr>
                                      <p:to>
                                        <p:strVal val="visible"/>
                                      </p:to>
                                    </p:set>
                                    <p:animEffect transition="in" filter="fade">
                                      <p:cBhvr>
                                        <p:cTn id="254" dur="100"/>
                                        <p:tgtEl>
                                          <p:spTgt spid="148"/>
                                        </p:tgtEl>
                                      </p:cBhvr>
                                    </p:animEffect>
                                  </p:childTnLst>
                                </p:cTn>
                              </p:par>
                            </p:childTnLst>
                          </p:cTn>
                        </p:par>
                        <p:par>
                          <p:cTn id="255" fill="hold">
                            <p:stCondLst>
                              <p:cond delay="6300"/>
                            </p:stCondLst>
                            <p:childTnLst>
                              <p:par>
                                <p:cTn id="256" presetID="10" presetClass="entr" presetSubtype="0" fill="hold" nodeType="afterEffect">
                                  <p:stCondLst>
                                    <p:cond delay="0"/>
                                  </p:stCondLst>
                                  <p:childTnLst>
                                    <p:set>
                                      <p:cBhvr>
                                        <p:cTn id="257" dur="1" fill="hold">
                                          <p:stCondLst>
                                            <p:cond delay="0"/>
                                          </p:stCondLst>
                                        </p:cTn>
                                        <p:tgtEl>
                                          <p:spTgt spid="166"/>
                                        </p:tgtEl>
                                        <p:attrNameLst>
                                          <p:attrName>style.visibility</p:attrName>
                                        </p:attrNameLst>
                                      </p:cBhvr>
                                      <p:to>
                                        <p:strVal val="visible"/>
                                      </p:to>
                                    </p:set>
                                    <p:animEffect transition="in" filter="fade">
                                      <p:cBhvr>
                                        <p:cTn id="258" dur="100"/>
                                        <p:tgtEl>
                                          <p:spTgt spid="166"/>
                                        </p:tgtEl>
                                      </p:cBhvr>
                                    </p:animEffect>
                                  </p:childTnLst>
                                </p:cTn>
                              </p:par>
                            </p:childTnLst>
                          </p:cTn>
                        </p:par>
                        <p:par>
                          <p:cTn id="259" fill="hold">
                            <p:stCondLst>
                              <p:cond delay="6400"/>
                            </p:stCondLst>
                            <p:childTnLst>
                              <p:par>
                                <p:cTn id="260" presetID="10" presetClass="entr" presetSubtype="0" fill="hold" nodeType="afterEffect">
                                  <p:stCondLst>
                                    <p:cond delay="0"/>
                                  </p:stCondLst>
                                  <p:childTnLst>
                                    <p:set>
                                      <p:cBhvr>
                                        <p:cTn id="261" dur="1" fill="hold">
                                          <p:stCondLst>
                                            <p:cond delay="0"/>
                                          </p:stCondLst>
                                        </p:cTn>
                                        <p:tgtEl>
                                          <p:spTgt spid="171"/>
                                        </p:tgtEl>
                                        <p:attrNameLst>
                                          <p:attrName>style.visibility</p:attrName>
                                        </p:attrNameLst>
                                      </p:cBhvr>
                                      <p:to>
                                        <p:strVal val="visible"/>
                                      </p:to>
                                    </p:set>
                                    <p:animEffect transition="in" filter="fade">
                                      <p:cBhvr>
                                        <p:cTn id="262" dur="100"/>
                                        <p:tgtEl>
                                          <p:spTgt spid="171"/>
                                        </p:tgtEl>
                                      </p:cBhvr>
                                    </p:animEffect>
                                  </p:childTnLst>
                                </p:cTn>
                              </p:par>
                            </p:childTnLst>
                          </p:cTn>
                        </p:par>
                        <p:par>
                          <p:cTn id="263" fill="hold">
                            <p:stCondLst>
                              <p:cond delay="6500"/>
                            </p:stCondLst>
                            <p:childTnLst>
                              <p:par>
                                <p:cTn id="264" presetID="10" presetClass="entr" presetSubtype="0" fill="hold" nodeType="afterEffect">
                                  <p:stCondLst>
                                    <p:cond delay="0"/>
                                  </p:stCondLst>
                                  <p:childTnLst>
                                    <p:set>
                                      <p:cBhvr>
                                        <p:cTn id="265" dur="1" fill="hold">
                                          <p:stCondLst>
                                            <p:cond delay="0"/>
                                          </p:stCondLst>
                                        </p:cTn>
                                        <p:tgtEl>
                                          <p:spTgt spid="165"/>
                                        </p:tgtEl>
                                        <p:attrNameLst>
                                          <p:attrName>style.visibility</p:attrName>
                                        </p:attrNameLst>
                                      </p:cBhvr>
                                      <p:to>
                                        <p:strVal val="visible"/>
                                      </p:to>
                                    </p:set>
                                    <p:animEffect transition="in" filter="fade">
                                      <p:cBhvr>
                                        <p:cTn id="266" dur="100"/>
                                        <p:tgtEl>
                                          <p:spTgt spid="165"/>
                                        </p:tgtEl>
                                      </p:cBhvr>
                                    </p:animEffect>
                                  </p:childTnLst>
                                </p:cTn>
                              </p:par>
                            </p:childTnLst>
                          </p:cTn>
                        </p:par>
                        <p:par>
                          <p:cTn id="267" fill="hold">
                            <p:stCondLst>
                              <p:cond delay="6600"/>
                            </p:stCondLst>
                            <p:childTnLst>
                              <p:par>
                                <p:cTn id="268" presetID="10" presetClass="entr" presetSubtype="0" fill="hold" nodeType="afterEffect">
                                  <p:stCondLst>
                                    <p:cond delay="0"/>
                                  </p:stCondLst>
                                  <p:childTnLst>
                                    <p:set>
                                      <p:cBhvr>
                                        <p:cTn id="269" dur="1" fill="hold">
                                          <p:stCondLst>
                                            <p:cond delay="0"/>
                                          </p:stCondLst>
                                        </p:cTn>
                                        <p:tgtEl>
                                          <p:spTgt spid="172"/>
                                        </p:tgtEl>
                                        <p:attrNameLst>
                                          <p:attrName>style.visibility</p:attrName>
                                        </p:attrNameLst>
                                      </p:cBhvr>
                                      <p:to>
                                        <p:strVal val="visible"/>
                                      </p:to>
                                    </p:set>
                                    <p:animEffect transition="in" filter="fade">
                                      <p:cBhvr>
                                        <p:cTn id="270" dur="100"/>
                                        <p:tgtEl>
                                          <p:spTgt spid="172"/>
                                        </p:tgtEl>
                                      </p:cBhvr>
                                    </p:animEffect>
                                  </p:childTnLst>
                                </p:cTn>
                              </p:par>
                            </p:childTnLst>
                          </p:cTn>
                        </p:par>
                        <p:par>
                          <p:cTn id="271" fill="hold">
                            <p:stCondLst>
                              <p:cond delay="6700"/>
                            </p:stCondLst>
                            <p:childTnLst>
                              <p:par>
                                <p:cTn id="272" presetID="10" presetClass="entr" presetSubtype="0" fill="hold" nodeType="afterEffect">
                                  <p:stCondLst>
                                    <p:cond delay="0"/>
                                  </p:stCondLst>
                                  <p:childTnLst>
                                    <p:set>
                                      <p:cBhvr>
                                        <p:cTn id="273" dur="1" fill="hold">
                                          <p:stCondLst>
                                            <p:cond delay="0"/>
                                          </p:stCondLst>
                                        </p:cTn>
                                        <p:tgtEl>
                                          <p:spTgt spid="179"/>
                                        </p:tgtEl>
                                        <p:attrNameLst>
                                          <p:attrName>style.visibility</p:attrName>
                                        </p:attrNameLst>
                                      </p:cBhvr>
                                      <p:to>
                                        <p:strVal val="visible"/>
                                      </p:to>
                                    </p:set>
                                    <p:animEffect transition="in" filter="fade">
                                      <p:cBhvr>
                                        <p:cTn id="27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57DFB94-1FE6-444C-BC69-7FDD8C9CD35B}"/>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5">
            <a:extLst>
              <a:ext uri="{FF2B5EF4-FFF2-40B4-BE49-F238E27FC236}">
                <a16:creationId xmlns:a16="http://schemas.microsoft.com/office/drawing/2014/main" id="{B3CC2859-BFE0-4E50-BDB8-60A98E3E7B74}"/>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2" name="Title 1">
            <a:extLst>
              <a:ext uri="{FF2B5EF4-FFF2-40B4-BE49-F238E27FC236}">
                <a16:creationId xmlns:a16="http://schemas.microsoft.com/office/drawing/2014/main" id="{89CC5DD4-14FC-44B5-A089-DCF163D03D8F}"/>
              </a:ext>
            </a:extLst>
          </p:cNvPr>
          <p:cNvSpPr>
            <a:spLocks noGrp="1"/>
          </p:cNvSpPr>
          <p:nvPr>
            <p:ph type="title"/>
          </p:nvPr>
        </p:nvSpPr>
        <p:spPr/>
        <p:txBody>
          <a:bodyPr/>
          <a:lstStyle/>
          <a:p>
            <a:r>
              <a:rPr lang="en-IN" dirty="0" err="1"/>
              <a:t>VM</a:t>
            </a:r>
            <a:r>
              <a:rPr lang="en-IN" dirty="0"/>
              <a:t> Scale Sets</a:t>
            </a:r>
          </a:p>
        </p:txBody>
      </p:sp>
      <p:grpSp>
        <p:nvGrpSpPr>
          <p:cNvPr id="44" name="Group 43">
            <a:extLst>
              <a:ext uri="{FF2B5EF4-FFF2-40B4-BE49-F238E27FC236}">
                <a16:creationId xmlns:a16="http://schemas.microsoft.com/office/drawing/2014/main" id="{7DC07947-5CDE-446F-AAB1-DC4F99C8467F}"/>
              </a:ext>
            </a:extLst>
          </p:cNvPr>
          <p:cNvGrpSpPr/>
          <p:nvPr/>
        </p:nvGrpSpPr>
        <p:grpSpPr>
          <a:xfrm>
            <a:off x="9100338" y="3178315"/>
            <a:ext cx="1360126" cy="1259954"/>
            <a:chOff x="9100338" y="3854663"/>
            <a:chExt cx="1360126" cy="1259954"/>
          </a:xfrm>
        </p:grpSpPr>
        <p:sp>
          <p:nvSpPr>
            <p:cNvPr id="45" name="Rectangle 44">
              <a:extLst>
                <a:ext uri="{FF2B5EF4-FFF2-40B4-BE49-F238E27FC236}">
                  <a16:creationId xmlns:a16="http://schemas.microsoft.com/office/drawing/2014/main" id="{CF9DAA7B-6461-4314-9F35-2D81721A705B}"/>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75">
              <a:extLst>
                <a:ext uri="{FF2B5EF4-FFF2-40B4-BE49-F238E27FC236}">
                  <a16:creationId xmlns:a16="http://schemas.microsoft.com/office/drawing/2014/main" id="{4941E84A-D5FB-4EBF-ADC1-A7EBE77985DD}"/>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1" name="Group 70">
            <a:extLst>
              <a:ext uri="{FF2B5EF4-FFF2-40B4-BE49-F238E27FC236}">
                <a16:creationId xmlns:a16="http://schemas.microsoft.com/office/drawing/2014/main" id="{1F0E98DE-BB75-47FB-A1D4-ED24213B8CDB}"/>
              </a:ext>
            </a:extLst>
          </p:cNvPr>
          <p:cNvGrpSpPr/>
          <p:nvPr/>
        </p:nvGrpSpPr>
        <p:grpSpPr>
          <a:xfrm>
            <a:off x="7725943" y="4646682"/>
            <a:ext cx="900121" cy="833828"/>
            <a:chOff x="9100338" y="3854663"/>
            <a:chExt cx="1360126" cy="1259954"/>
          </a:xfrm>
        </p:grpSpPr>
        <p:sp>
          <p:nvSpPr>
            <p:cNvPr id="72" name="Rectangle 71">
              <a:extLst>
                <a:ext uri="{FF2B5EF4-FFF2-40B4-BE49-F238E27FC236}">
                  <a16:creationId xmlns:a16="http://schemas.microsoft.com/office/drawing/2014/main" id="{AB32EDD4-547D-461C-BDA9-B46DDCBBE3D4}"/>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5">
              <a:extLst>
                <a:ext uri="{FF2B5EF4-FFF2-40B4-BE49-F238E27FC236}">
                  <a16:creationId xmlns:a16="http://schemas.microsoft.com/office/drawing/2014/main" id="{852EA4DE-EA9A-4945-A12A-E0792B8D17A0}"/>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4" name="Group 73">
            <a:extLst>
              <a:ext uri="{FF2B5EF4-FFF2-40B4-BE49-F238E27FC236}">
                <a16:creationId xmlns:a16="http://schemas.microsoft.com/office/drawing/2014/main" id="{92DB8FEE-55EB-4F3C-BFF0-80DC5A50C159}"/>
              </a:ext>
            </a:extLst>
          </p:cNvPr>
          <p:cNvGrpSpPr/>
          <p:nvPr/>
        </p:nvGrpSpPr>
        <p:grpSpPr>
          <a:xfrm>
            <a:off x="8795541" y="4646682"/>
            <a:ext cx="900121" cy="833828"/>
            <a:chOff x="9100338" y="3854663"/>
            <a:chExt cx="1360126" cy="1259954"/>
          </a:xfrm>
        </p:grpSpPr>
        <p:sp>
          <p:nvSpPr>
            <p:cNvPr id="75" name="Rectangle 74">
              <a:extLst>
                <a:ext uri="{FF2B5EF4-FFF2-40B4-BE49-F238E27FC236}">
                  <a16:creationId xmlns:a16="http://schemas.microsoft.com/office/drawing/2014/main" id="{896173E6-750F-4730-96B5-A0977F0F628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a:extLst>
                <a:ext uri="{FF2B5EF4-FFF2-40B4-BE49-F238E27FC236}">
                  <a16:creationId xmlns:a16="http://schemas.microsoft.com/office/drawing/2014/main" id="{2614D1F7-C210-4A93-80CD-11F64164536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7" name="Group 76">
            <a:extLst>
              <a:ext uri="{FF2B5EF4-FFF2-40B4-BE49-F238E27FC236}">
                <a16:creationId xmlns:a16="http://schemas.microsoft.com/office/drawing/2014/main" id="{7CB63BE8-9FEE-4871-9E5A-EC074DE3BA0A}"/>
              </a:ext>
            </a:extLst>
          </p:cNvPr>
          <p:cNvGrpSpPr/>
          <p:nvPr/>
        </p:nvGrpSpPr>
        <p:grpSpPr>
          <a:xfrm>
            <a:off x="9865140" y="4646682"/>
            <a:ext cx="900121" cy="833828"/>
            <a:chOff x="9100338" y="3854663"/>
            <a:chExt cx="1360126" cy="1259954"/>
          </a:xfrm>
        </p:grpSpPr>
        <p:sp>
          <p:nvSpPr>
            <p:cNvPr id="78" name="Rectangle 77">
              <a:extLst>
                <a:ext uri="{FF2B5EF4-FFF2-40B4-BE49-F238E27FC236}">
                  <a16:creationId xmlns:a16="http://schemas.microsoft.com/office/drawing/2014/main" id="{4A531EC1-E346-4138-A56A-DAEAFF9A36A7}"/>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5">
              <a:extLst>
                <a:ext uri="{FF2B5EF4-FFF2-40B4-BE49-F238E27FC236}">
                  <a16:creationId xmlns:a16="http://schemas.microsoft.com/office/drawing/2014/main" id="{7F08F4B8-7F1C-4A95-AC7D-9AF9395C66FF}"/>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3" name="Group 82">
            <a:extLst>
              <a:ext uri="{FF2B5EF4-FFF2-40B4-BE49-F238E27FC236}">
                <a16:creationId xmlns:a16="http://schemas.microsoft.com/office/drawing/2014/main" id="{CCDEFBA5-13DF-48E0-A200-5DA25A102CF7}"/>
              </a:ext>
            </a:extLst>
          </p:cNvPr>
          <p:cNvGrpSpPr/>
          <p:nvPr/>
        </p:nvGrpSpPr>
        <p:grpSpPr>
          <a:xfrm>
            <a:off x="10934738" y="4646682"/>
            <a:ext cx="900121" cy="833828"/>
            <a:chOff x="9100338" y="3854663"/>
            <a:chExt cx="1360126" cy="1259954"/>
          </a:xfrm>
        </p:grpSpPr>
        <p:sp>
          <p:nvSpPr>
            <p:cNvPr id="84" name="Rectangle 83">
              <a:extLst>
                <a:ext uri="{FF2B5EF4-FFF2-40B4-BE49-F238E27FC236}">
                  <a16:creationId xmlns:a16="http://schemas.microsoft.com/office/drawing/2014/main" id="{88752AD0-7D46-4B9D-B01D-13A78B593532}"/>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75">
              <a:extLst>
                <a:ext uri="{FF2B5EF4-FFF2-40B4-BE49-F238E27FC236}">
                  <a16:creationId xmlns:a16="http://schemas.microsoft.com/office/drawing/2014/main" id="{4146CDB8-33A3-4FB1-BC36-E301A805040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6" name="Group 85">
            <a:extLst>
              <a:ext uri="{FF2B5EF4-FFF2-40B4-BE49-F238E27FC236}">
                <a16:creationId xmlns:a16="http://schemas.microsoft.com/office/drawing/2014/main" id="{EAC25AB7-6210-4D30-81ED-BEE0398A3FFD}"/>
              </a:ext>
            </a:extLst>
          </p:cNvPr>
          <p:cNvGrpSpPr/>
          <p:nvPr/>
        </p:nvGrpSpPr>
        <p:grpSpPr>
          <a:xfrm>
            <a:off x="7725943" y="5634684"/>
            <a:ext cx="900121" cy="833828"/>
            <a:chOff x="9100338" y="3854663"/>
            <a:chExt cx="1360126" cy="1259954"/>
          </a:xfrm>
        </p:grpSpPr>
        <p:sp>
          <p:nvSpPr>
            <p:cNvPr id="87" name="Rectangle 86">
              <a:extLst>
                <a:ext uri="{FF2B5EF4-FFF2-40B4-BE49-F238E27FC236}">
                  <a16:creationId xmlns:a16="http://schemas.microsoft.com/office/drawing/2014/main" id="{FC9EABA6-4840-44D8-9117-CCB29A7403B5}"/>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75">
              <a:extLst>
                <a:ext uri="{FF2B5EF4-FFF2-40B4-BE49-F238E27FC236}">
                  <a16:creationId xmlns:a16="http://schemas.microsoft.com/office/drawing/2014/main" id="{83AC7CB1-BF2E-44AB-9A05-9EC733E3580B}"/>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9" name="Group 88">
            <a:extLst>
              <a:ext uri="{FF2B5EF4-FFF2-40B4-BE49-F238E27FC236}">
                <a16:creationId xmlns:a16="http://schemas.microsoft.com/office/drawing/2014/main" id="{4204B1DF-6B01-46DA-8459-F2FCE65D6B12}"/>
              </a:ext>
            </a:extLst>
          </p:cNvPr>
          <p:cNvGrpSpPr/>
          <p:nvPr/>
        </p:nvGrpSpPr>
        <p:grpSpPr>
          <a:xfrm>
            <a:off x="8795541" y="5634684"/>
            <a:ext cx="900121" cy="833828"/>
            <a:chOff x="9100338" y="3854663"/>
            <a:chExt cx="1360126" cy="1259954"/>
          </a:xfrm>
        </p:grpSpPr>
        <p:sp>
          <p:nvSpPr>
            <p:cNvPr id="90" name="Rectangle 89">
              <a:extLst>
                <a:ext uri="{FF2B5EF4-FFF2-40B4-BE49-F238E27FC236}">
                  <a16:creationId xmlns:a16="http://schemas.microsoft.com/office/drawing/2014/main" id="{0E5F46B9-EEB9-4E21-927F-C57795FB820F}"/>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75">
              <a:extLst>
                <a:ext uri="{FF2B5EF4-FFF2-40B4-BE49-F238E27FC236}">
                  <a16:creationId xmlns:a16="http://schemas.microsoft.com/office/drawing/2014/main" id="{88E59338-90A0-41D7-B83C-FF717AC5F30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92" name="Group 91">
            <a:extLst>
              <a:ext uri="{FF2B5EF4-FFF2-40B4-BE49-F238E27FC236}">
                <a16:creationId xmlns:a16="http://schemas.microsoft.com/office/drawing/2014/main" id="{463985E1-FD42-460A-A699-47E8FF560FA8}"/>
              </a:ext>
            </a:extLst>
          </p:cNvPr>
          <p:cNvGrpSpPr/>
          <p:nvPr/>
        </p:nvGrpSpPr>
        <p:grpSpPr>
          <a:xfrm>
            <a:off x="9865140" y="5634684"/>
            <a:ext cx="900121" cy="833828"/>
            <a:chOff x="9100338" y="3854663"/>
            <a:chExt cx="1360126" cy="1259954"/>
          </a:xfrm>
        </p:grpSpPr>
        <p:sp>
          <p:nvSpPr>
            <p:cNvPr id="93" name="Rectangle 92">
              <a:extLst>
                <a:ext uri="{FF2B5EF4-FFF2-40B4-BE49-F238E27FC236}">
                  <a16:creationId xmlns:a16="http://schemas.microsoft.com/office/drawing/2014/main" id="{2C3570F9-FDB6-482A-80B3-918A539FCF3A}"/>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75">
              <a:extLst>
                <a:ext uri="{FF2B5EF4-FFF2-40B4-BE49-F238E27FC236}">
                  <a16:creationId xmlns:a16="http://schemas.microsoft.com/office/drawing/2014/main" id="{6991149F-B0E9-4103-B6F4-E54181B4CD7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95" name="Group 94">
            <a:extLst>
              <a:ext uri="{FF2B5EF4-FFF2-40B4-BE49-F238E27FC236}">
                <a16:creationId xmlns:a16="http://schemas.microsoft.com/office/drawing/2014/main" id="{B43576F9-BF70-4807-A947-D470802CA7E2}"/>
              </a:ext>
            </a:extLst>
          </p:cNvPr>
          <p:cNvGrpSpPr/>
          <p:nvPr/>
        </p:nvGrpSpPr>
        <p:grpSpPr>
          <a:xfrm>
            <a:off x="10934738" y="5634684"/>
            <a:ext cx="900121" cy="833828"/>
            <a:chOff x="9100338" y="3854663"/>
            <a:chExt cx="1360126" cy="1259954"/>
          </a:xfrm>
        </p:grpSpPr>
        <p:sp>
          <p:nvSpPr>
            <p:cNvPr id="96" name="Rectangle 95">
              <a:extLst>
                <a:ext uri="{FF2B5EF4-FFF2-40B4-BE49-F238E27FC236}">
                  <a16:creationId xmlns:a16="http://schemas.microsoft.com/office/drawing/2014/main" id="{04C7AD0D-C3F8-42EA-8808-245E1AAE677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75">
              <a:extLst>
                <a:ext uri="{FF2B5EF4-FFF2-40B4-BE49-F238E27FC236}">
                  <a16:creationId xmlns:a16="http://schemas.microsoft.com/office/drawing/2014/main" id="{C89D957A-EB8A-4995-AF50-C1367A7A7D5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122" name="Group 121">
            <a:extLst>
              <a:ext uri="{FF2B5EF4-FFF2-40B4-BE49-F238E27FC236}">
                <a16:creationId xmlns:a16="http://schemas.microsoft.com/office/drawing/2014/main" id="{D358130E-505B-483C-B7BB-B0F04AE5E08B}"/>
              </a:ext>
            </a:extLst>
          </p:cNvPr>
          <p:cNvGrpSpPr/>
          <p:nvPr/>
        </p:nvGrpSpPr>
        <p:grpSpPr>
          <a:xfrm>
            <a:off x="365138" y="1367444"/>
            <a:ext cx="7002614" cy="4413728"/>
            <a:chOff x="365138" y="1367444"/>
            <a:chExt cx="7002614" cy="4413728"/>
          </a:xfrm>
        </p:grpSpPr>
        <p:sp>
          <p:nvSpPr>
            <p:cNvPr id="24" name="Rectangle 23">
              <a:extLst>
                <a:ext uri="{FF2B5EF4-FFF2-40B4-BE49-F238E27FC236}">
                  <a16:creationId xmlns:a16="http://schemas.microsoft.com/office/drawing/2014/main" id="{49C50CEF-BEE8-4EA7-869A-C16E02DB2A20}"/>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High performance provisioning of </a:t>
              </a:r>
              <a:br>
                <a:rPr lang="en-GB" sz="2800" dirty="0">
                  <a:solidFill>
                    <a:schemeClr val="accent1"/>
                  </a:solidFill>
                  <a:latin typeface="+mj-lt"/>
                </a:rPr>
              </a:br>
              <a:r>
                <a:rPr lang="en-GB" sz="2800" dirty="0">
                  <a:solidFill>
                    <a:schemeClr val="accent1"/>
                  </a:solidFill>
                  <a:latin typeface="+mj-lt"/>
                </a:rPr>
                <a:t>1000+ </a:t>
              </a:r>
              <a:r>
                <a:rPr lang="en-GB" sz="2800" dirty="0" err="1">
                  <a:solidFill>
                    <a:schemeClr val="accent1"/>
                  </a:solidFill>
                  <a:latin typeface="+mj-lt"/>
                </a:rPr>
                <a:t>VMs</a:t>
              </a:r>
              <a:endParaRPr lang="en-GB" sz="2800" dirty="0">
                <a:solidFill>
                  <a:schemeClr val="accent1"/>
                </a:solidFill>
                <a:latin typeface="+mj-lt"/>
              </a:endParaRPr>
            </a:p>
            <a:p>
              <a:pPr lvl="0" defTabSz="444500">
                <a:spcBef>
                  <a:spcPct val="0"/>
                </a:spcBef>
                <a:spcAft>
                  <a:spcPts val="1800"/>
                </a:spcAft>
              </a:pPr>
              <a:r>
                <a:rPr lang="en-GB" sz="2800" dirty="0">
                  <a:solidFill>
                    <a:schemeClr val="accent1"/>
                  </a:solidFill>
                  <a:latin typeface="+mj-lt"/>
                </a:rPr>
                <a:t>Auto-configuration at scale</a:t>
              </a:r>
            </a:p>
            <a:p>
              <a:pPr lvl="0" defTabSz="444500">
                <a:spcBef>
                  <a:spcPct val="0"/>
                </a:spcBef>
                <a:spcAft>
                  <a:spcPts val="1800"/>
                </a:spcAft>
              </a:pPr>
              <a:r>
                <a:rPr lang="en-GB" sz="2800" dirty="0">
                  <a:solidFill>
                    <a:schemeClr val="accent1"/>
                  </a:solidFill>
                  <a:latin typeface="+mj-lt"/>
                </a:rPr>
                <a:t>Auto-scale based on schedule and </a:t>
              </a:r>
              <a:br>
                <a:rPr lang="en-GB" sz="2800" dirty="0">
                  <a:solidFill>
                    <a:schemeClr val="accent1"/>
                  </a:solidFill>
                  <a:latin typeface="+mj-lt"/>
                </a:rPr>
              </a:br>
              <a:r>
                <a:rPr lang="en-GB" sz="2800" dirty="0">
                  <a:solidFill>
                    <a:schemeClr val="accent1"/>
                  </a:solidFill>
                  <a:latin typeface="+mj-lt"/>
                </a:rPr>
                <a:t>resource metrics</a:t>
              </a:r>
            </a:p>
            <a:p>
              <a:pPr lvl="0" defTabSz="444500">
                <a:spcBef>
                  <a:spcPct val="0"/>
                </a:spcBef>
                <a:spcAft>
                  <a:spcPts val="1800"/>
                </a:spcAft>
              </a:pPr>
              <a:r>
                <a:rPr lang="en-GB" sz="2800" dirty="0">
                  <a:solidFill>
                    <a:schemeClr val="accent1"/>
                  </a:solidFill>
                  <a:latin typeface="+mj-lt"/>
                </a:rPr>
                <a:t>Easy updates at scale</a:t>
              </a:r>
            </a:p>
            <a:p>
              <a:pPr lvl="0" defTabSz="444500">
                <a:spcBef>
                  <a:spcPct val="0"/>
                </a:spcBef>
                <a:spcAft>
                  <a:spcPts val="1800"/>
                </a:spcAft>
              </a:pPr>
              <a:r>
                <a:rPr lang="en-GB" sz="2800" dirty="0">
                  <a:solidFill>
                    <a:schemeClr val="accent1"/>
                  </a:solidFill>
                  <a:latin typeface="+mj-lt"/>
                </a:rPr>
                <a:t>Simple Portal Integration</a:t>
              </a:r>
            </a:p>
          </p:txBody>
        </p:sp>
        <p:sp>
          <p:nvSpPr>
            <p:cNvPr id="117" name="Graphic 8">
              <a:extLst>
                <a:ext uri="{FF2B5EF4-FFF2-40B4-BE49-F238E27FC236}">
                  <a16:creationId xmlns:a16="http://schemas.microsoft.com/office/drawing/2014/main" id="{3C360A07-35BB-4DCC-9EF7-9A11E47604F2}"/>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8" name="Graphic 8">
              <a:extLst>
                <a:ext uri="{FF2B5EF4-FFF2-40B4-BE49-F238E27FC236}">
                  <a16:creationId xmlns:a16="http://schemas.microsoft.com/office/drawing/2014/main" id="{21448528-A256-4077-98DE-0E8F5B20CC5B}"/>
                </a:ext>
              </a:extLst>
            </p:cNvPr>
            <p:cNvSpPr/>
            <p:nvPr/>
          </p:nvSpPr>
          <p:spPr>
            <a:xfrm rot="10800000">
              <a:off x="365138" y="2549327"/>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9" name="Graphic 8">
              <a:extLst>
                <a:ext uri="{FF2B5EF4-FFF2-40B4-BE49-F238E27FC236}">
                  <a16:creationId xmlns:a16="http://schemas.microsoft.com/office/drawing/2014/main" id="{DE1F9191-4D40-4006-8730-17A05815AAF2}"/>
                </a:ext>
              </a:extLst>
            </p:cNvPr>
            <p:cNvSpPr/>
            <p:nvPr/>
          </p:nvSpPr>
          <p:spPr>
            <a:xfrm rot="10800000">
              <a:off x="365138" y="3182373"/>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20" name="Graphic 8">
              <a:extLst>
                <a:ext uri="{FF2B5EF4-FFF2-40B4-BE49-F238E27FC236}">
                  <a16:creationId xmlns:a16="http://schemas.microsoft.com/office/drawing/2014/main" id="{12FFF78E-C25D-445C-93FF-484B08F32B4E}"/>
                </a:ext>
              </a:extLst>
            </p:cNvPr>
            <p:cNvSpPr/>
            <p:nvPr/>
          </p:nvSpPr>
          <p:spPr>
            <a:xfrm rot="10800000">
              <a:off x="365138" y="426089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21" name="Graphic 8">
              <a:extLst>
                <a:ext uri="{FF2B5EF4-FFF2-40B4-BE49-F238E27FC236}">
                  <a16:creationId xmlns:a16="http://schemas.microsoft.com/office/drawing/2014/main" id="{62763CCC-B665-4BA2-B815-6DD0A18DE48A}"/>
                </a:ext>
              </a:extLst>
            </p:cNvPr>
            <p:cNvSpPr/>
            <p:nvPr/>
          </p:nvSpPr>
          <p:spPr>
            <a:xfrm rot="10800000">
              <a:off x="365138" y="494979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35" presetClass="path" presetSubtype="0" decel="100000" fill="hold" nodeType="withEffect">
                                  <p:stCondLst>
                                    <p:cond delay="0"/>
                                  </p:stCondLst>
                                  <p:childTnLst>
                                    <p:animMotion origin="layout" path="M -4.50345E-6 -2.7054E-6 L -0.05284 -2.7054E-6 " pathEditMode="relative" rAng="0" ptsTypes="AA">
                                      <p:cBhvr>
                                        <p:cTn id="9" dur="750" spd="-100000" fill="hold"/>
                                        <p:tgtEl>
                                          <p:spTgt spid="122"/>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childTnLst>
                          </p:cTn>
                        </p:par>
                        <p:par>
                          <p:cTn id="44" fill="hold">
                            <p:stCondLst>
                              <p:cond delay="5250"/>
                            </p:stCondLst>
                            <p:childTnLst>
                              <p:par>
                                <p:cTn id="45" presetID="10" presetClass="entr" presetSubtype="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childTnLst>
                          </p:cTn>
                        </p:par>
                        <p:par>
                          <p:cTn id="52" fill="hold">
                            <p:stCondLst>
                              <p:cond delay="6250"/>
                            </p:stCondLst>
                            <p:childTnLst>
                              <p:par>
                                <p:cTn id="53" presetID="10" presetClass="entr" presetSubtype="0"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2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81154C5-4627-4D50-8D99-AA7CA9DF364B}"/>
              </a:ext>
            </a:extLst>
          </p:cNvPr>
          <p:cNvPicPr>
            <a:picLocks noChangeAspect="1"/>
          </p:cNvPicPr>
          <p:nvPr/>
        </p:nvPicPr>
        <p:blipFill>
          <a:blip r:embed="rId3"/>
          <a:stretch>
            <a:fillRect/>
          </a:stretch>
        </p:blipFill>
        <p:spPr>
          <a:xfrm>
            <a:off x="7812910" y="2807875"/>
            <a:ext cx="4188095" cy="2467307"/>
          </a:xfrm>
          <a:prstGeom prst="rect">
            <a:avLst/>
          </a:prstGeom>
        </p:spPr>
      </p:pic>
      <p:sp>
        <p:nvSpPr>
          <p:cNvPr id="3" name="Title 2"/>
          <p:cNvSpPr>
            <a:spLocks noGrp="1"/>
          </p:cNvSpPr>
          <p:nvPr>
            <p:ph type="title"/>
          </p:nvPr>
        </p:nvSpPr>
        <p:spPr/>
        <p:txBody>
          <a:bodyPr/>
          <a:lstStyle/>
          <a:p>
            <a:r>
              <a:rPr lang="en-US"/>
              <a:t>Why VM Scale Sets?</a:t>
            </a:r>
            <a:endParaRPr lang="en-US" dirty="0"/>
          </a:p>
        </p:txBody>
      </p:sp>
      <p:sp>
        <p:nvSpPr>
          <p:cNvPr id="15" name="Rectangle 14">
            <a:extLst>
              <a:ext uri="{FF2B5EF4-FFF2-40B4-BE49-F238E27FC236}">
                <a16:creationId xmlns:a16="http://schemas.microsoft.com/office/drawing/2014/main" id="{D43E9F19-3678-4A63-B27A-DCC0C9F8E328}"/>
              </a:ext>
            </a:extLst>
          </p:cNvPr>
          <p:cNvSpPr/>
          <p:nvPr/>
        </p:nvSpPr>
        <p:spPr>
          <a:xfrm>
            <a:off x="868678" y="1428404"/>
            <a:ext cx="6747464" cy="308263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ts val="900"/>
              </a:spcBef>
            </a:pPr>
            <a:r>
              <a:rPr lang="en-GB" sz="2000" dirty="0">
                <a:solidFill>
                  <a:schemeClr val="tx2"/>
                </a:solidFill>
              </a:rPr>
              <a:t>Manually </a:t>
            </a:r>
            <a:r>
              <a:rPr lang="en-GB" sz="2000" b="1" dirty="0">
                <a:solidFill>
                  <a:schemeClr val="accent1"/>
                </a:solidFill>
                <a:cs typeface="Segoe UI Semibold" panose="020B0702040204020203" pitchFamily="34" charset="0"/>
              </a:rPr>
              <a:t>scale</a:t>
            </a:r>
            <a:r>
              <a:rPr lang="en-GB" sz="2000" dirty="0">
                <a:solidFill>
                  <a:schemeClr val="tx2"/>
                </a:solidFill>
              </a:rPr>
              <a:t> with ‘capacity’ property</a:t>
            </a:r>
          </a:p>
          <a:p>
            <a:pPr lvl="0" defTabSz="444500">
              <a:spcBef>
                <a:spcPts val="900"/>
              </a:spcBef>
            </a:pPr>
            <a:r>
              <a:rPr lang="en-GB" sz="2000" b="1" dirty="0" err="1">
                <a:solidFill>
                  <a:schemeClr val="accent1"/>
                </a:solidFill>
                <a:cs typeface="Segoe UI Semibold" panose="020B0702040204020203" pitchFamily="34" charset="0"/>
              </a:rPr>
              <a:t>Autoscale</a:t>
            </a:r>
            <a:r>
              <a:rPr lang="en-GB" sz="2000" dirty="0">
                <a:solidFill>
                  <a:schemeClr val="tx2"/>
                </a:solidFill>
              </a:rPr>
              <a:t> with host metrics (MDM pipeline) or </a:t>
            </a:r>
            <a:br>
              <a:rPr lang="en-GB" sz="2000" dirty="0">
                <a:solidFill>
                  <a:schemeClr val="tx2"/>
                </a:solidFill>
              </a:rPr>
            </a:br>
            <a:r>
              <a:rPr lang="en-GB" sz="2000" dirty="0">
                <a:solidFill>
                  <a:schemeClr val="tx2"/>
                </a:solidFill>
              </a:rPr>
              <a:t>diagnostic extensions​</a:t>
            </a:r>
          </a:p>
          <a:p>
            <a:pPr lvl="0" defTabSz="444500">
              <a:spcBef>
                <a:spcPts val="900"/>
              </a:spcBef>
            </a:pPr>
            <a:r>
              <a:rPr lang="en-GB" sz="2000" dirty="0">
                <a:solidFill>
                  <a:schemeClr val="tx2"/>
                </a:solidFill>
              </a:rPr>
              <a:t>Small buy-in: Deploy/manage sets of 0 </a:t>
            </a:r>
            <a:r>
              <a:rPr lang="en-GB" sz="2000" dirty="0">
                <a:solidFill>
                  <a:schemeClr val="tx2"/>
                </a:solidFill>
                <a:sym typeface="Wingdings" panose="05000000000000000000" pitchFamily="2" charset="2"/>
              </a:rPr>
              <a:t></a:t>
            </a:r>
            <a:r>
              <a:rPr lang="en-GB" sz="2000" dirty="0">
                <a:solidFill>
                  <a:schemeClr val="tx2"/>
                </a:solidFill>
              </a:rPr>
              <a:t> 100 identically configured </a:t>
            </a:r>
            <a:r>
              <a:rPr lang="en-GB" sz="2000" dirty="0" err="1">
                <a:solidFill>
                  <a:schemeClr val="tx2"/>
                </a:solidFill>
              </a:rPr>
              <a:t>VMs</a:t>
            </a:r>
            <a:r>
              <a:rPr lang="en-GB" sz="2000" dirty="0">
                <a:solidFill>
                  <a:schemeClr val="tx2"/>
                </a:solidFill>
              </a:rPr>
              <a:t> ​</a:t>
            </a:r>
          </a:p>
          <a:p>
            <a:pPr lvl="0" defTabSz="444500">
              <a:spcBef>
                <a:spcPts val="900"/>
              </a:spcBef>
            </a:pPr>
            <a:r>
              <a:rPr lang="en-GB" sz="2000" b="1" dirty="0">
                <a:solidFill>
                  <a:schemeClr val="accent1"/>
                </a:solidFill>
                <a:cs typeface="Segoe UI Semibold" panose="020B0702040204020203" pitchFamily="34" charset="0"/>
              </a:rPr>
              <a:t>Guest OS patching:</a:t>
            </a:r>
            <a:r>
              <a:rPr lang="en-GB" sz="2000" dirty="0">
                <a:solidFill>
                  <a:schemeClr val="accent1"/>
                </a:solidFill>
                <a:latin typeface="Segoe UI Semibold" panose="020B0702040204020203" pitchFamily="34" charset="0"/>
                <a:cs typeface="Segoe UI Semibold" panose="020B0702040204020203" pitchFamily="34" charset="0"/>
              </a:rPr>
              <a:t> </a:t>
            </a:r>
            <a:r>
              <a:rPr lang="en-GB" sz="2000" dirty="0">
                <a:solidFill>
                  <a:schemeClr val="tx2"/>
                </a:solidFill>
              </a:rPr>
              <a:t>Patching primitives allow manually triggered rolling upgrades​​</a:t>
            </a:r>
          </a:p>
          <a:p>
            <a:pPr lvl="0" defTabSz="444500">
              <a:spcBef>
                <a:spcPts val="900"/>
              </a:spcBef>
            </a:pPr>
            <a:r>
              <a:rPr lang="en-GB" sz="2000" b="1" dirty="0">
                <a:solidFill>
                  <a:schemeClr val="accent1"/>
                </a:solidFill>
                <a:cs typeface="Segoe UI Semibold" panose="020B0702040204020203" pitchFamily="34" charset="0"/>
              </a:rPr>
              <a:t>High-availability</a:t>
            </a:r>
            <a:r>
              <a:rPr lang="en-GB" sz="2000" dirty="0">
                <a:solidFill>
                  <a:schemeClr val="tx2"/>
                </a:solidFill>
              </a:rPr>
              <a:t> </a:t>
            </a:r>
            <a:r>
              <a:rPr lang="en-GB" sz="2000" b="1" dirty="0">
                <a:solidFill>
                  <a:schemeClr val="accent1"/>
                </a:solidFill>
                <a:cs typeface="Segoe UI Semibold" panose="020B0702040204020203" pitchFamily="34" charset="0"/>
              </a:rPr>
              <a:t>–</a:t>
            </a:r>
            <a:r>
              <a:rPr lang="en-GB" sz="2000" dirty="0">
                <a:solidFill>
                  <a:schemeClr val="tx2"/>
                </a:solidFill>
              </a:rPr>
              <a:t> Implicit availability set with 5 FDs/5 </a:t>
            </a:r>
            <a:r>
              <a:rPr lang="en-GB" sz="2000" dirty="0" err="1">
                <a:solidFill>
                  <a:schemeClr val="tx2"/>
                </a:solidFill>
              </a:rPr>
              <a:t>UDs</a:t>
            </a:r>
            <a:r>
              <a:rPr lang="en-GB" sz="2000" dirty="0">
                <a:solidFill>
                  <a:schemeClr val="tx2"/>
                </a:solidFill>
              </a:rPr>
              <a:t>​</a:t>
            </a:r>
          </a:p>
        </p:txBody>
      </p:sp>
      <p:sp>
        <p:nvSpPr>
          <p:cNvPr id="31" name="Rectangle 30">
            <a:extLst>
              <a:ext uri="{FF2B5EF4-FFF2-40B4-BE49-F238E27FC236}">
                <a16:creationId xmlns:a16="http://schemas.microsoft.com/office/drawing/2014/main" id="{9371B4E1-7B39-45B1-B8A0-B07284B23B0B}"/>
              </a:ext>
            </a:extLst>
          </p:cNvPr>
          <p:cNvSpPr/>
          <p:nvPr/>
        </p:nvSpPr>
        <p:spPr bwMode="auto">
          <a:xfrm>
            <a:off x="7731889" y="1423176"/>
            <a:ext cx="4239394" cy="5236704"/>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5CB8B3DB-AA48-4FA8-B3DC-AA0CAE35D811}"/>
              </a:ext>
            </a:extLst>
          </p:cNvPr>
          <p:cNvSpPr/>
          <p:nvPr/>
        </p:nvSpPr>
        <p:spPr>
          <a:xfrm>
            <a:off x="868679" y="4642308"/>
            <a:ext cx="6567559" cy="187867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300"/>
              </a:spcAft>
            </a:pPr>
            <a:r>
              <a:rPr lang="en-GB" sz="2000" b="1" dirty="0">
                <a:solidFill>
                  <a:schemeClr val="accent2"/>
                </a:solidFill>
              </a:rPr>
              <a:t>Availability Sets vs Scale Sets</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Avail Set: Multiple different </a:t>
            </a:r>
            <a:r>
              <a:rPr lang="en-GB" dirty="0" err="1">
                <a:solidFill>
                  <a:schemeClr val="tx2"/>
                </a:solidFill>
              </a:rPr>
              <a:t>VMs</a:t>
            </a:r>
            <a:r>
              <a:rPr lang="en-GB" dirty="0">
                <a:solidFill>
                  <a:schemeClr val="tx2"/>
                </a:solidFill>
              </a:rPr>
              <a:t> (image, size, etc.); </a:t>
            </a:r>
            <a:br>
              <a:rPr lang="en-GB" dirty="0">
                <a:solidFill>
                  <a:schemeClr val="tx2"/>
                </a:solidFill>
              </a:rPr>
            </a:br>
            <a:r>
              <a:rPr lang="en-GB" dirty="0">
                <a:solidFill>
                  <a:schemeClr val="tx2"/>
                </a:solidFill>
              </a:rPr>
              <a:t>managed separately</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Scale Set: Large count of the same </a:t>
            </a:r>
            <a:r>
              <a:rPr lang="en-GB" dirty="0" err="1">
                <a:solidFill>
                  <a:schemeClr val="tx2"/>
                </a:solidFill>
              </a:rPr>
              <a:t>VMs</a:t>
            </a:r>
            <a:r>
              <a:rPr lang="en-GB" dirty="0">
                <a:solidFill>
                  <a:schemeClr val="tx2"/>
                </a:solidFill>
              </a:rPr>
              <a:t>; managed together</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Scale set: Reliable rapid provisioning and scale utilizing similarity of the </a:t>
            </a:r>
            <a:r>
              <a:rPr lang="en-GB" dirty="0" err="1">
                <a:solidFill>
                  <a:schemeClr val="tx2"/>
                </a:solidFill>
              </a:rPr>
              <a:t>VMs</a:t>
            </a:r>
            <a:endParaRPr lang="en-GB" dirty="0">
              <a:solidFill>
                <a:schemeClr val="tx2"/>
              </a:solidFill>
            </a:endParaRPr>
          </a:p>
        </p:txBody>
      </p:sp>
      <p:sp>
        <p:nvSpPr>
          <p:cNvPr id="51" name="Graphic 8">
            <a:extLst>
              <a:ext uri="{FF2B5EF4-FFF2-40B4-BE49-F238E27FC236}">
                <a16:creationId xmlns:a16="http://schemas.microsoft.com/office/drawing/2014/main" id="{797E7521-8386-47E4-A6DE-B6A40AA2D9A1}"/>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2" name="Graphic 8">
            <a:extLst>
              <a:ext uri="{FF2B5EF4-FFF2-40B4-BE49-F238E27FC236}">
                <a16:creationId xmlns:a16="http://schemas.microsoft.com/office/drawing/2014/main" id="{8A34F746-5A3D-40FE-A71E-D75D96041B6A}"/>
              </a:ext>
            </a:extLst>
          </p:cNvPr>
          <p:cNvSpPr/>
          <p:nvPr/>
        </p:nvSpPr>
        <p:spPr>
          <a:xfrm rot="10800000">
            <a:off x="365138" y="1899582"/>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3" name="Graphic 8">
            <a:extLst>
              <a:ext uri="{FF2B5EF4-FFF2-40B4-BE49-F238E27FC236}">
                <a16:creationId xmlns:a16="http://schemas.microsoft.com/office/drawing/2014/main" id="{11C7DBEC-423F-45D7-99AD-59732D3B688B}"/>
              </a:ext>
            </a:extLst>
          </p:cNvPr>
          <p:cNvSpPr/>
          <p:nvPr/>
        </p:nvSpPr>
        <p:spPr>
          <a:xfrm rot="10800000">
            <a:off x="365138" y="2619269"/>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4" name="Graphic 8">
            <a:extLst>
              <a:ext uri="{FF2B5EF4-FFF2-40B4-BE49-F238E27FC236}">
                <a16:creationId xmlns:a16="http://schemas.microsoft.com/office/drawing/2014/main" id="{C7B71C3D-6E0F-4046-A654-8EEE7F2D3850}"/>
              </a:ext>
            </a:extLst>
          </p:cNvPr>
          <p:cNvSpPr/>
          <p:nvPr/>
        </p:nvSpPr>
        <p:spPr>
          <a:xfrm rot="10800000">
            <a:off x="365138" y="403331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5" name="Graphic 8">
            <a:extLst>
              <a:ext uri="{FF2B5EF4-FFF2-40B4-BE49-F238E27FC236}">
                <a16:creationId xmlns:a16="http://schemas.microsoft.com/office/drawing/2014/main" id="{01D00DBC-58D2-425C-BA83-4B0FCF70ACB5}"/>
              </a:ext>
            </a:extLst>
          </p:cNvPr>
          <p:cNvSpPr/>
          <p:nvPr/>
        </p:nvSpPr>
        <p:spPr>
          <a:xfrm rot="10800000">
            <a:off x="365138" y="333883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6" name="Graphic 8">
            <a:extLst>
              <a:ext uri="{FF2B5EF4-FFF2-40B4-BE49-F238E27FC236}">
                <a16:creationId xmlns:a16="http://schemas.microsoft.com/office/drawing/2014/main" id="{6D1BF3C1-7808-4ED3-A15A-43CC6956FCD3}"/>
              </a:ext>
            </a:extLst>
          </p:cNvPr>
          <p:cNvSpPr/>
          <p:nvPr/>
        </p:nvSpPr>
        <p:spPr>
          <a:xfrm rot="10800000">
            <a:off x="365138" y="4693067"/>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2"/>
              </a:gs>
              <a:gs pos="71000">
                <a:schemeClr val="accent2">
                  <a:alpha val="60000"/>
                </a:schemeClr>
              </a:gs>
              <a:gs pos="99000">
                <a:schemeClr val="accent2">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3C07DC2-5374-440B-802D-25F5AEF97E3A}"/>
              </a:ext>
            </a:extLst>
          </p:cNvPr>
          <p:cNvSpPr/>
          <p:nvPr/>
        </p:nvSpPr>
        <p:spPr bwMode="auto">
          <a:xfrm>
            <a:off x="7589520" y="1367444"/>
            <a:ext cx="4381763" cy="485047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5">
            <a:extLst>
              <a:ext uri="{FF2B5EF4-FFF2-40B4-BE49-F238E27FC236}">
                <a16:creationId xmlns:a16="http://schemas.microsoft.com/office/drawing/2014/main" id="{C8479D96-2FBD-4398-AE9F-FD347FC97439}"/>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a:t>Azure Batch</a:t>
            </a:r>
            <a:br>
              <a:rPr lang="en-US"/>
            </a:br>
            <a:endParaRPr lang="en-US" dirty="0"/>
          </a:p>
        </p:txBody>
      </p:sp>
      <p:grpSp>
        <p:nvGrpSpPr>
          <p:cNvPr id="54" name="Group 53">
            <a:extLst>
              <a:ext uri="{FF2B5EF4-FFF2-40B4-BE49-F238E27FC236}">
                <a16:creationId xmlns:a16="http://schemas.microsoft.com/office/drawing/2014/main" id="{1200C4AD-C810-44EB-9F25-85F1A65B218F}"/>
              </a:ext>
            </a:extLst>
          </p:cNvPr>
          <p:cNvGrpSpPr/>
          <p:nvPr/>
        </p:nvGrpSpPr>
        <p:grpSpPr>
          <a:xfrm>
            <a:off x="9207489" y="2824724"/>
            <a:ext cx="1145824" cy="1061436"/>
            <a:chOff x="9100338" y="3854663"/>
            <a:chExt cx="1360126" cy="1259954"/>
          </a:xfrm>
        </p:grpSpPr>
        <p:sp>
          <p:nvSpPr>
            <p:cNvPr id="55" name="Rectangle 54">
              <a:extLst>
                <a:ext uri="{FF2B5EF4-FFF2-40B4-BE49-F238E27FC236}">
                  <a16:creationId xmlns:a16="http://schemas.microsoft.com/office/drawing/2014/main" id="{49495B0D-C0D0-49B4-AAA6-218B638C7724}"/>
                </a:ext>
              </a:extLst>
            </p:cNvPr>
            <p:cNvSpPr/>
            <p:nvPr/>
          </p:nvSpPr>
          <p:spPr bwMode="auto">
            <a:xfrm>
              <a:off x="9200992" y="4662407"/>
              <a:ext cx="1162049" cy="820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75">
              <a:extLst>
                <a:ext uri="{FF2B5EF4-FFF2-40B4-BE49-F238E27FC236}">
                  <a16:creationId xmlns:a16="http://schemas.microsoft.com/office/drawing/2014/main" id="{D1C5BD1C-6B3C-4E70-9599-68E3A0EDB9A6}"/>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57" name="Group 56">
            <a:extLst>
              <a:ext uri="{FF2B5EF4-FFF2-40B4-BE49-F238E27FC236}">
                <a16:creationId xmlns:a16="http://schemas.microsoft.com/office/drawing/2014/main" id="{740DE8B3-9936-4799-B99F-4A8171711F21}"/>
              </a:ext>
            </a:extLst>
          </p:cNvPr>
          <p:cNvGrpSpPr/>
          <p:nvPr/>
        </p:nvGrpSpPr>
        <p:grpSpPr>
          <a:xfrm>
            <a:off x="7725943" y="4047592"/>
            <a:ext cx="900121" cy="833828"/>
            <a:chOff x="9100338" y="3854663"/>
            <a:chExt cx="1360126" cy="1259954"/>
          </a:xfrm>
        </p:grpSpPr>
        <p:sp>
          <p:nvSpPr>
            <p:cNvPr id="58" name="Rectangle 57">
              <a:extLst>
                <a:ext uri="{FF2B5EF4-FFF2-40B4-BE49-F238E27FC236}">
                  <a16:creationId xmlns:a16="http://schemas.microsoft.com/office/drawing/2014/main" id="{F2CF2E5F-C1CE-4D5B-8E3C-29B2DB74C6F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75">
              <a:extLst>
                <a:ext uri="{FF2B5EF4-FFF2-40B4-BE49-F238E27FC236}">
                  <a16:creationId xmlns:a16="http://schemas.microsoft.com/office/drawing/2014/main" id="{E1DE9550-0E8C-4597-97A9-5699C83D86C5}"/>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0" name="Group 59">
            <a:extLst>
              <a:ext uri="{FF2B5EF4-FFF2-40B4-BE49-F238E27FC236}">
                <a16:creationId xmlns:a16="http://schemas.microsoft.com/office/drawing/2014/main" id="{38DE0828-0215-40BB-835F-B14FFAC70529}"/>
              </a:ext>
            </a:extLst>
          </p:cNvPr>
          <p:cNvGrpSpPr/>
          <p:nvPr/>
        </p:nvGrpSpPr>
        <p:grpSpPr>
          <a:xfrm>
            <a:off x="8795541" y="4047592"/>
            <a:ext cx="900121" cy="833828"/>
            <a:chOff x="9100338" y="3854663"/>
            <a:chExt cx="1360126" cy="1259954"/>
          </a:xfrm>
        </p:grpSpPr>
        <p:sp>
          <p:nvSpPr>
            <p:cNvPr id="61" name="Rectangle 60">
              <a:extLst>
                <a:ext uri="{FF2B5EF4-FFF2-40B4-BE49-F238E27FC236}">
                  <a16:creationId xmlns:a16="http://schemas.microsoft.com/office/drawing/2014/main" id="{0AAB09DA-3F74-4FFA-A0EF-86A19B8254B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75">
              <a:extLst>
                <a:ext uri="{FF2B5EF4-FFF2-40B4-BE49-F238E27FC236}">
                  <a16:creationId xmlns:a16="http://schemas.microsoft.com/office/drawing/2014/main" id="{450FBC59-2ECE-4F24-8859-0C428B83DE49}"/>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3" name="Group 62">
            <a:extLst>
              <a:ext uri="{FF2B5EF4-FFF2-40B4-BE49-F238E27FC236}">
                <a16:creationId xmlns:a16="http://schemas.microsoft.com/office/drawing/2014/main" id="{63F6E502-1579-40D4-BBC8-16144972FB75}"/>
              </a:ext>
            </a:extLst>
          </p:cNvPr>
          <p:cNvGrpSpPr/>
          <p:nvPr/>
        </p:nvGrpSpPr>
        <p:grpSpPr>
          <a:xfrm>
            <a:off x="9865140" y="4047592"/>
            <a:ext cx="900121" cy="833828"/>
            <a:chOff x="9100338" y="3854663"/>
            <a:chExt cx="1360126" cy="1259954"/>
          </a:xfrm>
        </p:grpSpPr>
        <p:sp>
          <p:nvSpPr>
            <p:cNvPr id="64" name="Rectangle 63">
              <a:extLst>
                <a:ext uri="{FF2B5EF4-FFF2-40B4-BE49-F238E27FC236}">
                  <a16:creationId xmlns:a16="http://schemas.microsoft.com/office/drawing/2014/main" id="{00984873-CDD4-4E4D-B4F3-6C0194946EB6}"/>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75">
              <a:extLst>
                <a:ext uri="{FF2B5EF4-FFF2-40B4-BE49-F238E27FC236}">
                  <a16:creationId xmlns:a16="http://schemas.microsoft.com/office/drawing/2014/main" id="{24D55B98-DE01-437C-B53D-3499302908EF}"/>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6" name="Group 65">
            <a:extLst>
              <a:ext uri="{FF2B5EF4-FFF2-40B4-BE49-F238E27FC236}">
                <a16:creationId xmlns:a16="http://schemas.microsoft.com/office/drawing/2014/main" id="{7E267070-1241-438D-ADDF-6AF19C8884D5}"/>
              </a:ext>
            </a:extLst>
          </p:cNvPr>
          <p:cNvGrpSpPr/>
          <p:nvPr/>
        </p:nvGrpSpPr>
        <p:grpSpPr>
          <a:xfrm>
            <a:off x="10934738" y="4047592"/>
            <a:ext cx="900121" cy="833828"/>
            <a:chOff x="9100338" y="3854663"/>
            <a:chExt cx="1360126" cy="1259954"/>
          </a:xfrm>
        </p:grpSpPr>
        <p:sp>
          <p:nvSpPr>
            <p:cNvPr id="67" name="Rectangle 66">
              <a:extLst>
                <a:ext uri="{FF2B5EF4-FFF2-40B4-BE49-F238E27FC236}">
                  <a16:creationId xmlns:a16="http://schemas.microsoft.com/office/drawing/2014/main" id="{67835ABE-AE57-4C43-8EF4-4A5B70358A2F}"/>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75">
              <a:extLst>
                <a:ext uri="{FF2B5EF4-FFF2-40B4-BE49-F238E27FC236}">
                  <a16:creationId xmlns:a16="http://schemas.microsoft.com/office/drawing/2014/main" id="{E29686FB-CADC-4908-9460-33FB771C9E5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9" name="Group 68">
            <a:extLst>
              <a:ext uri="{FF2B5EF4-FFF2-40B4-BE49-F238E27FC236}">
                <a16:creationId xmlns:a16="http://schemas.microsoft.com/office/drawing/2014/main" id="{5FCD0214-E1A0-4386-BC19-A89F91C6A03D}"/>
              </a:ext>
            </a:extLst>
          </p:cNvPr>
          <p:cNvGrpSpPr/>
          <p:nvPr/>
        </p:nvGrpSpPr>
        <p:grpSpPr>
          <a:xfrm>
            <a:off x="7725943" y="5035594"/>
            <a:ext cx="900121" cy="833828"/>
            <a:chOff x="9100338" y="3854663"/>
            <a:chExt cx="1360126" cy="1259954"/>
          </a:xfrm>
        </p:grpSpPr>
        <p:sp>
          <p:nvSpPr>
            <p:cNvPr id="70" name="Rectangle 69">
              <a:extLst>
                <a:ext uri="{FF2B5EF4-FFF2-40B4-BE49-F238E27FC236}">
                  <a16:creationId xmlns:a16="http://schemas.microsoft.com/office/drawing/2014/main" id="{16C22DC9-B486-4E21-9B8D-9C149F2AE35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5">
              <a:extLst>
                <a:ext uri="{FF2B5EF4-FFF2-40B4-BE49-F238E27FC236}">
                  <a16:creationId xmlns:a16="http://schemas.microsoft.com/office/drawing/2014/main" id="{99F75BCD-0AAB-48DC-886E-8F59557A7FBC}"/>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2" name="Group 71">
            <a:extLst>
              <a:ext uri="{FF2B5EF4-FFF2-40B4-BE49-F238E27FC236}">
                <a16:creationId xmlns:a16="http://schemas.microsoft.com/office/drawing/2014/main" id="{A81F7F79-44DC-4D4B-B94A-93414563A971}"/>
              </a:ext>
            </a:extLst>
          </p:cNvPr>
          <p:cNvGrpSpPr/>
          <p:nvPr/>
        </p:nvGrpSpPr>
        <p:grpSpPr>
          <a:xfrm>
            <a:off x="8795541" y="5035594"/>
            <a:ext cx="900121" cy="833828"/>
            <a:chOff x="9100338" y="3854663"/>
            <a:chExt cx="1360126" cy="1259954"/>
          </a:xfrm>
        </p:grpSpPr>
        <p:sp>
          <p:nvSpPr>
            <p:cNvPr id="73" name="Rectangle 72">
              <a:extLst>
                <a:ext uri="{FF2B5EF4-FFF2-40B4-BE49-F238E27FC236}">
                  <a16:creationId xmlns:a16="http://schemas.microsoft.com/office/drawing/2014/main" id="{F166A62A-571D-4C76-9289-02FE6275196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5">
              <a:extLst>
                <a:ext uri="{FF2B5EF4-FFF2-40B4-BE49-F238E27FC236}">
                  <a16:creationId xmlns:a16="http://schemas.microsoft.com/office/drawing/2014/main" id="{86E1AA00-15AC-4966-9D3F-487886105F5E}"/>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5" name="Group 74">
            <a:extLst>
              <a:ext uri="{FF2B5EF4-FFF2-40B4-BE49-F238E27FC236}">
                <a16:creationId xmlns:a16="http://schemas.microsoft.com/office/drawing/2014/main" id="{E07C25DB-634D-42B4-B3EF-42CDB222305D}"/>
              </a:ext>
            </a:extLst>
          </p:cNvPr>
          <p:cNvGrpSpPr/>
          <p:nvPr/>
        </p:nvGrpSpPr>
        <p:grpSpPr>
          <a:xfrm>
            <a:off x="9865140" y="5035594"/>
            <a:ext cx="900121" cy="833828"/>
            <a:chOff x="9100338" y="3854663"/>
            <a:chExt cx="1360126" cy="1259954"/>
          </a:xfrm>
        </p:grpSpPr>
        <p:sp>
          <p:nvSpPr>
            <p:cNvPr id="76" name="Rectangle 75">
              <a:extLst>
                <a:ext uri="{FF2B5EF4-FFF2-40B4-BE49-F238E27FC236}">
                  <a16:creationId xmlns:a16="http://schemas.microsoft.com/office/drawing/2014/main" id="{B73FE428-DBED-4E34-9874-CB87AE66F52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5">
              <a:extLst>
                <a:ext uri="{FF2B5EF4-FFF2-40B4-BE49-F238E27FC236}">
                  <a16:creationId xmlns:a16="http://schemas.microsoft.com/office/drawing/2014/main" id="{50142F62-70C4-4F4D-84D5-9DFE2F89E37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8" name="Group 77">
            <a:extLst>
              <a:ext uri="{FF2B5EF4-FFF2-40B4-BE49-F238E27FC236}">
                <a16:creationId xmlns:a16="http://schemas.microsoft.com/office/drawing/2014/main" id="{BB3A9A79-4288-42BA-8FC4-52B8DC793BD1}"/>
              </a:ext>
            </a:extLst>
          </p:cNvPr>
          <p:cNvGrpSpPr/>
          <p:nvPr/>
        </p:nvGrpSpPr>
        <p:grpSpPr>
          <a:xfrm>
            <a:off x="10934738" y="5035594"/>
            <a:ext cx="900121" cy="833828"/>
            <a:chOff x="9100338" y="3854663"/>
            <a:chExt cx="1360126" cy="1259954"/>
          </a:xfrm>
        </p:grpSpPr>
        <p:sp>
          <p:nvSpPr>
            <p:cNvPr id="79" name="Rectangle 78">
              <a:extLst>
                <a:ext uri="{FF2B5EF4-FFF2-40B4-BE49-F238E27FC236}">
                  <a16:creationId xmlns:a16="http://schemas.microsoft.com/office/drawing/2014/main" id="{DF0C6A35-EBF9-4163-8B3C-2304AECDB177}"/>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5">
              <a:extLst>
                <a:ext uri="{FF2B5EF4-FFF2-40B4-BE49-F238E27FC236}">
                  <a16:creationId xmlns:a16="http://schemas.microsoft.com/office/drawing/2014/main" id="{4A5AFB33-7D7C-486D-8D97-DA7757E82F0B}"/>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117" name="Group 116">
            <a:extLst>
              <a:ext uri="{FF2B5EF4-FFF2-40B4-BE49-F238E27FC236}">
                <a16:creationId xmlns:a16="http://schemas.microsoft.com/office/drawing/2014/main" id="{584C4B99-EEA9-4C11-9D4E-16DCB5F41ECF}"/>
              </a:ext>
            </a:extLst>
          </p:cNvPr>
          <p:cNvGrpSpPr/>
          <p:nvPr/>
        </p:nvGrpSpPr>
        <p:grpSpPr>
          <a:xfrm>
            <a:off x="7816186" y="5960962"/>
            <a:ext cx="719634" cy="582080"/>
            <a:chOff x="5910898" y="4322063"/>
            <a:chExt cx="536276" cy="433770"/>
          </a:xfrm>
        </p:grpSpPr>
        <p:sp>
          <p:nvSpPr>
            <p:cNvPr id="115" name="Freeform 5">
              <a:extLst>
                <a:ext uri="{FF2B5EF4-FFF2-40B4-BE49-F238E27FC236}">
                  <a16:creationId xmlns:a16="http://schemas.microsoft.com/office/drawing/2014/main" id="{707AEA07-FB5F-42ED-A178-94583C61D37D}"/>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6" name="Freeform 5">
              <a:extLst>
                <a:ext uri="{FF2B5EF4-FFF2-40B4-BE49-F238E27FC236}">
                  <a16:creationId xmlns:a16="http://schemas.microsoft.com/office/drawing/2014/main" id="{33A41E97-4D5E-400D-9BB6-62EE888101E6}"/>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18" name="Group 117">
            <a:extLst>
              <a:ext uri="{FF2B5EF4-FFF2-40B4-BE49-F238E27FC236}">
                <a16:creationId xmlns:a16="http://schemas.microsoft.com/office/drawing/2014/main" id="{A4FF1C68-CFE3-429C-B085-692EF37232D6}"/>
              </a:ext>
            </a:extLst>
          </p:cNvPr>
          <p:cNvGrpSpPr/>
          <p:nvPr/>
        </p:nvGrpSpPr>
        <p:grpSpPr>
          <a:xfrm>
            <a:off x="8885784" y="5960962"/>
            <a:ext cx="719634" cy="582080"/>
            <a:chOff x="5910898" y="4322063"/>
            <a:chExt cx="536276" cy="433770"/>
          </a:xfrm>
        </p:grpSpPr>
        <p:sp>
          <p:nvSpPr>
            <p:cNvPr id="119" name="Freeform 5">
              <a:extLst>
                <a:ext uri="{FF2B5EF4-FFF2-40B4-BE49-F238E27FC236}">
                  <a16:creationId xmlns:a16="http://schemas.microsoft.com/office/drawing/2014/main" id="{2FBE9AD1-C8B5-4DC8-8EFD-1F0488D9F107}"/>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0" name="Freeform 5">
              <a:extLst>
                <a:ext uri="{FF2B5EF4-FFF2-40B4-BE49-F238E27FC236}">
                  <a16:creationId xmlns:a16="http://schemas.microsoft.com/office/drawing/2014/main" id="{5D1F8FBA-BFC1-4E34-8EEE-168737CA1D23}"/>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1" name="Group 120">
            <a:extLst>
              <a:ext uri="{FF2B5EF4-FFF2-40B4-BE49-F238E27FC236}">
                <a16:creationId xmlns:a16="http://schemas.microsoft.com/office/drawing/2014/main" id="{8304BD63-C38B-432E-8CDC-81D9CF2AD4AD}"/>
              </a:ext>
            </a:extLst>
          </p:cNvPr>
          <p:cNvGrpSpPr/>
          <p:nvPr/>
        </p:nvGrpSpPr>
        <p:grpSpPr>
          <a:xfrm>
            <a:off x="9955383" y="5960962"/>
            <a:ext cx="719634" cy="582080"/>
            <a:chOff x="5910898" y="4322063"/>
            <a:chExt cx="536276" cy="433770"/>
          </a:xfrm>
        </p:grpSpPr>
        <p:sp>
          <p:nvSpPr>
            <p:cNvPr id="122" name="Freeform 5">
              <a:extLst>
                <a:ext uri="{FF2B5EF4-FFF2-40B4-BE49-F238E27FC236}">
                  <a16:creationId xmlns:a16="http://schemas.microsoft.com/office/drawing/2014/main" id="{CB0A3494-7770-436F-8740-52F8624C9107}"/>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Freeform 5">
              <a:extLst>
                <a:ext uri="{FF2B5EF4-FFF2-40B4-BE49-F238E27FC236}">
                  <a16:creationId xmlns:a16="http://schemas.microsoft.com/office/drawing/2014/main" id="{FDB33FAB-691C-4F31-A712-5953D29C8FB5}"/>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4" name="Group 123">
            <a:extLst>
              <a:ext uri="{FF2B5EF4-FFF2-40B4-BE49-F238E27FC236}">
                <a16:creationId xmlns:a16="http://schemas.microsoft.com/office/drawing/2014/main" id="{B03DADD9-D40C-4DDB-8CF6-B763FE60FE80}"/>
              </a:ext>
            </a:extLst>
          </p:cNvPr>
          <p:cNvGrpSpPr/>
          <p:nvPr/>
        </p:nvGrpSpPr>
        <p:grpSpPr>
          <a:xfrm>
            <a:off x="11024981" y="5960962"/>
            <a:ext cx="719634" cy="582080"/>
            <a:chOff x="5910898" y="4322063"/>
            <a:chExt cx="536276" cy="433770"/>
          </a:xfrm>
        </p:grpSpPr>
        <p:sp>
          <p:nvSpPr>
            <p:cNvPr id="125" name="Freeform 5">
              <a:extLst>
                <a:ext uri="{FF2B5EF4-FFF2-40B4-BE49-F238E27FC236}">
                  <a16:creationId xmlns:a16="http://schemas.microsoft.com/office/drawing/2014/main" id="{FE579486-7225-4851-AAE6-B062101F2961}"/>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6" name="Freeform 5">
              <a:extLst>
                <a:ext uri="{FF2B5EF4-FFF2-40B4-BE49-F238E27FC236}">
                  <a16:creationId xmlns:a16="http://schemas.microsoft.com/office/drawing/2014/main" id="{443A190F-32B0-42C8-9D8C-D76416F5ABCB}"/>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42" name="Group 141">
            <a:extLst>
              <a:ext uri="{FF2B5EF4-FFF2-40B4-BE49-F238E27FC236}">
                <a16:creationId xmlns:a16="http://schemas.microsoft.com/office/drawing/2014/main" id="{FFCFCE52-7F86-489F-9BDA-CF30B589F768}"/>
              </a:ext>
            </a:extLst>
          </p:cNvPr>
          <p:cNvGrpSpPr/>
          <p:nvPr/>
        </p:nvGrpSpPr>
        <p:grpSpPr>
          <a:xfrm>
            <a:off x="365138" y="1367444"/>
            <a:ext cx="7002614" cy="4413728"/>
            <a:chOff x="365138" y="1367444"/>
            <a:chExt cx="7002614" cy="4413728"/>
          </a:xfrm>
        </p:grpSpPr>
        <p:sp>
          <p:nvSpPr>
            <p:cNvPr id="34" name="Rectangle 33">
              <a:extLst>
                <a:ext uri="{FF2B5EF4-FFF2-40B4-BE49-F238E27FC236}">
                  <a16:creationId xmlns:a16="http://schemas.microsoft.com/office/drawing/2014/main" id="{F6DE9BFC-E429-4F9A-8D8D-FDBCE42DC106}"/>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Compute pools for job processing</a:t>
              </a:r>
            </a:p>
            <a:p>
              <a:pPr lvl="0" defTabSz="444500">
                <a:spcBef>
                  <a:spcPct val="0"/>
                </a:spcBef>
                <a:spcAft>
                  <a:spcPts val="1800"/>
                </a:spcAft>
              </a:pPr>
              <a:r>
                <a:rPr lang="en-GB" sz="2800" dirty="0">
                  <a:solidFill>
                    <a:schemeClr val="accent1"/>
                  </a:solidFill>
                  <a:latin typeface="+mj-lt"/>
                </a:rPr>
                <a:t>Automatic scaling and regional coverage</a:t>
              </a:r>
            </a:p>
            <a:p>
              <a:pPr lvl="0" defTabSz="444500">
                <a:spcBef>
                  <a:spcPct val="0"/>
                </a:spcBef>
                <a:spcAft>
                  <a:spcPts val="1800"/>
                </a:spcAft>
              </a:pPr>
              <a:r>
                <a:rPr lang="en-GB" sz="2800" dirty="0">
                  <a:solidFill>
                    <a:schemeClr val="accent1"/>
                  </a:solidFill>
                  <a:latin typeface="+mj-lt"/>
                </a:rPr>
                <a:t>Linux and Windows</a:t>
              </a:r>
            </a:p>
            <a:p>
              <a:pPr lvl="0" defTabSz="444500">
                <a:spcBef>
                  <a:spcPct val="0"/>
                </a:spcBef>
                <a:spcAft>
                  <a:spcPts val="1800"/>
                </a:spcAft>
              </a:pPr>
              <a:r>
                <a:rPr lang="en-GB" sz="2800" dirty="0">
                  <a:solidFill>
                    <a:schemeClr val="accent1"/>
                  </a:solidFill>
                  <a:latin typeface="+mj-lt"/>
                </a:rPr>
                <a:t>Automatically recover failed tasks</a:t>
              </a:r>
            </a:p>
            <a:p>
              <a:pPr lvl="0" defTabSz="444500">
                <a:spcBef>
                  <a:spcPct val="0"/>
                </a:spcBef>
                <a:spcAft>
                  <a:spcPts val="1800"/>
                </a:spcAft>
              </a:pPr>
              <a:r>
                <a:rPr lang="en-GB" sz="2800" dirty="0" err="1">
                  <a:solidFill>
                    <a:schemeClr val="accent1"/>
                  </a:solidFill>
                  <a:latin typeface="+mj-lt"/>
                </a:rPr>
                <a:t>Input/Output</a:t>
              </a:r>
              <a:r>
                <a:rPr lang="en-GB" sz="2800" dirty="0">
                  <a:solidFill>
                    <a:schemeClr val="accent1"/>
                  </a:solidFill>
                  <a:latin typeface="+mj-lt"/>
                </a:rPr>
                <a:t> handling</a:t>
              </a:r>
            </a:p>
            <a:p>
              <a:pPr lvl="0" defTabSz="444500">
                <a:spcBef>
                  <a:spcPct val="0"/>
                </a:spcBef>
                <a:spcAft>
                  <a:spcPts val="1800"/>
                </a:spcAft>
              </a:pPr>
              <a:r>
                <a:rPr lang="en-GB" sz="2800" dirty="0">
                  <a:solidFill>
                    <a:schemeClr val="accent1"/>
                  </a:solidFill>
                  <a:latin typeface="+mj-lt"/>
                </a:rPr>
                <a:t>Low-</a:t>
              </a:r>
              <a:r>
                <a:rPr lang="en-GB" sz="2800" dirty="0" err="1">
                  <a:solidFill>
                    <a:schemeClr val="accent1"/>
                  </a:solidFill>
                  <a:latin typeface="+mj-lt"/>
                </a:rPr>
                <a:t>Pri</a:t>
              </a:r>
              <a:r>
                <a:rPr lang="en-GB" sz="2800" dirty="0">
                  <a:solidFill>
                    <a:schemeClr val="accent1"/>
                  </a:solidFill>
                  <a:latin typeface="+mj-lt"/>
                </a:rPr>
                <a:t> (discounted) option</a:t>
              </a:r>
            </a:p>
          </p:txBody>
        </p:sp>
        <p:sp>
          <p:nvSpPr>
            <p:cNvPr id="136" name="Graphic 8">
              <a:extLst>
                <a:ext uri="{FF2B5EF4-FFF2-40B4-BE49-F238E27FC236}">
                  <a16:creationId xmlns:a16="http://schemas.microsoft.com/office/drawing/2014/main" id="{298B7601-67F9-48D9-9CB0-D7750FBBE9B4}"/>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7" name="Graphic 8">
              <a:extLst>
                <a:ext uri="{FF2B5EF4-FFF2-40B4-BE49-F238E27FC236}">
                  <a16:creationId xmlns:a16="http://schemas.microsoft.com/office/drawing/2014/main" id="{388542E2-D389-4A3B-AEAD-9B11564E091D}"/>
                </a:ext>
              </a:extLst>
            </p:cNvPr>
            <p:cNvSpPr/>
            <p:nvPr/>
          </p:nvSpPr>
          <p:spPr>
            <a:xfrm rot="10800000">
              <a:off x="365138" y="210792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8" name="Graphic 8">
              <a:extLst>
                <a:ext uri="{FF2B5EF4-FFF2-40B4-BE49-F238E27FC236}">
                  <a16:creationId xmlns:a16="http://schemas.microsoft.com/office/drawing/2014/main" id="{3C27F00E-B9DF-46D8-8723-6AFAB9FF3665}"/>
                </a:ext>
              </a:extLst>
            </p:cNvPr>
            <p:cNvSpPr/>
            <p:nvPr/>
          </p:nvSpPr>
          <p:spPr>
            <a:xfrm rot="10800000">
              <a:off x="365138" y="27813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9" name="Graphic 8">
              <a:extLst>
                <a:ext uri="{FF2B5EF4-FFF2-40B4-BE49-F238E27FC236}">
                  <a16:creationId xmlns:a16="http://schemas.microsoft.com/office/drawing/2014/main" id="{C74C6491-6265-42E5-9A87-BE5D877A35D2}"/>
                </a:ext>
              </a:extLst>
            </p:cNvPr>
            <p:cNvSpPr/>
            <p:nvPr/>
          </p:nvSpPr>
          <p:spPr>
            <a:xfrm rot="10800000">
              <a:off x="365138" y="410275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0" name="Graphic 8">
              <a:extLst>
                <a:ext uri="{FF2B5EF4-FFF2-40B4-BE49-F238E27FC236}">
                  <a16:creationId xmlns:a16="http://schemas.microsoft.com/office/drawing/2014/main" id="{A3D36D9A-ACC0-4336-8E71-44E21CD8CFA7}"/>
                </a:ext>
              </a:extLst>
            </p:cNvPr>
            <p:cNvSpPr/>
            <p:nvPr/>
          </p:nvSpPr>
          <p:spPr>
            <a:xfrm rot="10800000">
              <a:off x="365138" y="343142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1" name="Graphic 8">
              <a:extLst>
                <a:ext uri="{FF2B5EF4-FFF2-40B4-BE49-F238E27FC236}">
                  <a16:creationId xmlns:a16="http://schemas.microsoft.com/office/drawing/2014/main" id="{C55BE55B-7855-4F17-B6D5-134B0AE5842C}"/>
                </a:ext>
              </a:extLst>
            </p:cNvPr>
            <p:cNvSpPr/>
            <p:nvPr/>
          </p:nvSpPr>
          <p:spPr>
            <a:xfrm rot="10800000">
              <a:off x="365138" y="473936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25235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9F3B9DC-5CB0-41C4-991B-81CDF26EEDE1}"/>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5">
            <a:extLst>
              <a:ext uri="{FF2B5EF4-FFF2-40B4-BE49-F238E27FC236}">
                <a16:creationId xmlns:a16="http://schemas.microsoft.com/office/drawing/2014/main" id="{58318F3B-0E89-4778-92D9-99356C884D3A}"/>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7" name="Title 6">
            <a:extLst>
              <a:ext uri="{FF2B5EF4-FFF2-40B4-BE49-F238E27FC236}">
                <a16:creationId xmlns:a16="http://schemas.microsoft.com/office/drawing/2014/main" id="{B52692FB-7197-4055-9915-6A5041E4A996}"/>
              </a:ext>
            </a:extLst>
          </p:cNvPr>
          <p:cNvSpPr>
            <a:spLocks noGrp="1"/>
          </p:cNvSpPr>
          <p:nvPr>
            <p:ph type="title"/>
          </p:nvPr>
        </p:nvSpPr>
        <p:spPr/>
        <p:txBody>
          <a:bodyPr/>
          <a:lstStyle/>
          <a:p>
            <a:r>
              <a:rPr lang="en-IN" dirty="0"/>
              <a:t>Azure Container Service</a:t>
            </a:r>
          </a:p>
        </p:txBody>
      </p:sp>
      <p:sp>
        <p:nvSpPr>
          <p:cNvPr id="10" name="Rectangle 9">
            <a:extLst>
              <a:ext uri="{FF2B5EF4-FFF2-40B4-BE49-F238E27FC236}">
                <a16:creationId xmlns:a16="http://schemas.microsoft.com/office/drawing/2014/main" id="{B6173C78-0771-46C0-A5B6-F3AD3CCF4E52}"/>
              </a:ext>
            </a:extLst>
          </p:cNvPr>
          <p:cNvSpPr/>
          <p:nvPr/>
        </p:nvSpPr>
        <p:spPr>
          <a:xfrm>
            <a:off x="8134988" y="2439176"/>
            <a:ext cx="2880917" cy="400110"/>
          </a:xfrm>
          <a:prstGeom prst="rect">
            <a:avLst/>
          </a:prstGeom>
        </p:spPr>
        <p:txBody>
          <a:bodyPr wrap="none">
            <a:spAutoFit/>
          </a:bodyPr>
          <a:lstStyle/>
          <a:p>
            <a:pPr lvl="0" algn="ctr" defTabSz="914049">
              <a:defRPr/>
            </a:pPr>
            <a:r>
              <a:rPr lang="en-US" sz="2000" kern="0" dirty="0">
                <a:solidFill>
                  <a:sysClr val="windowText" lastClr="000000"/>
                </a:solidFill>
              </a:rPr>
              <a:t>Azure Container Service</a:t>
            </a:r>
          </a:p>
        </p:txBody>
      </p:sp>
      <p:grpSp>
        <p:nvGrpSpPr>
          <p:cNvPr id="11" name="Group 10">
            <a:extLst>
              <a:ext uri="{FF2B5EF4-FFF2-40B4-BE49-F238E27FC236}">
                <a16:creationId xmlns:a16="http://schemas.microsoft.com/office/drawing/2014/main" id="{089C1610-67CE-4740-A072-A2CFE1E9724A}"/>
              </a:ext>
            </a:extLst>
          </p:cNvPr>
          <p:cNvGrpSpPr/>
          <p:nvPr/>
        </p:nvGrpSpPr>
        <p:grpSpPr>
          <a:xfrm>
            <a:off x="8249873" y="2919971"/>
            <a:ext cx="409909" cy="1015421"/>
            <a:chOff x="7242901" y="2889394"/>
            <a:chExt cx="409909" cy="1015421"/>
          </a:xfrm>
          <a:solidFill>
            <a:schemeClr val="accent1"/>
          </a:solidFill>
        </p:grpSpPr>
        <p:sp>
          <p:nvSpPr>
            <p:cNvPr id="146" name="Freeform 13">
              <a:extLst>
                <a:ext uri="{FF2B5EF4-FFF2-40B4-BE49-F238E27FC236}">
                  <a16:creationId xmlns:a16="http://schemas.microsoft.com/office/drawing/2014/main" id="{3BAAA0E6-E8C8-43EE-82C6-5E8790C0E93E}"/>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47" name="Freeform 11">
              <a:extLst>
                <a:ext uri="{FF2B5EF4-FFF2-40B4-BE49-F238E27FC236}">
                  <a16:creationId xmlns:a16="http://schemas.microsoft.com/office/drawing/2014/main" id="{AB60F2E7-4667-46F6-A93E-46B7F41F660F}"/>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150" name="Group 149">
            <a:extLst>
              <a:ext uri="{FF2B5EF4-FFF2-40B4-BE49-F238E27FC236}">
                <a16:creationId xmlns:a16="http://schemas.microsoft.com/office/drawing/2014/main" id="{562397B2-AC40-4E69-96E0-7932E614B84D}"/>
              </a:ext>
            </a:extLst>
          </p:cNvPr>
          <p:cNvGrpSpPr/>
          <p:nvPr/>
        </p:nvGrpSpPr>
        <p:grpSpPr>
          <a:xfrm>
            <a:off x="9745372" y="2919971"/>
            <a:ext cx="409909" cy="1015421"/>
            <a:chOff x="7242901" y="2889394"/>
            <a:chExt cx="409909" cy="1015421"/>
          </a:xfrm>
          <a:solidFill>
            <a:schemeClr val="accent1"/>
          </a:solidFill>
        </p:grpSpPr>
        <p:sp>
          <p:nvSpPr>
            <p:cNvPr id="151" name="Freeform 13">
              <a:extLst>
                <a:ext uri="{FF2B5EF4-FFF2-40B4-BE49-F238E27FC236}">
                  <a16:creationId xmlns:a16="http://schemas.microsoft.com/office/drawing/2014/main" id="{4C440281-DFFA-41B7-AA29-0C379DF8768E}"/>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2" name="Freeform 11">
              <a:extLst>
                <a:ext uri="{FF2B5EF4-FFF2-40B4-BE49-F238E27FC236}">
                  <a16:creationId xmlns:a16="http://schemas.microsoft.com/office/drawing/2014/main" id="{ECAD0863-D843-4B3B-9343-B263821990D8}"/>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153" name="Group 152">
            <a:extLst>
              <a:ext uri="{FF2B5EF4-FFF2-40B4-BE49-F238E27FC236}">
                <a16:creationId xmlns:a16="http://schemas.microsoft.com/office/drawing/2014/main" id="{97E4CDB7-D1F0-448B-80A3-150FC71D8CDF}"/>
              </a:ext>
            </a:extLst>
          </p:cNvPr>
          <p:cNvGrpSpPr/>
          <p:nvPr/>
        </p:nvGrpSpPr>
        <p:grpSpPr>
          <a:xfrm>
            <a:off x="11128444" y="2919971"/>
            <a:ext cx="409909" cy="1015421"/>
            <a:chOff x="7242901" y="2889394"/>
            <a:chExt cx="409909" cy="1015421"/>
          </a:xfrm>
          <a:solidFill>
            <a:schemeClr val="accent1"/>
          </a:solidFill>
        </p:grpSpPr>
        <p:sp>
          <p:nvSpPr>
            <p:cNvPr id="154" name="Freeform 13">
              <a:extLst>
                <a:ext uri="{FF2B5EF4-FFF2-40B4-BE49-F238E27FC236}">
                  <a16:creationId xmlns:a16="http://schemas.microsoft.com/office/drawing/2014/main" id="{820115B2-15B3-4170-BDBA-25760ADBAB2C}"/>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5" name="Freeform 11">
              <a:extLst>
                <a:ext uri="{FF2B5EF4-FFF2-40B4-BE49-F238E27FC236}">
                  <a16:creationId xmlns:a16="http://schemas.microsoft.com/office/drawing/2014/main" id="{CEA5E23C-FDC7-4ADC-9488-905832E9A237}"/>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sp>
        <p:nvSpPr>
          <p:cNvPr id="156" name="Oval 16">
            <a:extLst>
              <a:ext uri="{FF2B5EF4-FFF2-40B4-BE49-F238E27FC236}">
                <a16:creationId xmlns:a16="http://schemas.microsoft.com/office/drawing/2014/main" id="{68832FFD-C1BF-4852-B050-14F7D267EA8C}"/>
              </a:ext>
            </a:extLst>
          </p:cNvPr>
          <p:cNvSpPr>
            <a:spLocks noChangeArrowheads="1"/>
          </p:cNvSpPr>
          <p:nvPr/>
        </p:nvSpPr>
        <p:spPr bwMode="auto">
          <a:xfrm>
            <a:off x="8384925"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7" name="Oval 16">
            <a:extLst>
              <a:ext uri="{FF2B5EF4-FFF2-40B4-BE49-F238E27FC236}">
                <a16:creationId xmlns:a16="http://schemas.microsoft.com/office/drawing/2014/main" id="{12FFD7BF-E397-4369-8E63-868786BCBD43}"/>
              </a:ext>
            </a:extLst>
          </p:cNvPr>
          <p:cNvSpPr>
            <a:spLocks noChangeArrowheads="1"/>
          </p:cNvSpPr>
          <p:nvPr/>
        </p:nvSpPr>
        <p:spPr bwMode="auto">
          <a:xfrm>
            <a:off x="9880424"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8" name="Oval 16">
            <a:extLst>
              <a:ext uri="{FF2B5EF4-FFF2-40B4-BE49-F238E27FC236}">
                <a16:creationId xmlns:a16="http://schemas.microsoft.com/office/drawing/2014/main" id="{7E18F71A-80BA-465A-B09C-4ACDAC707E46}"/>
              </a:ext>
            </a:extLst>
          </p:cNvPr>
          <p:cNvSpPr>
            <a:spLocks noChangeArrowheads="1"/>
          </p:cNvSpPr>
          <p:nvPr/>
        </p:nvSpPr>
        <p:spPr bwMode="auto">
          <a:xfrm>
            <a:off x="11263496"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159" name="Picture 10" descr="http://devopscube.com/wp-content/uploads/2015/01/SWARM.png">
            <a:extLst>
              <a:ext uri="{FF2B5EF4-FFF2-40B4-BE49-F238E27FC236}">
                <a16:creationId xmlns:a16="http://schemas.microsoft.com/office/drawing/2014/main" id="{8F587115-8308-4B57-9324-FB0EAD4489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7861" y="4247724"/>
            <a:ext cx="971074" cy="80857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mesosphere.com/wp-content/uploads/2016/04/logo-horizontal-styled.png">
            <a:extLst>
              <a:ext uri="{FF2B5EF4-FFF2-40B4-BE49-F238E27FC236}">
                <a16:creationId xmlns:a16="http://schemas.microsoft.com/office/drawing/2014/main" id="{E3AB7891-EAF7-44F6-8F65-5C5C9ADC2FB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878" t="29598" r="58594" b="23368"/>
          <a:stretch/>
        </p:blipFill>
        <p:spPr bwMode="auto">
          <a:xfrm>
            <a:off x="9471863" y="4150286"/>
            <a:ext cx="956926" cy="1003451"/>
          </a:xfrm>
          <a:prstGeom prst="rect">
            <a:avLst/>
          </a:prstGeom>
          <a:extLst>
            <a:ext uri="{909E8E84-426E-40DD-AFC4-6F175D3DCCD1}">
              <a14:hiddenFill xmlns:a14="http://schemas.microsoft.com/office/drawing/2010/main">
                <a:solidFill>
                  <a:srgbClr val="FFFFFF"/>
                </a:solidFill>
              </a14:hiddenFill>
            </a:ext>
          </a:extLst>
        </p:spPr>
      </p:pic>
      <p:pic>
        <p:nvPicPr>
          <p:cNvPr id="161" name="Picture 160">
            <a:extLst>
              <a:ext uri="{FF2B5EF4-FFF2-40B4-BE49-F238E27FC236}">
                <a16:creationId xmlns:a16="http://schemas.microsoft.com/office/drawing/2014/main" id="{DA1618B9-F5CD-4BC9-9CB9-2A6703D37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2502" y="4271346"/>
            <a:ext cx="784651" cy="761331"/>
          </a:xfrm>
          <a:prstGeom prst="rect">
            <a:avLst/>
          </a:prstGeom>
        </p:spPr>
      </p:pic>
      <p:sp>
        <p:nvSpPr>
          <p:cNvPr id="162" name="Rectangle 161">
            <a:extLst>
              <a:ext uri="{FF2B5EF4-FFF2-40B4-BE49-F238E27FC236}">
                <a16:creationId xmlns:a16="http://schemas.microsoft.com/office/drawing/2014/main" id="{F9933EDD-2957-452E-BCE6-79ADED42191B}"/>
              </a:ext>
            </a:extLst>
          </p:cNvPr>
          <p:cNvSpPr/>
          <p:nvPr/>
        </p:nvSpPr>
        <p:spPr>
          <a:xfrm>
            <a:off x="10920625" y="5194048"/>
            <a:ext cx="825547"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Swarm</a:t>
            </a:r>
          </a:p>
        </p:txBody>
      </p:sp>
      <p:sp>
        <p:nvSpPr>
          <p:cNvPr id="163" name="Rectangle 162">
            <a:extLst>
              <a:ext uri="{FF2B5EF4-FFF2-40B4-BE49-F238E27FC236}">
                <a16:creationId xmlns:a16="http://schemas.microsoft.com/office/drawing/2014/main" id="{7396034D-C8F2-46C2-8F16-AA4F3B452430}"/>
              </a:ext>
            </a:extLst>
          </p:cNvPr>
          <p:cNvSpPr/>
          <p:nvPr/>
        </p:nvSpPr>
        <p:spPr>
          <a:xfrm>
            <a:off x="9549576" y="5194048"/>
            <a:ext cx="801501"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DC/OS</a:t>
            </a:r>
          </a:p>
        </p:txBody>
      </p:sp>
      <p:sp>
        <p:nvSpPr>
          <p:cNvPr id="164" name="Rectangle 163">
            <a:extLst>
              <a:ext uri="{FF2B5EF4-FFF2-40B4-BE49-F238E27FC236}">
                <a16:creationId xmlns:a16="http://schemas.microsoft.com/office/drawing/2014/main" id="{ACF80BD3-C98B-46BC-A7F0-3CF6BE6BB857}"/>
              </a:ext>
            </a:extLst>
          </p:cNvPr>
          <p:cNvSpPr/>
          <p:nvPr/>
        </p:nvSpPr>
        <p:spPr>
          <a:xfrm>
            <a:off x="7770345" y="5194048"/>
            <a:ext cx="1368965"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Kubernetes</a:t>
            </a:r>
          </a:p>
        </p:txBody>
      </p:sp>
      <p:grpSp>
        <p:nvGrpSpPr>
          <p:cNvPr id="13" name="Group 12">
            <a:extLst>
              <a:ext uri="{FF2B5EF4-FFF2-40B4-BE49-F238E27FC236}">
                <a16:creationId xmlns:a16="http://schemas.microsoft.com/office/drawing/2014/main" id="{3C2EA47F-407D-4149-98E2-8B766A7764D0}"/>
              </a:ext>
            </a:extLst>
          </p:cNvPr>
          <p:cNvGrpSpPr/>
          <p:nvPr/>
        </p:nvGrpSpPr>
        <p:grpSpPr>
          <a:xfrm>
            <a:off x="365138" y="1367444"/>
            <a:ext cx="7002614" cy="4413728"/>
            <a:chOff x="365138" y="1367444"/>
            <a:chExt cx="7002614" cy="4413728"/>
          </a:xfrm>
        </p:grpSpPr>
        <p:sp>
          <p:nvSpPr>
            <p:cNvPr id="78" name="Rectangle 77">
              <a:extLst>
                <a:ext uri="{FF2B5EF4-FFF2-40B4-BE49-F238E27FC236}">
                  <a16:creationId xmlns:a16="http://schemas.microsoft.com/office/drawing/2014/main" id="{EF3B456A-8219-434C-875D-59B2485C74B8}"/>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Standard Docker tooling and API support</a:t>
              </a:r>
            </a:p>
            <a:p>
              <a:pPr lvl="0" defTabSz="444500">
                <a:spcBef>
                  <a:spcPct val="0"/>
                </a:spcBef>
                <a:spcAft>
                  <a:spcPts val="1800"/>
                </a:spcAft>
              </a:pPr>
              <a:r>
                <a:rPr lang="en-GB" sz="2800" dirty="0">
                  <a:solidFill>
                    <a:schemeClr val="accent1"/>
                  </a:solidFill>
                  <a:latin typeface="+mj-lt"/>
                </a:rPr>
                <a:t>Streamlined provisioning of </a:t>
              </a:r>
              <a:r>
                <a:rPr lang="en-GB" sz="2800" dirty="0" err="1">
                  <a:solidFill>
                    <a:schemeClr val="accent1"/>
                  </a:solidFill>
                  <a:latin typeface="+mj-lt"/>
                </a:rPr>
                <a:t>DCOS</a:t>
              </a:r>
              <a:r>
                <a:rPr lang="en-GB" sz="2800" dirty="0">
                  <a:solidFill>
                    <a:schemeClr val="accent1"/>
                  </a:solidFill>
                  <a:latin typeface="+mj-lt"/>
                </a:rPr>
                <a:t> and Docker Swarm</a:t>
              </a:r>
            </a:p>
            <a:p>
              <a:pPr lvl="0" defTabSz="444500">
                <a:spcBef>
                  <a:spcPct val="0"/>
                </a:spcBef>
                <a:spcAft>
                  <a:spcPts val="1800"/>
                </a:spcAft>
              </a:pPr>
              <a:r>
                <a:rPr lang="en-GB" sz="2800" dirty="0">
                  <a:solidFill>
                    <a:schemeClr val="accent1"/>
                  </a:solidFill>
                  <a:latin typeface="+mj-lt"/>
                </a:rPr>
                <a:t>Linux and Windows Server containers</a:t>
              </a:r>
            </a:p>
            <a:p>
              <a:pPr lvl="0" defTabSz="444500">
                <a:spcBef>
                  <a:spcPct val="0"/>
                </a:spcBef>
                <a:spcAft>
                  <a:spcPts val="1800"/>
                </a:spcAft>
              </a:pPr>
              <a:r>
                <a:rPr lang="en-GB" sz="2800" dirty="0">
                  <a:solidFill>
                    <a:schemeClr val="accent1"/>
                  </a:solidFill>
                  <a:latin typeface="+mj-lt"/>
                </a:rPr>
                <a:t>Azure and Azure Stack</a:t>
              </a:r>
            </a:p>
          </p:txBody>
        </p:sp>
        <p:sp>
          <p:nvSpPr>
            <p:cNvPr id="173" name="Graphic 8">
              <a:extLst>
                <a:ext uri="{FF2B5EF4-FFF2-40B4-BE49-F238E27FC236}">
                  <a16:creationId xmlns:a16="http://schemas.microsoft.com/office/drawing/2014/main" id="{5D8EB5ED-D5A6-46CB-9F5A-19CCD003AC45}"/>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4" name="Graphic 8">
              <a:extLst>
                <a:ext uri="{FF2B5EF4-FFF2-40B4-BE49-F238E27FC236}">
                  <a16:creationId xmlns:a16="http://schemas.microsoft.com/office/drawing/2014/main" id="{616F23C8-AF6D-4D66-8B4B-F0454CA25F61}"/>
                </a:ext>
              </a:extLst>
            </p:cNvPr>
            <p:cNvSpPr/>
            <p:nvPr/>
          </p:nvSpPr>
          <p:spPr>
            <a:xfrm rot="10800000">
              <a:off x="365138" y="213107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5" name="Graphic 8">
              <a:extLst>
                <a:ext uri="{FF2B5EF4-FFF2-40B4-BE49-F238E27FC236}">
                  <a16:creationId xmlns:a16="http://schemas.microsoft.com/office/drawing/2014/main" id="{B9D832CB-6F23-4F9D-A1C5-D77BA2D7AD98}"/>
                </a:ext>
              </a:extLst>
            </p:cNvPr>
            <p:cNvSpPr/>
            <p:nvPr/>
          </p:nvSpPr>
          <p:spPr>
            <a:xfrm rot="10800000">
              <a:off x="365138" y="31980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6" name="Graphic 8">
              <a:extLst>
                <a:ext uri="{FF2B5EF4-FFF2-40B4-BE49-F238E27FC236}">
                  <a16:creationId xmlns:a16="http://schemas.microsoft.com/office/drawing/2014/main" id="{43A618AD-C87C-4FEB-B11F-DEE6072C26B2}"/>
                </a:ext>
              </a:extLst>
            </p:cNvPr>
            <p:cNvSpPr/>
            <p:nvPr/>
          </p:nvSpPr>
          <p:spPr>
            <a:xfrm rot="10800000">
              <a:off x="365138" y="38481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321156357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C95-80BE-41C2-903E-923ED02D9F45}"/>
              </a:ext>
            </a:extLst>
          </p:cNvPr>
          <p:cNvSpPr>
            <a:spLocks noGrp="1"/>
          </p:cNvSpPr>
          <p:nvPr>
            <p:ph type="title"/>
          </p:nvPr>
        </p:nvSpPr>
        <p:spPr/>
        <p:txBody>
          <a:bodyPr/>
          <a:lstStyle/>
          <a:p>
            <a:r>
              <a:rPr lang="en-US" dirty="0"/>
              <a:t>What are Customers looking to migrate </a:t>
            </a:r>
            <a:br>
              <a:rPr lang="en-US" dirty="0"/>
            </a:br>
            <a:r>
              <a:rPr lang="en-US" dirty="0"/>
              <a:t>to the Cloud?</a:t>
            </a:r>
            <a:endParaRPr lang="en-IN" dirty="0"/>
          </a:p>
        </p:txBody>
      </p:sp>
      <p:sp>
        <p:nvSpPr>
          <p:cNvPr id="6" name="Rectangle 5">
            <a:extLst>
              <a:ext uri="{FF2B5EF4-FFF2-40B4-BE49-F238E27FC236}">
                <a16:creationId xmlns:a16="http://schemas.microsoft.com/office/drawing/2014/main" id="{56451B3A-8C34-4852-BDB5-89FB85314331}"/>
              </a:ext>
            </a:extLst>
          </p:cNvPr>
          <p:cNvSpPr/>
          <p:nvPr/>
        </p:nvSpPr>
        <p:spPr bwMode="auto">
          <a:xfrm>
            <a:off x="1258873" y="3492554"/>
            <a:ext cx="9918729" cy="344949"/>
          </a:xfrm>
          <a:custGeom>
            <a:avLst/>
            <a:gdLst>
              <a:gd name="connsiteX0" fmla="*/ 0 w 9918729"/>
              <a:gd name="connsiteY0" fmla="*/ 0 h 2113846"/>
              <a:gd name="connsiteX1" fmla="*/ 9918729 w 9918729"/>
              <a:gd name="connsiteY1" fmla="*/ 0 h 2113846"/>
              <a:gd name="connsiteX2" fmla="*/ 9918729 w 9918729"/>
              <a:gd name="connsiteY2" fmla="*/ 2113846 h 2113846"/>
              <a:gd name="connsiteX3" fmla="*/ 0 w 9918729"/>
              <a:gd name="connsiteY3" fmla="*/ 2113846 h 2113846"/>
              <a:gd name="connsiteX4" fmla="*/ 0 w 9918729"/>
              <a:gd name="connsiteY4" fmla="*/ 0 h 2113846"/>
              <a:gd name="connsiteX0" fmla="*/ 0 w 9918729"/>
              <a:gd name="connsiteY0" fmla="*/ 11698 h 2125544"/>
              <a:gd name="connsiteX1" fmla="*/ 5088091 w 9918729"/>
              <a:gd name="connsiteY1" fmla="*/ 0 h 2125544"/>
              <a:gd name="connsiteX2" fmla="*/ 9918729 w 9918729"/>
              <a:gd name="connsiteY2" fmla="*/ 11698 h 2125544"/>
              <a:gd name="connsiteX3" fmla="*/ 9918729 w 9918729"/>
              <a:gd name="connsiteY3" fmla="*/ 2125544 h 2125544"/>
              <a:gd name="connsiteX4" fmla="*/ 0 w 9918729"/>
              <a:gd name="connsiteY4" fmla="*/ 2125544 h 2125544"/>
              <a:gd name="connsiteX5" fmla="*/ 0 w 9918729"/>
              <a:gd name="connsiteY5" fmla="*/ 11698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5" fmla="*/ 5179531 w 9918729"/>
              <a:gd name="connsiteY5" fmla="*/ 91440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0" fmla="*/ 9918729 w 9918729"/>
              <a:gd name="connsiteY0" fmla="*/ 0 h 2113846"/>
              <a:gd name="connsiteX1" fmla="*/ 9918729 w 9918729"/>
              <a:gd name="connsiteY1" fmla="*/ 2113846 h 2113846"/>
              <a:gd name="connsiteX2" fmla="*/ 0 w 9918729"/>
              <a:gd name="connsiteY2" fmla="*/ 2113846 h 2113846"/>
              <a:gd name="connsiteX3" fmla="*/ 0 w 9918729"/>
              <a:gd name="connsiteY3" fmla="*/ 0 h 2113846"/>
            </a:gdLst>
            <a:ahLst/>
            <a:cxnLst>
              <a:cxn ang="0">
                <a:pos x="connsiteX0" y="connsiteY0"/>
              </a:cxn>
              <a:cxn ang="0">
                <a:pos x="connsiteX1" y="connsiteY1"/>
              </a:cxn>
              <a:cxn ang="0">
                <a:pos x="connsiteX2" y="connsiteY2"/>
              </a:cxn>
              <a:cxn ang="0">
                <a:pos x="connsiteX3" y="connsiteY3"/>
              </a:cxn>
            </a:cxnLst>
            <a:rect l="l" t="t" r="r" b="b"/>
            <a:pathLst>
              <a:path w="9918729" h="2113846">
                <a:moveTo>
                  <a:pt x="9918729" y="0"/>
                </a:moveTo>
                <a:lnTo>
                  <a:pt x="9918729" y="2113846"/>
                </a:lnTo>
                <a:lnTo>
                  <a:pt x="0" y="2113846"/>
                </a:lnTo>
                <a:lnTo>
                  <a:pt x="0" y="0"/>
                </a:lnTo>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640E129E-7187-4A47-8DA0-7BE1CA6CCF54}"/>
              </a:ext>
            </a:extLst>
          </p:cNvPr>
          <p:cNvCxnSpPr>
            <a:cxnSpLocks/>
          </p:cNvCxnSpPr>
          <p:nvPr/>
        </p:nvCxnSpPr>
        <p:spPr>
          <a:xfrm>
            <a:off x="6218237" y="3837249"/>
            <a:ext cx="0" cy="1190957"/>
          </a:xfrm>
          <a:prstGeom prst="line">
            <a:avLst/>
          </a:prstGeom>
          <a:ln w="28575">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E829693-C6A8-4BAB-95A4-EF8F0B0C2669}"/>
              </a:ext>
            </a:extLst>
          </p:cNvPr>
          <p:cNvSpPr/>
          <p:nvPr/>
        </p:nvSpPr>
        <p:spPr bwMode="auto">
          <a:xfrm>
            <a:off x="5705651" y="5219967"/>
            <a:ext cx="1025173" cy="102517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8E2A94C-6E94-4034-9B2D-07D486F2052E}"/>
              </a:ext>
            </a:extLst>
          </p:cNvPr>
          <p:cNvSpPr txBox="1"/>
          <p:nvPr/>
        </p:nvSpPr>
        <p:spPr>
          <a:xfrm>
            <a:off x="5904498" y="6410670"/>
            <a:ext cx="627479"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Azure</a:t>
            </a:r>
          </a:p>
        </p:txBody>
      </p:sp>
      <p:sp>
        <p:nvSpPr>
          <p:cNvPr id="16" name="Oval 15">
            <a:extLst>
              <a:ext uri="{FF2B5EF4-FFF2-40B4-BE49-F238E27FC236}">
                <a16:creationId xmlns:a16="http://schemas.microsoft.com/office/drawing/2014/main" id="{856C8F36-5831-4AF6-984E-2365C806612A}"/>
              </a:ext>
            </a:extLst>
          </p:cNvPr>
          <p:cNvSpPr/>
          <p:nvPr/>
        </p:nvSpPr>
        <p:spPr bwMode="auto">
          <a:xfrm>
            <a:off x="1763240"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A18806BE-19A8-46EA-B7A0-B722F9D286B8}"/>
              </a:ext>
            </a:extLst>
          </p:cNvPr>
          <p:cNvSpPr/>
          <p:nvPr/>
        </p:nvSpPr>
        <p:spPr bwMode="auto">
          <a:xfrm>
            <a:off x="9797889"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AFE8D7CE-A5CB-41DA-8E43-EA29FBD9B857}"/>
              </a:ext>
            </a:extLst>
          </p:cNvPr>
          <p:cNvSpPr/>
          <p:nvPr/>
        </p:nvSpPr>
        <p:spPr bwMode="auto">
          <a:xfrm>
            <a:off x="4441456"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A93DD350-DF54-40E9-BE02-F1E19BC979A4}"/>
              </a:ext>
            </a:extLst>
          </p:cNvPr>
          <p:cNvSpPr/>
          <p:nvPr/>
        </p:nvSpPr>
        <p:spPr bwMode="auto">
          <a:xfrm>
            <a:off x="7119672"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35DF4295-7627-423F-BA5B-4A352BDD7BA8}"/>
              </a:ext>
            </a:extLst>
          </p:cNvPr>
          <p:cNvSpPr txBox="1"/>
          <p:nvPr/>
        </p:nvSpPr>
        <p:spPr>
          <a:xfrm>
            <a:off x="1370694" y="3084927"/>
            <a:ext cx="1826076"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dirty="0">
                <a:solidFill>
                  <a:schemeClr val="tx2"/>
                </a:solidFill>
              </a:rPr>
              <a:t>Virtual Machines</a:t>
            </a:r>
          </a:p>
        </p:txBody>
      </p:sp>
      <p:sp>
        <p:nvSpPr>
          <p:cNvPr id="27" name="TextBox 26">
            <a:extLst>
              <a:ext uri="{FF2B5EF4-FFF2-40B4-BE49-F238E27FC236}">
                <a16:creationId xmlns:a16="http://schemas.microsoft.com/office/drawing/2014/main" id="{036B8111-B3D5-45B5-B307-83D69AD9923A}"/>
              </a:ext>
            </a:extLst>
          </p:cNvPr>
          <p:cNvSpPr txBox="1"/>
          <p:nvPr/>
        </p:nvSpPr>
        <p:spPr>
          <a:xfrm>
            <a:off x="9643517" y="3084927"/>
            <a:ext cx="1349728"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Applications</a:t>
            </a:r>
          </a:p>
        </p:txBody>
      </p:sp>
      <p:sp>
        <p:nvSpPr>
          <p:cNvPr id="28" name="TextBox 27">
            <a:extLst>
              <a:ext uri="{FF2B5EF4-FFF2-40B4-BE49-F238E27FC236}">
                <a16:creationId xmlns:a16="http://schemas.microsoft.com/office/drawing/2014/main" id="{5D916113-8D12-47DF-8AF5-1B9D5D12D47E}"/>
              </a:ext>
            </a:extLst>
          </p:cNvPr>
          <p:cNvSpPr txBox="1"/>
          <p:nvPr/>
        </p:nvSpPr>
        <p:spPr>
          <a:xfrm>
            <a:off x="4441456" y="3084927"/>
            <a:ext cx="1097416"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dirty="0">
                <a:solidFill>
                  <a:schemeClr val="tx2"/>
                </a:solidFill>
              </a:rPr>
              <a:t>Databases</a:t>
            </a:r>
          </a:p>
        </p:txBody>
      </p:sp>
      <p:sp>
        <p:nvSpPr>
          <p:cNvPr id="29" name="TextBox 28">
            <a:extLst>
              <a:ext uri="{FF2B5EF4-FFF2-40B4-BE49-F238E27FC236}">
                <a16:creationId xmlns:a16="http://schemas.microsoft.com/office/drawing/2014/main" id="{B7D7DE15-4595-4680-AD3F-17C33D3B3517}"/>
              </a:ext>
            </a:extLst>
          </p:cNvPr>
          <p:cNvSpPr txBox="1"/>
          <p:nvPr/>
        </p:nvSpPr>
        <p:spPr>
          <a:xfrm>
            <a:off x="7386890" y="3084927"/>
            <a:ext cx="506549"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Data</a:t>
            </a:r>
          </a:p>
        </p:txBody>
      </p:sp>
      <p:sp>
        <p:nvSpPr>
          <p:cNvPr id="30" name="Freeform 154">
            <a:extLst>
              <a:ext uri="{FF2B5EF4-FFF2-40B4-BE49-F238E27FC236}">
                <a16:creationId xmlns:a16="http://schemas.microsoft.com/office/drawing/2014/main" id="{FD9B2BC7-FB51-4522-A60F-5FBA91C69462}"/>
              </a:ext>
            </a:extLst>
          </p:cNvPr>
          <p:cNvSpPr/>
          <p:nvPr/>
        </p:nvSpPr>
        <p:spPr>
          <a:xfrm flipH="1">
            <a:off x="4723079" y="2153667"/>
            <a:ext cx="415598" cy="520154"/>
          </a:xfrm>
          <a:custGeom>
            <a:avLst/>
            <a:gdLst/>
            <a:ahLst/>
            <a:cxnLst/>
            <a:rect l="l" t="t" r="r" b="b"/>
            <a:pathLst>
              <a:path w="873263" h="1092960">
                <a:moveTo>
                  <a:pt x="606951" y="954134"/>
                </a:moveTo>
                <a:cubicBezTo>
                  <a:pt x="589324" y="955714"/>
                  <a:pt x="576080" y="968665"/>
                  <a:pt x="577370" y="983063"/>
                </a:cubicBezTo>
                <a:cubicBezTo>
                  <a:pt x="578660" y="997462"/>
                  <a:pt x="593995" y="1007853"/>
                  <a:pt x="611622" y="1006274"/>
                </a:cubicBezTo>
                <a:cubicBezTo>
                  <a:pt x="629249" y="1004694"/>
                  <a:pt x="642492" y="991742"/>
                  <a:pt x="641203" y="977344"/>
                </a:cubicBezTo>
                <a:cubicBezTo>
                  <a:pt x="639912" y="962946"/>
                  <a:pt x="624577" y="952555"/>
                  <a:pt x="606951" y="954134"/>
                </a:cubicBezTo>
                <a:close/>
                <a:moveTo>
                  <a:pt x="609457" y="951888"/>
                </a:moveTo>
                <a:cubicBezTo>
                  <a:pt x="629614" y="950082"/>
                  <a:pt x="647082" y="961187"/>
                  <a:pt x="648471" y="976693"/>
                </a:cubicBezTo>
                <a:cubicBezTo>
                  <a:pt x="649860" y="992198"/>
                  <a:pt x="634645" y="1006232"/>
                  <a:pt x="614487" y="1008039"/>
                </a:cubicBezTo>
                <a:cubicBezTo>
                  <a:pt x="594330" y="1009844"/>
                  <a:pt x="576863" y="998739"/>
                  <a:pt x="575474" y="983233"/>
                </a:cubicBezTo>
                <a:cubicBezTo>
                  <a:pt x="574085" y="967728"/>
                  <a:pt x="589299" y="953694"/>
                  <a:pt x="609457" y="951888"/>
                </a:cubicBezTo>
                <a:close/>
                <a:moveTo>
                  <a:pt x="546650" y="720143"/>
                </a:moveTo>
                <a:lnTo>
                  <a:pt x="554616" y="1056316"/>
                </a:lnTo>
                <a:lnTo>
                  <a:pt x="709160" y="1035604"/>
                </a:lnTo>
                <a:lnTo>
                  <a:pt x="546650" y="1067468"/>
                </a:lnTo>
                <a:close/>
                <a:moveTo>
                  <a:pt x="856069" y="654610"/>
                </a:moveTo>
                <a:lnTo>
                  <a:pt x="856069" y="1009011"/>
                </a:lnTo>
                <a:lnTo>
                  <a:pt x="855500" y="1009120"/>
                </a:lnTo>
                <a:lnTo>
                  <a:pt x="836619" y="677126"/>
                </a:lnTo>
                <a:lnTo>
                  <a:pt x="543800" y="697592"/>
                </a:lnTo>
                <a:lnTo>
                  <a:pt x="543800" y="674437"/>
                </a:lnTo>
                <a:close/>
                <a:moveTo>
                  <a:pt x="840232" y="576957"/>
                </a:moveTo>
                <a:lnTo>
                  <a:pt x="542217" y="578953"/>
                </a:lnTo>
                <a:lnTo>
                  <a:pt x="542217" y="644992"/>
                </a:lnTo>
                <a:lnTo>
                  <a:pt x="841118" y="631596"/>
                </a:lnTo>
                <a:cubicBezTo>
                  <a:pt x="841118" y="612204"/>
                  <a:pt x="840232" y="596349"/>
                  <a:pt x="840232" y="576957"/>
                </a:cubicBezTo>
                <a:close/>
                <a:moveTo>
                  <a:pt x="853592" y="562912"/>
                </a:moveTo>
                <a:cubicBezTo>
                  <a:pt x="851940" y="586043"/>
                  <a:pt x="852765" y="609175"/>
                  <a:pt x="853592" y="632305"/>
                </a:cubicBezTo>
                <a:lnTo>
                  <a:pt x="541322" y="647174"/>
                </a:lnTo>
                <a:lnTo>
                  <a:pt x="541322" y="567868"/>
                </a:lnTo>
                <a:close/>
                <a:moveTo>
                  <a:pt x="213979" y="545238"/>
                </a:moveTo>
                <a:cubicBezTo>
                  <a:pt x="239284" y="545238"/>
                  <a:pt x="259797" y="565716"/>
                  <a:pt x="259797" y="590977"/>
                </a:cubicBezTo>
                <a:cubicBezTo>
                  <a:pt x="259797" y="616238"/>
                  <a:pt x="239284" y="636716"/>
                  <a:pt x="213979" y="636716"/>
                </a:cubicBezTo>
                <a:cubicBezTo>
                  <a:pt x="188675" y="636716"/>
                  <a:pt x="168161" y="616238"/>
                  <a:pt x="168161" y="590977"/>
                </a:cubicBezTo>
                <a:cubicBezTo>
                  <a:pt x="168161" y="565716"/>
                  <a:pt x="188675" y="545238"/>
                  <a:pt x="213979" y="545238"/>
                </a:cubicBezTo>
                <a:close/>
                <a:moveTo>
                  <a:pt x="213979" y="499500"/>
                </a:moveTo>
                <a:cubicBezTo>
                  <a:pt x="163370" y="499500"/>
                  <a:pt x="122343" y="540455"/>
                  <a:pt x="122343" y="590977"/>
                </a:cubicBezTo>
                <a:cubicBezTo>
                  <a:pt x="122343" y="641499"/>
                  <a:pt x="163370" y="682454"/>
                  <a:pt x="213979" y="682454"/>
                </a:cubicBezTo>
                <a:cubicBezTo>
                  <a:pt x="264589" y="682454"/>
                  <a:pt x="305615" y="641499"/>
                  <a:pt x="305615" y="590977"/>
                </a:cubicBezTo>
                <a:cubicBezTo>
                  <a:pt x="305615" y="540455"/>
                  <a:pt x="264589" y="499500"/>
                  <a:pt x="213979" y="499500"/>
                </a:cubicBezTo>
                <a:close/>
                <a:moveTo>
                  <a:pt x="542217" y="471950"/>
                </a:moveTo>
                <a:lnTo>
                  <a:pt x="542217" y="537989"/>
                </a:lnTo>
                <a:lnTo>
                  <a:pt x="841118" y="534321"/>
                </a:lnTo>
                <a:cubicBezTo>
                  <a:pt x="841118" y="514929"/>
                  <a:pt x="841117" y="495537"/>
                  <a:pt x="841117" y="476145"/>
                </a:cubicBezTo>
                <a:close/>
                <a:moveTo>
                  <a:pt x="213979" y="463503"/>
                </a:moveTo>
                <a:cubicBezTo>
                  <a:pt x="284503" y="463503"/>
                  <a:pt x="341674" y="520575"/>
                  <a:pt x="341674" y="590977"/>
                </a:cubicBezTo>
                <a:cubicBezTo>
                  <a:pt x="341674" y="661379"/>
                  <a:pt x="284503" y="718450"/>
                  <a:pt x="213979" y="718450"/>
                </a:cubicBezTo>
                <a:cubicBezTo>
                  <a:pt x="143456" y="718450"/>
                  <a:pt x="86285" y="661379"/>
                  <a:pt x="86285" y="590977"/>
                </a:cubicBezTo>
                <a:cubicBezTo>
                  <a:pt x="86285" y="520575"/>
                  <a:pt x="143456" y="463503"/>
                  <a:pt x="213979" y="463503"/>
                </a:cubicBezTo>
                <a:close/>
                <a:moveTo>
                  <a:pt x="541322" y="458821"/>
                </a:moveTo>
                <a:lnTo>
                  <a:pt x="853592" y="461300"/>
                </a:lnTo>
                <a:cubicBezTo>
                  <a:pt x="851940" y="484431"/>
                  <a:pt x="852765" y="513376"/>
                  <a:pt x="853592" y="536506"/>
                </a:cubicBezTo>
                <a:lnTo>
                  <a:pt x="541322" y="539525"/>
                </a:lnTo>
                <a:close/>
                <a:moveTo>
                  <a:pt x="213979" y="377368"/>
                </a:moveTo>
                <a:cubicBezTo>
                  <a:pt x="203517" y="377368"/>
                  <a:pt x="193229" y="378118"/>
                  <a:pt x="183203" y="379804"/>
                </a:cubicBezTo>
                <a:cubicBezTo>
                  <a:pt x="172466" y="453001"/>
                  <a:pt x="99031" y="437635"/>
                  <a:pt x="90425" y="428458"/>
                </a:cubicBezTo>
                <a:lnTo>
                  <a:pt x="84151" y="421682"/>
                </a:lnTo>
                <a:cubicBezTo>
                  <a:pt x="68565" y="433241"/>
                  <a:pt x="54847" y="447118"/>
                  <a:pt x="43210" y="462647"/>
                </a:cubicBezTo>
                <a:cubicBezTo>
                  <a:pt x="87348" y="533097"/>
                  <a:pt x="15688" y="566489"/>
                  <a:pt x="1783" y="564700"/>
                </a:cubicBezTo>
                <a:cubicBezTo>
                  <a:pt x="546" y="573297"/>
                  <a:pt x="0" y="582073"/>
                  <a:pt x="0" y="590977"/>
                </a:cubicBezTo>
                <a:cubicBezTo>
                  <a:pt x="0" y="599955"/>
                  <a:pt x="554" y="608804"/>
                  <a:pt x="1850" y="617460"/>
                </a:cubicBezTo>
                <a:cubicBezTo>
                  <a:pt x="3394" y="617888"/>
                  <a:pt x="4779" y="618413"/>
                  <a:pt x="5984" y="619017"/>
                </a:cubicBezTo>
                <a:lnTo>
                  <a:pt x="6064" y="618999"/>
                </a:lnTo>
                <a:cubicBezTo>
                  <a:pt x="75592" y="642838"/>
                  <a:pt x="57019" y="700691"/>
                  <a:pt x="43401" y="719302"/>
                </a:cubicBezTo>
                <a:cubicBezTo>
                  <a:pt x="54762" y="734810"/>
                  <a:pt x="68415" y="748500"/>
                  <a:pt x="83708" y="760167"/>
                </a:cubicBezTo>
                <a:cubicBezTo>
                  <a:pt x="151314" y="719891"/>
                  <a:pt x="184010" y="786803"/>
                  <a:pt x="183393" y="802156"/>
                </a:cubicBezTo>
                <a:cubicBezTo>
                  <a:pt x="193357" y="803845"/>
                  <a:pt x="203581" y="804585"/>
                  <a:pt x="213979" y="804585"/>
                </a:cubicBezTo>
                <a:cubicBezTo>
                  <a:pt x="224168" y="804585"/>
                  <a:pt x="234190" y="803875"/>
                  <a:pt x="243968" y="802293"/>
                </a:cubicBezTo>
                <a:cubicBezTo>
                  <a:pt x="263526" y="726862"/>
                  <a:pt x="329438" y="747618"/>
                  <a:pt x="344402" y="759820"/>
                </a:cubicBezTo>
                <a:cubicBezTo>
                  <a:pt x="359835" y="748288"/>
                  <a:pt x="373418" y="734476"/>
                  <a:pt x="384950" y="719038"/>
                </a:cubicBezTo>
                <a:cubicBezTo>
                  <a:pt x="344357" y="652046"/>
                  <a:pt x="409281" y="619160"/>
                  <a:pt x="425937" y="618817"/>
                </a:cubicBezTo>
                <a:cubicBezTo>
                  <a:pt x="427345" y="609724"/>
                  <a:pt x="427959" y="600422"/>
                  <a:pt x="427959" y="590977"/>
                </a:cubicBezTo>
                <a:cubicBezTo>
                  <a:pt x="427959" y="581655"/>
                  <a:pt x="427361" y="572473"/>
                  <a:pt x="426078" y="563483"/>
                </a:cubicBezTo>
                <a:cubicBezTo>
                  <a:pt x="351064" y="548318"/>
                  <a:pt x="372264" y="474960"/>
                  <a:pt x="382179" y="467001"/>
                </a:cubicBezTo>
                <a:lnTo>
                  <a:pt x="385733" y="464186"/>
                </a:lnTo>
                <a:cubicBezTo>
                  <a:pt x="374598" y="448689"/>
                  <a:pt x="361194" y="434964"/>
                  <a:pt x="346160" y="423212"/>
                </a:cubicBezTo>
                <a:cubicBezTo>
                  <a:pt x="275321" y="466955"/>
                  <a:pt x="242108" y="393917"/>
                  <a:pt x="244563" y="381108"/>
                </a:cubicBezTo>
                <a:lnTo>
                  <a:pt x="244816" y="379836"/>
                </a:lnTo>
                <a:cubicBezTo>
                  <a:pt x="234773" y="378121"/>
                  <a:pt x="224464" y="377368"/>
                  <a:pt x="213979" y="377368"/>
                </a:cubicBezTo>
                <a:close/>
                <a:moveTo>
                  <a:pt x="542217" y="364947"/>
                </a:moveTo>
                <a:lnTo>
                  <a:pt x="542217" y="430987"/>
                </a:lnTo>
                <a:lnTo>
                  <a:pt x="841118" y="437045"/>
                </a:lnTo>
                <a:cubicBezTo>
                  <a:pt x="841118" y="417654"/>
                  <a:pt x="841117" y="397378"/>
                  <a:pt x="841117" y="377986"/>
                </a:cubicBezTo>
                <a:close/>
                <a:moveTo>
                  <a:pt x="541322" y="352235"/>
                </a:moveTo>
                <a:lnTo>
                  <a:pt x="853592" y="365372"/>
                </a:lnTo>
                <a:cubicBezTo>
                  <a:pt x="851940" y="388504"/>
                  <a:pt x="851796" y="416479"/>
                  <a:pt x="852622" y="439610"/>
                </a:cubicBezTo>
                <a:lnTo>
                  <a:pt x="541322" y="432939"/>
                </a:lnTo>
                <a:close/>
                <a:moveTo>
                  <a:pt x="542217" y="255291"/>
                </a:moveTo>
                <a:lnTo>
                  <a:pt x="542217" y="321331"/>
                </a:lnTo>
                <a:lnTo>
                  <a:pt x="842002" y="338886"/>
                </a:lnTo>
                <a:cubicBezTo>
                  <a:pt x="842002" y="319494"/>
                  <a:pt x="842001" y="300103"/>
                  <a:pt x="842001" y="280710"/>
                </a:cubicBezTo>
                <a:close/>
                <a:moveTo>
                  <a:pt x="541322" y="242742"/>
                </a:moveTo>
                <a:lnTo>
                  <a:pt x="853592" y="269445"/>
                </a:lnTo>
                <a:cubicBezTo>
                  <a:pt x="851940" y="292576"/>
                  <a:pt x="851796" y="317646"/>
                  <a:pt x="852622" y="340776"/>
                </a:cubicBezTo>
                <a:lnTo>
                  <a:pt x="541322" y="323446"/>
                </a:lnTo>
                <a:close/>
                <a:moveTo>
                  <a:pt x="542217" y="147404"/>
                </a:moveTo>
                <a:lnTo>
                  <a:pt x="542217" y="213444"/>
                </a:lnTo>
                <a:lnTo>
                  <a:pt x="842887" y="241611"/>
                </a:lnTo>
                <a:cubicBezTo>
                  <a:pt x="842887" y="222220"/>
                  <a:pt x="842886" y="202827"/>
                  <a:pt x="842886" y="183435"/>
                </a:cubicBezTo>
                <a:close/>
                <a:moveTo>
                  <a:pt x="541322" y="134218"/>
                </a:moveTo>
                <a:lnTo>
                  <a:pt x="852622" y="171579"/>
                </a:lnTo>
                <a:cubicBezTo>
                  <a:pt x="850971" y="194710"/>
                  <a:pt x="851796" y="220749"/>
                  <a:pt x="852622" y="243880"/>
                </a:cubicBezTo>
                <a:lnTo>
                  <a:pt x="541322" y="214923"/>
                </a:lnTo>
                <a:close/>
                <a:moveTo>
                  <a:pt x="542217" y="39517"/>
                </a:moveTo>
                <a:lnTo>
                  <a:pt x="542217" y="105557"/>
                </a:lnTo>
                <a:lnTo>
                  <a:pt x="842886" y="144335"/>
                </a:lnTo>
                <a:lnTo>
                  <a:pt x="842886" y="87930"/>
                </a:lnTo>
                <a:close/>
                <a:moveTo>
                  <a:pt x="541322" y="26664"/>
                </a:moveTo>
                <a:lnTo>
                  <a:pt x="852622" y="74685"/>
                </a:lnTo>
                <a:cubicBezTo>
                  <a:pt x="850971" y="97815"/>
                  <a:pt x="850828" y="123853"/>
                  <a:pt x="851653" y="146985"/>
                </a:cubicBezTo>
                <a:lnTo>
                  <a:pt x="541322" y="107368"/>
                </a:lnTo>
                <a:close/>
                <a:moveTo>
                  <a:pt x="525937" y="20713"/>
                </a:moveTo>
                <a:lnTo>
                  <a:pt x="525937" y="1075435"/>
                </a:lnTo>
                <a:lnTo>
                  <a:pt x="200917" y="1008519"/>
                </a:lnTo>
                <a:lnTo>
                  <a:pt x="514785" y="1062688"/>
                </a:lnTo>
                <a:lnTo>
                  <a:pt x="514785" y="41425"/>
                </a:lnTo>
                <a:lnTo>
                  <a:pt x="192951" y="130646"/>
                </a:lnTo>
                <a:close/>
                <a:moveTo>
                  <a:pt x="530717" y="0"/>
                </a:moveTo>
                <a:lnTo>
                  <a:pt x="170646" y="117900"/>
                </a:lnTo>
                <a:lnTo>
                  <a:pt x="170646" y="371040"/>
                </a:lnTo>
                <a:lnTo>
                  <a:pt x="178118" y="344916"/>
                </a:lnTo>
                <a:cubicBezTo>
                  <a:pt x="189801" y="342951"/>
                  <a:pt x="201788" y="342077"/>
                  <a:pt x="213980" y="342077"/>
                </a:cubicBezTo>
                <a:lnTo>
                  <a:pt x="249911" y="344953"/>
                </a:lnTo>
                <a:lnTo>
                  <a:pt x="249617" y="346435"/>
                </a:lnTo>
                <a:cubicBezTo>
                  <a:pt x="246756" y="361360"/>
                  <a:pt x="285457" y="446466"/>
                  <a:pt x="368000" y="395495"/>
                </a:cubicBezTo>
                <a:cubicBezTo>
                  <a:pt x="385517" y="409189"/>
                  <a:pt x="401137" y="425182"/>
                  <a:pt x="414110" y="443239"/>
                </a:cubicBezTo>
                <a:lnTo>
                  <a:pt x="409970" y="446519"/>
                </a:lnTo>
                <a:cubicBezTo>
                  <a:pt x="398417" y="455793"/>
                  <a:pt x="373714" y="541272"/>
                  <a:pt x="461121" y="558942"/>
                </a:cubicBezTo>
                <a:cubicBezTo>
                  <a:pt x="462617" y="569417"/>
                  <a:pt x="463314" y="580117"/>
                  <a:pt x="463314" y="590979"/>
                </a:cubicBezTo>
                <a:cubicBezTo>
                  <a:pt x="463314" y="601984"/>
                  <a:pt x="462599" y="612823"/>
                  <a:pt x="460958" y="623417"/>
                </a:cubicBezTo>
                <a:cubicBezTo>
                  <a:pt x="441550" y="623818"/>
                  <a:pt x="365899" y="662138"/>
                  <a:pt x="413199" y="740198"/>
                </a:cubicBezTo>
                <a:cubicBezTo>
                  <a:pt x="399762" y="758187"/>
                  <a:pt x="383933" y="774281"/>
                  <a:pt x="365952" y="787718"/>
                </a:cubicBezTo>
                <a:cubicBezTo>
                  <a:pt x="348515" y="773500"/>
                  <a:pt x="271713" y="749315"/>
                  <a:pt x="248924" y="837209"/>
                </a:cubicBezTo>
                <a:cubicBezTo>
                  <a:pt x="237529" y="839052"/>
                  <a:pt x="225851" y="839879"/>
                  <a:pt x="213980" y="839879"/>
                </a:cubicBezTo>
                <a:cubicBezTo>
                  <a:pt x="201864" y="839879"/>
                  <a:pt x="189949" y="839017"/>
                  <a:pt x="178339" y="837049"/>
                </a:cubicBezTo>
                <a:cubicBezTo>
                  <a:pt x="178527" y="832366"/>
                  <a:pt x="176055" y="823565"/>
                  <a:pt x="170646" y="814097"/>
                </a:cubicBezTo>
                <a:lnTo>
                  <a:pt x="170646" y="1014892"/>
                </a:lnTo>
                <a:lnTo>
                  <a:pt x="532310" y="1092960"/>
                </a:lnTo>
                <a:lnTo>
                  <a:pt x="873263" y="1022857"/>
                </a:lnTo>
                <a:cubicBezTo>
                  <a:pt x="872732" y="704210"/>
                  <a:pt x="872201" y="376004"/>
                  <a:pt x="871670" y="57356"/>
                </a:cubicBezTo>
                <a:close/>
              </a:path>
            </a:pathLst>
          </a:custGeom>
          <a:solidFill>
            <a:schemeClr val="bg1"/>
          </a:solidFill>
        </p:spPr>
        <p:txBody>
          <a:bodyPr vert="horz" wrap="square" lIns="91440" tIns="91440" rIns="91440" bIns="9144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59">
              <a:lnSpc>
                <a:spcPct val="90000"/>
              </a:lnSpc>
              <a:spcBef>
                <a:spcPts val="630"/>
              </a:spcBef>
              <a:buClr>
                <a:srgbClr val="FFFF99"/>
              </a:buClr>
              <a:buSzPct val="120000"/>
            </a:pPr>
            <a:endParaRPr lang="en-US" b="1" dirty="0">
              <a:gradFill>
                <a:gsLst>
                  <a:gs pos="0">
                    <a:schemeClr val="bg1"/>
                  </a:gs>
                  <a:gs pos="100000">
                    <a:schemeClr val="bg1"/>
                  </a:gs>
                </a:gsLst>
                <a:lin ang="5400000" scaled="0"/>
              </a:gradFill>
              <a:ea typeface="Segoe UI" pitchFamily="34" charset="0"/>
              <a:cs typeface="Segoe UI" pitchFamily="34" charset="0"/>
            </a:endParaRPr>
          </a:p>
        </p:txBody>
      </p:sp>
      <p:sp>
        <p:nvSpPr>
          <p:cNvPr id="31" name="Round Same Side Corner Rectangle 105">
            <a:extLst>
              <a:ext uri="{FF2B5EF4-FFF2-40B4-BE49-F238E27FC236}">
                <a16:creationId xmlns:a16="http://schemas.microsoft.com/office/drawing/2014/main" id="{412283A8-CEF1-4C90-9D32-1DC2A0D5132D}"/>
              </a:ext>
            </a:extLst>
          </p:cNvPr>
          <p:cNvSpPr/>
          <p:nvPr/>
        </p:nvSpPr>
        <p:spPr>
          <a:xfrm>
            <a:off x="10084859" y="2151033"/>
            <a:ext cx="467044" cy="525422"/>
          </a:xfrm>
          <a:custGeom>
            <a:avLst/>
            <a:gdLst/>
            <a:ahLst/>
            <a:cxnLst/>
            <a:rect l="l" t="t" r="r" b="b"/>
            <a:pathLst>
              <a:path w="1011509" h="1137948">
                <a:moveTo>
                  <a:pt x="112643" y="947936"/>
                </a:moveTo>
                <a:lnTo>
                  <a:pt x="112643" y="1010346"/>
                </a:lnTo>
                <a:lnTo>
                  <a:pt x="896318" y="1010346"/>
                </a:lnTo>
                <a:lnTo>
                  <a:pt x="896318" y="947936"/>
                </a:lnTo>
                <a:close/>
                <a:moveTo>
                  <a:pt x="112643" y="841749"/>
                </a:moveTo>
                <a:lnTo>
                  <a:pt x="112643" y="904159"/>
                </a:lnTo>
                <a:lnTo>
                  <a:pt x="896318" y="904159"/>
                </a:lnTo>
                <a:lnTo>
                  <a:pt x="896318" y="841749"/>
                </a:lnTo>
                <a:close/>
                <a:moveTo>
                  <a:pt x="112643" y="735562"/>
                </a:moveTo>
                <a:lnTo>
                  <a:pt x="112643" y="797972"/>
                </a:lnTo>
                <a:lnTo>
                  <a:pt x="896318" y="797972"/>
                </a:lnTo>
                <a:lnTo>
                  <a:pt x="896318" y="735562"/>
                </a:lnTo>
                <a:close/>
                <a:moveTo>
                  <a:pt x="112643" y="629375"/>
                </a:moveTo>
                <a:lnTo>
                  <a:pt x="112643" y="691785"/>
                </a:lnTo>
                <a:lnTo>
                  <a:pt x="896318" y="691785"/>
                </a:lnTo>
                <a:lnTo>
                  <a:pt x="896318" y="629375"/>
                </a:lnTo>
                <a:close/>
                <a:moveTo>
                  <a:pt x="619708" y="490200"/>
                </a:moveTo>
                <a:lnTo>
                  <a:pt x="619708" y="552609"/>
                </a:lnTo>
                <a:lnTo>
                  <a:pt x="896318" y="552609"/>
                </a:lnTo>
                <a:lnTo>
                  <a:pt x="896318" y="490200"/>
                </a:lnTo>
                <a:close/>
                <a:moveTo>
                  <a:pt x="619708" y="404670"/>
                </a:moveTo>
                <a:lnTo>
                  <a:pt x="619708" y="467080"/>
                </a:lnTo>
                <a:lnTo>
                  <a:pt x="896318" y="467080"/>
                </a:lnTo>
                <a:lnTo>
                  <a:pt x="896318" y="404670"/>
                </a:lnTo>
                <a:close/>
                <a:moveTo>
                  <a:pt x="619708" y="319140"/>
                </a:moveTo>
                <a:lnTo>
                  <a:pt x="619708" y="381550"/>
                </a:lnTo>
                <a:lnTo>
                  <a:pt x="896318" y="381550"/>
                </a:lnTo>
                <a:lnTo>
                  <a:pt x="896318" y="319140"/>
                </a:lnTo>
                <a:close/>
                <a:moveTo>
                  <a:pt x="112643" y="289241"/>
                </a:moveTo>
                <a:lnTo>
                  <a:pt x="112643" y="552609"/>
                </a:lnTo>
                <a:lnTo>
                  <a:pt x="576937" y="552609"/>
                </a:lnTo>
                <a:lnTo>
                  <a:pt x="576937" y="289241"/>
                </a:lnTo>
                <a:close/>
                <a:moveTo>
                  <a:pt x="67028" y="231111"/>
                </a:moveTo>
                <a:lnTo>
                  <a:pt x="941933" y="231111"/>
                </a:lnTo>
                <a:lnTo>
                  <a:pt x="941933" y="1059048"/>
                </a:lnTo>
                <a:lnTo>
                  <a:pt x="67028" y="1059048"/>
                </a:lnTo>
                <a:close/>
                <a:moveTo>
                  <a:pt x="47317" y="202983"/>
                </a:moveTo>
                <a:lnTo>
                  <a:pt x="47317" y="1091189"/>
                </a:lnTo>
                <a:lnTo>
                  <a:pt x="964192" y="1091189"/>
                </a:lnTo>
                <a:lnTo>
                  <a:pt x="964192" y="202983"/>
                </a:lnTo>
                <a:close/>
                <a:moveTo>
                  <a:pt x="530810" y="86507"/>
                </a:moveTo>
                <a:lnTo>
                  <a:pt x="615612" y="86507"/>
                </a:lnTo>
                <a:lnTo>
                  <a:pt x="615612" y="116179"/>
                </a:lnTo>
                <a:lnTo>
                  <a:pt x="530810" y="116179"/>
                </a:lnTo>
                <a:close/>
                <a:moveTo>
                  <a:pt x="862242" y="57370"/>
                </a:moveTo>
                <a:lnTo>
                  <a:pt x="886879" y="82007"/>
                </a:lnTo>
                <a:lnTo>
                  <a:pt x="911517" y="57370"/>
                </a:lnTo>
                <a:lnTo>
                  <a:pt x="930853" y="76706"/>
                </a:lnTo>
                <a:lnTo>
                  <a:pt x="906215" y="101344"/>
                </a:lnTo>
                <a:lnTo>
                  <a:pt x="930853" y="125981"/>
                </a:lnTo>
                <a:lnTo>
                  <a:pt x="911517" y="145317"/>
                </a:lnTo>
                <a:lnTo>
                  <a:pt x="886879" y="120680"/>
                </a:lnTo>
                <a:lnTo>
                  <a:pt x="862242" y="145317"/>
                </a:lnTo>
                <a:lnTo>
                  <a:pt x="842905" y="125981"/>
                </a:lnTo>
                <a:lnTo>
                  <a:pt x="867543" y="101344"/>
                </a:lnTo>
                <a:lnTo>
                  <a:pt x="842905" y="76706"/>
                </a:lnTo>
                <a:close/>
                <a:moveTo>
                  <a:pt x="711433" y="56188"/>
                </a:moveTo>
                <a:lnTo>
                  <a:pt x="740336" y="56188"/>
                </a:lnTo>
                <a:lnTo>
                  <a:pt x="740336" y="86891"/>
                </a:lnTo>
                <a:lnTo>
                  <a:pt x="771040" y="86891"/>
                </a:lnTo>
                <a:lnTo>
                  <a:pt x="771040" y="115795"/>
                </a:lnTo>
                <a:lnTo>
                  <a:pt x="740336" y="115795"/>
                </a:lnTo>
                <a:lnTo>
                  <a:pt x="740336" y="146498"/>
                </a:lnTo>
                <a:lnTo>
                  <a:pt x="711433" y="146498"/>
                </a:lnTo>
                <a:lnTo>
                  <a:pt x="711433" y="115795"/>
                </a:lnTo>
                <a:lnTo>
                  <a:pt x="680729" y="115795"/>
                </a:lnTo>
                <a:lnTo>
                  <a:pt x="680729" y="86891"/>
                </a:lnTo>
                <a:lnTo>
                  <a:pt x="711433" y="86891"/>
                </a:lnTo>
                <a:close/>
                <a:moveTo>
                  <a:pt x="842073" y="35666"/>
                </a:moveTo>
                <a:cubicBezTo>
                  <a:pt x="829833" y="35666"/>
                  <a:pt x="819910" y="45589"/>
                  <a:pt x="819910" y="57829"/>
                </a:cubicBezTo>
                <a:lnTo>
                  <a:pt x="819910" y="146481"/>
                </a:lnTo>
                <a:cubicBezTo>
                  <a:pt x="819910" y="158722"/>
                  <a:pt x="829833" y="168645"/>
                  <a:pt x="842073" y="168645"/>
                </a:cubicBezTo>
                <a:lnTo>
                  <a:pt x="930726" y="168645"/>
                </a:lnTo>
                <a:cubicBezTo>
                  <a:pt x="942967" y="168645"/>
                  <a:pt x="952889" y="158722"/>
                  <a:pt x="952889" y="146481"/>
                </a:cubicBezTo>
                <a:lnTo>
                  <a:pt x="952889" y="57829"/>
                </a:lnTo>
                <a:cubicBezTo>
                  <a:pt x="952889" y="45589"/>
                  <a:pt x="942967" y="35666"/>
                  <a:pt x="930726" y="35666"/>
                </a:cubicBezTo>
                <a:close/>
                <a:moveTo>
                  <a:pt x="681559" y="35666"/>
                </a:moveTo>
                <a:cubicBezTo>
                  <a:pt x="669318" y="35666"/>
                  <a:pt x="659395" y="45589"/>
                  <a:pt x="659395" y="57829"/>
                </a:cubicBezTo>
                <a:lnTo>
                  <a:pt x="659395" y="146481"/>
                </a:lnTo>
                <a:cubicBezTo>
                  <a:pt x="659395" y="158722"/>
                  <a:pt x="669318" y="168645"/>
                  <a:pt x="681559" y="168645"/>
                </a:cubicBezTo>
                <a:lnTo>
                  <a:pt x="770211" y="168645"/>
                </a:lnTo>
                <a:cubicBezTo>
                  <a:pt x="782452" y="168645"/>
                  <a:pt x="792374" y="158722"/>
                  <a:pt x="792374" y="146481"/>
                </a:cubicBezTo>
                <a:lnTo>
                  <a:pt x="792374" y="57829"/>
                </a:lnTo>
                <a:cubicBezTo>
                  <a:pt x="792374" y="45589"/>
                  <a:pt x="782452" y="35666"/>
                  <a:pt x="770211" y="35666"/>
                </a:cubicBezTo>
                <a:close/>
                <a:moveTo>
                  <a:pt x="528885" y="35666"/>
                </a:moveTo>
                <a:cubicBezTo>
                  <a:pt x="516644" y="35666"/>
                  <a:pt x="506721" y="45589"/>
                  <a:pt x="506721" y="57829"/>
                </a:cubicBezTo>
                <a:lnTo>
                  <a:pt x="506721" y="146481"/>
                </a:lnTo>
                <a:cubicBezTo>
                  <a:pt x="506721" y="158722"/>
                  <a:pt x="516644" y="168645"/>
                  <a:pt x="528885" y="168645"/>
                </a:cubicBezTo>
                <a:lnTo>
                  <a:pt x="617537" y="168645"/>
                </a:lnTo>
                <a:cubicBezTo>
                  <a:pt x="629778" y="168645"/>
                  <a:pt x="639701" y="158722"/>
                  <a:pt x="639701" y="146481"/>
                </a:cubicBezTo>
                <a:lnTo>
                  <a:pt x="639701" y="57829"/>
                </a:lnTo>
                <a:cubicBezTo>
                  <a:pt x="639701" y="45589"/>
                  <a:pt x="629778" y="35666"/>
                  <a:pt x="617537" y="35666"/>
                </a:cubicBezTo>
                <a:close/>
                <a:moveTo>
                  <a:pt x="72680" y="0"/>
                </a:moveTo>
                <a:lnTo>
                  <a:pt x="75469" y="0"/>
                </a:lnTo>
                <a:lnTo>
                  <a:pt x="139348" y="0"/>
                </a:lnTo>
                <a:lnTo>
                  <a:pt x="936041" y="0"/>
                </a:lnTo>
                <a:cubicBezTo>
                  <a:pt x="977721" y="0"/>
                  <a:pt x="1011509" y="33789"/>
                  <a:pt x="1011509" y="75469"/>
                </a:cubicBezTo>
                <a:lnTo>
                  <a:pt x="1011509" y="1137948"/>
                </a:lnTo>
                <a:lnTo>
                  <a:pt x="72680" y="1137948"/>
                </a:lnTo>
                <a:lnTo>
                  <a:pt x="26636" y="1137948"/>
                </a:lnTo>
                <a:lnTo>
                  <a:pt x="0" y="1137948"/>
                </a:lnTo>
                <a:lnTo>
                  <a:pt x="0" y="75469"/>
                </a:lnTo>
                <a:cubicBezTo>
                  <a:pt x="0" y="34729"/>
                  <a:pt x="32282" y="1528"/>
                  <a:pt x="72680" y="5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p>
        </p:txBody>
      </p:sp>
      <p:sp>
        <p:nvSpPr>
          <p:cNvPr id="85" name="Freeform: Shape 84">
            <a:extLst>
              <a:ext uri="{FF2B5EF4-FFF2-40B4-BE49-F238E27FC236}">
                <a16:creationId xmlns:a16="http://schemas.microsoft.com/office/drawing/2014/main" id="{5C91E0C5-25A0-41A7-A99E-FC475C925AB7}"/>
              </a:ext>
            </a:extLst>
          </p:cNvPr>
          <p:cNvSpPr/>
          <p:nvPr/>
        </p:nvSpPr>
        <p:spPr>
          <a:xfrm>
            <a:off x="2139191" y="2138045"/>
            <a:ext cx="289083" cy="551398"/>
          </a:xfrm>
          <a:custGeom>
            <a:avLst/>
            <a:gdLst>
              <a:gd name="connsiteX0" fmla="*/ 57432 w 441908"/>
              <a:gd name="connsiteY0" fmla="*/ 746893 h 842896"/>
              <a:gd name="connsiteX1" fmla="*/ 57432 w 441908"/>
              <a:gd name="connsiteY1" fmla="*/ 776385 h 842896"/>
              <a:gd name="connsiteX2" fmla="*/ 384477 w 441908"/>
              <a:gd name="connsiteY2" fmla="*/ 776385 h 842896"/>
              <a:gd name="connsiteX3" fmla="*/ 384477 w 441908"/>
              <a:gd name="connsiteY3" fmla="*/ 746893 h 842896"/>
              <a:gd name="connsiteX4" fmla="*/ 57432 w 441908"/>
              <a:gd name="connsiteY4" fmla="*/ 691024 h 842896"/>
              <a:gd name="connsiteX5" fmla="*/ 57432 w 441908"/>
              <a:gd name="connsiteY5" fmla="*/ 720515 h 842896"/>
              <a:gd name="connsiteX6" fmla="*/ 109043 w 441908"/>
              <a:gd name="connsiteY6" fmla="*/ 720515 h 842896"/>
              <a:gd name="connsiteX7" fmla="*/ 109043 w 441908"/>
              <a:gd name="connsiteY7" fmla="*/ 691024 h 842896"/>
              <a:gd name="connsiteX8" fmla="*/ 57432 w 441908"/>
              <a:gd name="connsiteY8" fmla="*/ 635148 h 842896"/>
              <a:gd name="connsiteX9" fmla="*/ 57432 w 441908"/>
              <a:gd name="connsiteY9" fmla="*/ 664640 h 842896"/>
              <a:gd name="connsiteX10" fmla="*/ 109043 w 441908"/>
              <a:gd name="connsiteY10" fmla="*/ 664640 h 842896"/>
              <a:gd name="connsiteX11" fmla="*/ 109043 w 441908"/>
              <a:gd name="connsiteY11" fmla="*/ 635148 h 842896"/>
              <a:gd name="connsiteX12" fmla="*/ 57432 w 441908"/>
              <a:gd name="connsiteY12" fmla="*/ 151777 h 842896"/>
              <a:gd name="connsiteX13" fmla="*/ 57432 w 441908"/>
              <a:gd name="connsiteY13" fmla="*/ 190083 h 842896"/>
              <a:gd name="connsiteX14" fmla="*/ 384477 w 441908"/>
              <a:gd name="connsiteY14" fmla="*/ 190083 h 842896"/>
              <a:gd name="connsiteX15" fmla="*/ 384477 w 441908"/>
              <a:gd name="connsiteY15" fmla="*/ 151777 h 842896"/>
              <a:gd name="connsiteX16" fmla="*/ 57432 w 441908"/>
              <a:gd name="connsiteY16" fmla="*/ 86447 h 842896"/>
              <a:gd name="connsiteX17" fmla="*/ 57432 w 441908"/>
              <a:gd name="connsiteY17" fmla="*/ 123311 h 842896"/>
              <a:gd name="connsiteX18" fmla="*/ 384477 w 441908"/>
              <a:gd name="connsiteY18" fmla="*/ 123311 h 842896"/>
              <a:gd name="connsiteX19" fmla="*/ 384477 w 441908"/>
              <a:gd name="connsiteY19" fmla="*/ 86447 h 842896"/>
              <a:gd name="connsiteX20" fmla="*/ 35551 w 441908"/>
              <a:gd name="connsiteY20" fmla="*/ 0 h 842896"/>
              <a:gd name="connsiteX21" fmla="*/ 406357 w 441908"/>
              <a:gd name="connsiteY21" fmla="*/ 0 h 842896"/>
              <a:gd name="connsiteX22" fmla="*/ 441908 w 441908"/>
              <a:gd name="connsiteY22" fmla="*/ 35551 h 842896"/>
              <a:gd name="connsiteX23" fmla="*/ 441908 w 441908"/>
              <a:gd name="connsiteY23" fmla="*/ 807345 h 842896"/>
              <a:gd name="connsiteX24" fmla="*/ 406357 w 441908"/>
              <a:gd name="connsiteY24" fmla="*/ 842896 h 842896"/>
              <a:gd name="connsiteX25" fmla="*/ 35551 w 441908"/>
              <a:gd name="connsiteY25" fmla="*/ 842896 h 842896"/>
              <a:gd name="connsiteX26" fmla="*/ 0 w 441908"/>
              <a:gd name="connsiteY26" fmla="*/ 807345 h 842896"/>
              <a:gd name="connsiteX27" fmla="*/ 0 w 441908"/>
              <a:gd name="connsiteY27" fmla="*/ 35551 h 842896"/>
              <a:gd name="connsiteX28" fmla="*/ 35551 w 441908"/>
              <a:gd name="connsiteY28" fmla="*/ 0 h 84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1908" h="842896">
                <a:moveTo>
                  <a:pt x="57432" y="746893"/>
                </a:moveTo>
                <a:lnTo>
                  <a:pt x="57432" y="776385"/>
                </a:lnTo>
                <a:lnTo>
                  <a:pt x="384477" y="776385"/>
                </a:lnTo>
                <a:lnTo>
                  <a:pt x="384477" y="746893"/>
                </a:lnTo>
                <a:close/>
                <a:moveTo>
                  <a:pt x="57432" y="691024"/>
                </a:moveTo>
                <a:lnTo>
                  <a:pt x="57432" y="720515"/>
                </a:lnTo>
                <a:lnTo>
                  <a:pt x="109043" y="720515"/>
                </a:lnTo>
                <a:lnTo>
                  <a:pt x="109043" y="691024"/>
                </a:lnTo>
                <a:close/>
                <a:moveTo>
                  <a:pt x="57432" y="635148"/>
                </a:moveTo>
                <a:lnTo>
                  <a:pt x="57432" y="664640"/>
                </a:lnTo>
                <a:lnTo>
                  <a:pt x="109043" y="664640"/>
                </a:lnTo>
                <a:lnTo>
                  <a:pt x="109043" y="635148"/>
                </a:lnTo>
                <a:close/>
                <a:moveTo>
                  <a:pt x="57432" y="151777"/>
                </a:moveTo>
                <a:lnTo>
                  <a:pt x="57432" y="190083"/>
                </a:lnTo>
                <a:lnTo>
                  <a:pt x="384477" y="190083"/>
                </a:lnTo>
                <a:lnTo>
                  <a:pt x="384477" y="151777"/>
                </a:lnTo>
                <a:close/>
                <a:moveTo>
                  <a:pt x="57432" y="86447"/>
                </a:moveTo>
                <a:lnTo>
                  <a:pt x="57432" y="123311"/>
                </a:lnTo>
                <a:lnTo>
                  <a:pt x="384477" y="123311"/>
                </a:lnTo>
                <a:lnTo>
                  <a:pt x="384477" y="86447"/>
                </a:lnTo>
                <a:close/>
                <a:moveTo>
                  <a:pt x="35551" y="0"/>
                </a:moveTo>
                <a:lnTo>
                  <a:pt x="406357" y="0"/>
                </a:lnTo>
                <a:cubicBezTo>
                  <a:pt x="425991" y="0"/>
                  <a:pt x="441908" y="15917"/>
                  <a:pt x="441908" y="35551"/>
                </a:cubicBezTo>
                <a:lnTo>
                  <a:pt x="441908" y="807345"/>
                </a:lnTo>
                <a:cubicBezTo>
                  <a:pt x="441908" y="826979"/>
                  <a:pt x="425991" y="842896"/>
                  <a:pt x="406357" y="842896"/>
                </a:cubicBezTo>
                <a:lnTo>
                  <a:pt x="35551" y="842896"/>
                </a:lnTo>
                <a:cubicBezTo>
                  <a:pt x="15917" y="842896"/>
                  <a:pt x="0" y="826979"/>
                  <a:pt x="0" y="807345"/>
                </a:cubicBezTo>
                <a:lnTo>
                  <a:pt x="0" y="35551"/>
                </a:lnTo>
                <a:cubicBezTo>
                  <a:pt x="0" y="15917"/>
                  <a:pt x="15917" y="0"/>
                  <a:pt x="355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p>
        </p:txBody>
      </p:sp>
      <p:sp>
        <p:nvSpPr>
          <p:cNvPr id="86" name="Freeform 44">
            <a:extLst>
              <a:ext uri="{FF2B5EF4-FFF2-40B4-BE49-F238E27FC236}">
                <a16:creationId xmlns:a16="http://schemas.microsoft.com/office/drawing/2014/main" id="{156E24B2-6069-474E-8EDC-FF664CBA4CD9}"/>
              </a:ext>
            </a:extLst>
          </p:cNvPr>
          <p:cNvSpPr/>
          <p:nvPr/>
        </p:nvSpPr>
        <p:spPr>
          <a:xfrm>
            <a:off x="5865676" y="5536622"/>
            <a:ext cx="705122" cy="39186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24" name="binary" title="Icon of binary code, ones and zeros">
            <a:extLst>
              <a:ext uri="{FF2B5EF4-FFF2-40B4-BE49-F238E27FC236}">
                <a16:creationId xmlns:a16="http://schemas.microsoft.com/office/drawing/2014/main" id="{89F5DD3D-F598-4B96-836D-C44B0A1BECF5}"/>
              </a:ext>
            </a:extLst>
          </p:cNvPr>
          <p:cNvSpPr>
            <a:spLocks noChangeAspect="1" noEditPoints="1"/>
          </p:cNvSpPr>
          <p:nvPr/>
        </p:nvSpPr>
        <p:spPr bwMode="auto">
          <a:xfrm>
            <a:off x="7398938" y="2205446"/>
            <a:ext cx="482453" cy="4165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solidFill>
                <a:schemeClr val="tx2"/>
              </a:solidFill>
            </a:endParaRPr>
          </a:p>
        </p:txBody>
      </p:sp>
    </p:spTree>
    <p:extLst>
      <p:ext uri="{BB962C8B-B14F-4D97-AF65-F5344CB8AC3E}">
        <p14:creationId xmlns:p14="http://schemas.microsoft.com/office/powerpoint/2010/main" val="14528750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9C369CD-35E9-461A-850A-38ACCEE4F175}"/>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5">
            <a:extLst>
              <a:ext uri="{FF2B5EF4-FFF2-40B4-BE49-F238E27FC236}">
                <a16:creationId xmlns:a16="http://schemas.microsoft.com/office/drawing/2014/main" id="{6244882A-CBA8-42A3-B343-BAA8AB2D40BC}"/>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7" name="Title 6">
            <a:extLst>
              <a:ext uri="{FF2B5EF4-FFF2-40B4-BE49-F238E27FC236}">
                <a16:creationId xmlns:a16="http://schemas.microsoft.com/office/drawing/2014/main" id="{31A3D8FF-709C-4A76-9A5D-52202FDB91BF}"/>
              </a:ext>
            </a:extLst>
          </p:cNvPr>
          <p:cNvSpPr>
            <a:spLocks noGrp="1"/>
          </p:cNvSpPr>
          <p:nvPr>
            <p:ph type="title"/>
          </p:nvPr>
        </p:nvSpPr>
        <p:spPr/>
        <p:txBody>
          <a:bodyPr/>
          <a:lstStyle/>
          <a:p>
            <a:r>
              <a:rPr lang="en-IN"/>
              <a:t>Azure Container Instances</a:t>
            </a:r>
            <a:endParaRPr lang="en-IN" dirty="0"/>
          </a:p>
        </p:txBody>
      </p:sp>
      <p:sp>
        <p:nvSpPr>
          <p:cNvPr id="47" name="Arrow: Up 46">
            <a:extLst>
              <a:ext uri="{FF2B5EF4-FFF2-40B4-BE49-F238E27FC236}">
                <a16:creationId xmlns:a16="http://schemas.microsoft.com/office/drawing/2014/main" id="{78263D4E-5EB2-4AE1-8720-8AAC6ABAC4AE}"/>
              </a:ext>
            </a:extLst>
          </p:cNvPr>
          <p:cNvSpPr/>
          <p:nvPr/>
        </p:nvSpPr>
        <p:spPr bwMode="auto">
          <a:xfrm>
            <a:off x="9540240" y="2362200"/>
            <a:ext cx="484632" cy="978408"/>
          </a:xfrm>
          <a:prstGeom prs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60F90D24-3CA7-4BDF-A15A-9FCD619AD1E7}"/>
              </a:ext>
            </a:extLst>
          </p:cNvPr>
          <p:cNvSpPr/>
          <p:nvPr/>
        </p:nvSpPr>
        <p:spPr bwMode="auto">
          <a:xfrm>
            <a:off x="8807143" y="3337560"/>
            <a:ext cx="2060554" cy="23250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ame 50">
            <a:extLst>
              <a:ext uri="{FF2B5EF4-FFF2-40B4-BE49-F238E27FC236}">
                <a16:creationId xmlns:a16="http://schemas.microsoft.com/office/drawing/2014/main" id="{CEBA736B-63FD-435E-9BDB-BAB32BF43289}"/>
              </a:ext>
            </a:extLst>
          </p:cNvPr>
          <p:cNvSpPr/>
          <p:nvPr/>
        </p:nvSpPr>
        <p:spPr bwMode="auto">
          <a:xfrm>
            <a:off x="9027861" y="3586615"/>
            <a:ext cx="1619118" cy="1826988"/>
          </a:xfrm>
          <a:prstGeom prst="frame">
            <a:avLst>
              <a:gd name="adj1" fmla="val 665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D50E7F8F-DB5B-402F-BC23-D4AE09362FB4}"/>
              </a:ext>
            </a:extLst>
          </p:cNvPr>
          <p:cNvSpPr/>
          <p:nvPr/>
        </p:nvSpPr>
        <p:spPr bwMode="auto">
          <a:xfrm>
            <a:off x="9480331" y="3599657"/>
            <a:ext cx="115614" cy="1813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FDCBA95-F91F-4AAC-B6F2-AF5E36900D6B}"/>
              </a:ext>
            </a:extLst>
          </p:cNvPr>
          <p:cNvSpPr/>
          <p:nvPr/>
        </p:nvSpPr>
        <p:spPr bwMode="auto">
          <a:xfrm>
            <a:off x="9995337" y="3599657"/>
            <a:ext cx="115614" cy="1813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BFFB702E-A76B-43B8-BD3E-86376759767C}"/>
              </a:ext>
            </a:extLst>
          </p:cNvPr>
          <p:cNvGrpSpPr/>
          <p:nvPr/>
        </p:nvGrpSpPr>
        <p:grpSpPr>
          <a:xfrm>
            <a:off x="365138" y="1367444"/>
            <a:ext cx="7002614" cy="4413728"/>
            <a:chOff x="365138" y="1367444"/>
            <a:chExt cx="7002614" cy="4413728"/>
          </a:xfrm>
        </p:grpSpPr>
        <p:sp>
          <p:nvSpPr>
            <p:cNvPr id="12" name="Rectangle 11">
              <a:extLst>
                <a:ext uri="{FF2B5EF4-FFF2-40B4-BE49-F238E27FC236}">
                  <a16:creationId xmlns:a16="http://schemas.microsoft.com/office/drawing/2014/main" id="{D50030EE-19A0-42F6-944A-EE973E9818DA}"/>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Simplest and easiest way to run individual containers in the cloud </a:t>
              </a:r>
            </a:p>
            <a:p>
              <a:pPr lvl="0" defTabSz="444500">
                <a:spcBef>
                  <a:spcPct val="0"/>
                </a:spcBef>
                <a:spcAft>
                  <a:spcPts val="1800"/>
                </a:spcAft>
              </a:pPr>
              <a:r>
                <a:rPr lang="en-GB" sz="2800" dirty="0">
                  <a:solidFill>
                    <a:schemeClr val="accent1"/>
                  </a:solidFill>
                  <a:latin typeface="+mj-lt"/>
                </a:rPr>
                <a:t>No </a:t>
              </a:r>
              <a:r>
                <a:rPr lang="en-GB" sz="2800" dirty="0" err="1">
                  <a:solidFill>
                    <a:schemeClr val="accent1"/>
                  </a:solidFill>
                  <a:latin typeface="+mj-lt"/>
                </a:rPr>
                <a:t>VM</a:t>
              </a:r>
              <a:r>
                <a:rPr lang="en-GB" sz="2800" dirty="0">
                  <a:solidFill>
                    <a:schemeClr val="accent1"/>
                  </a:solidFill>
                  <a:latin typeface="+mj-lt"/>
                </a:rPr>
                <a:t> management</a:t>
              </a:r>
            </a:p>
            <a:p>
              <a:pPr lvl="0" defTabSz="444500">
                <a:spcBef>
                  <a:spcPct val="0"/>
                </a:spcBef>
                <a:spcAft>
                  <a:spcPts val="1800"/>
                </a:spcAft>
              </a:pPr>
              <a:r>
                <a:rPr lang="en-GB" sz="2800" dirty="0">
                  <a:solidFill>
                    <a:schemeClr val="accent1"/>
                  </a:solidFill>
                  <a:latin typeface="+mj-lt"/>
                </a:rPr>
                <a:t>Per-second billing with customized resource requests</a:t>
              </a:r>
            </a:p>
            <a:p>
              <a:pPr lvl="0" defTabSz="444500">
                <a:spcBef>
                  <a:spcPct val="0"/>
                </a:spcBef>
                <a:spcAft>
                  <a:spcPts val="1800"/>
                </a:spcAft>
              </a:pPr>
              <a:r>
                <a:rPr lang="en-GB" sz="2800" dirty="0">
                  <a:solidFill>
                    <a:schemeClr val="accent1"/>
                  </a:solidFill>
                  <a:latin typeface="+mj-lt"/>
                </a:rPr>
                <a:t>Linux and Windows Server containers</a:t>
              </a:r>
            </a:p>
          </p:txBody>
        </p:sp>
        <p:sp>
          <p:nvSpPr>
            <p:cNvPr id="64" name="Graphic 8">
              <a:extLst>
                <a:ext uri="{FF2B5EF4-FFF2-40B4-BE49-F238E27FC236}">
                  <a16:creationId xmlns:a16="http://schemas.microsoft.com/office/drawing/2014/main" id="{68D2158C-2465-4A99-BFD4-8F878EB09C53}"/>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5" name="Graphic 8">
              <a:extLst>
                <a:ext uri="{FF2B5EF4-FFF2-40B4-BE49-F238E27FC236}">
                  <a16:creationId xmlns:a16="http://schemas.microsoft.com/office/drawing/2014/main" id="{6A2498F2-5DDC-4FF1-8777-401379EFEC3A}"/>
                </a:ext>
              </a:extLst>
            </p:cNvPr>
            <p:cNvSpPr/>
            <p:nvPr/>
          </p:nvSpPr>
          <p:spPr>
            <a:xfrm rot="10800000">
              <a:off x="365138" y="254776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6" name="Graphic 8">
              <a:extLst>
                <a:ext uri="{FF2B5EF4-FFF2-40B4-BE49-F238E27FC236}">
                  <a16:creationId xmlns:a16="http://schemas.microsoft.com/office/drawing/2014/main" id="{3118E95A-FAE7-4CC9-ABD3-21633BE1A76A}"/>
                </a:ext>
              </a:extLst>
            </p:cNvPr>
            <p:cNvSpPr/>
            <p:nvPr/>
          </p:nvSpPr>
          <p:spPr>
            <a:xfrm rot="10800000">
              <a:off x="365138" y="31980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7" name="Graphic 8">
              <a:extLst>
                <a:ext uri="{FF2B5EF4-FFF2-40B4-BE49-F238E27FC236}">
                  <a16:creationId xmlns:a16="http://schemas.microsoft.com/office/drawing/2014/main" id="{A7761178-DE9D-4FC8-9F95-B83FBF857AF4}"/>
                </a:ext>
              </a:extLst>
            </p:cNvPr>
            <p:cNvSpPr/>
            <p:nvPr/>
          </p:nvSpPr>
          <p:spPr>
            <a:xfrm rot="10800000">
              <a:off x="365138" y="4264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323691499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5DA868A-0ADE-41B2-AE1D-F6554CB421D2}"/>
              </a:ext>
            </a:extLst>
          </p:cNvPr>
          <p:cNvSpPr txBox="1"/>
          <p:nvPr/>
        </p:nvSpPr>
        <p:spPr>
          <a:xfrm>
            <a:off x="472441" y="1950721"/>
            <a:ext cx="3656521"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ea typeface="Segoe UI Semilight" charset="0"/>
              <a:cs typeface="Segoe UI Semibold" panose="020B0702040204020203" pitchFamily="34" charset="0"/>
            </a:endParaRPr>
          </a:p>
        </p:txBody>
      </p:sp>
      <p:sp>
        <p:nvSpPr>
          <p:cNvPr id="58" name="TextBox 57">
            <a:extLst>
              <a:ext uri="{FF2B5EF4-FFF2-40B4-BE49-F238E27FC236}">
                <a16:creationId xmlns:a16="http://schemas.microsoft.com/office/drawing/2014/main" id="{74903CB4-E851-447F-931E-89D753889A26}"/>
              </a:ext>
            </a:extLst>
          </p:cNvPr>
          <p:cNvSpPr txBox="1"/>
          <p:nvPr/>
        </p:nvSpPr>
        <p:spPr>
          <a:xfrm>
            <a:off x="4283519" y="1950721"/>
            <a:ext cx="3656521"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cs typeface="Segoe UI Semibold" panose="020B0702040204020203" pitchFamily="34" charset="0"/>
            </a:endParaRPr>
          </a:p>
        </p:txBody>
      </p:sp>
      <p:sp>
        <p:nvSpPr>
          <p:cNvPr id="59" name="TextBox 58">
            <a:extLst>
              <a:ext uri="{FF2B5EF4-FFF2-40B4-BE49-F238E27FC236}">
                <a16:creationId xmlns:a16="http://schemas.microsoft.com/office/drawing/2014/main" id="{26AC8985-9814-4F09-8469-B18EC73BAB6E}"/>
              </a:ext>
            </a:extLst>
          </p:cNvPr>
          <p:cNvSpPr txBox="1"/>
          <p:nvPr/>
        </p:nvSpPr>
        <p:spPr>
          <a:xfrm>
            <a:off x="8094597" y="1950721"/>
            <a:ext cx="3884044"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cs typeface="Segoe UI Semibold" panose="020B0702040204020203" pitchFamily="34" charset="0"/>
            </a:endParaRPr>
          </a:p>
        </p:txBody>
      </p:sp>
      <p:sp>
        <p:nvSpPr>
          <p:cNvPr id="3" name="Title 2"/>
          <p:cNvSpPr>
            <a:spLocks noGrp="1"/>
          </p:cNvSpPr>
          <p:nvPr>
            <p:ph type="title"/>
          </p:nvPr>
        </p:nvSpPr>
        <p:spPr/>
        <p:txBody>
          <a:bodyPr/>
          <a:lstStyle/>
          <a:p>
            <a:r>
              <a:rPr lang="en-US"/>
              <a:t>Azure App Service</a:t>
            </a:r>
            <a:endParaRPr lang="en-US" dirty="0"/>
          </a:p>
        </p:txBody>
      </p:sp>
      <p:sp>
        <p:nvSpPr>
          <p:cNvPr id="70" name="TextBox 69"/>
          <p:cNvSpPr txBox="1"/>
          <p:nvPr/>
        </p:nvSpPr>
        <p:spPr>
          <a:xfrm>
            <a:off x="472441" y="1402081"/>
            <a:ext cx="3656521" cy="563879"/>
          </a:xfrm>
          <a:prstGeom prst="rect">
            <a:avLst/>
          </a:prstGeom>
          <a:solidFill>
            <a:schemeClr val="accent1"/>
          </a:solidFill>
          <a:ln w="6350">
            <a:solidFill>
              <a:schemeClr val="accent1"/>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ea typeface="Segoe UI Semilight" charset="0"/>
                <a:cs typeface="Segoe UI" panose="020B0502040204020203" pitchFamily="34" charset="0"/>
              </a:rPr>
              <a:t>Enterprise-grade apps</a:t>
            </a:r>
          </a:p>
        </p:txBody>
      </p:sp>
      <p:sp>
        <p:nvSpPr>
          <p:cNvPr id="71" name="TextBox 70"/>
          <p:cNvSpPr txBox="1"/>
          <p:nvPr/>
        </p:nvSpPr>
        <p:spPr>
          <a:xfrm>
            <a:off x="4283519" y="1402081"/>
            <a:ext cx="3656521" cy="563879"/>
          </a:xfrm>
          <a:prstGeom prst="rect">
            <a:avLst/>
          </a:prstGeom>
          <a:solidFill>
            <a:schemeClr val="accent2"/>
          </a:solidFill>
          <a:ln w="6350">
            <a:solidFill>
              <a:schemeClr val="accent2"/>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cs typeface="Segoe UI" panose="020B0502040204020203" pitchFamily="34" charset="0"/>
              </a:rPr>
              <a:t>Fully managed platform</a:t>
            </a:r>
          </a:p>
        </p:txBody>
      </p:sp>
      <p:sp>
        <p:nvSpPr>
          <p:cNvPr id="72" name="TextBox 71"/>
          <p:cNvSpPr txBox="1"/>
          <p:nvPr/>
        </p:nvSpPr>
        <p:spPr>
          <a:xfrm>
            <a:off x="8094597" y="1402081"/>
            <a:ext cx="3884044" cy="563879"/>
          </a:xfrm>
          <a:prstGeom prst="rect">
            <a:avLst/>
          </a:prstGeom>
          <a:solidFill>
            <a:schemeClr val="accent1"/>
          </a:solidFill>
          <a:ln w="6350">
            <a:solidFill>
              <a:schemeClr val="accent1"/>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cs typeface="Segoe UI" panose="020B0502040204020203" pitchFamily="34" charset="0"/>
              </a:rPr>
              <a:t>High productivity development</a:t>
            </a:r>
          </a:p>
        </p:txBody>
      </p:sp>
      <p:sp>
        <p:nvSpPr>
          <p:cNvPr id="110" name="TextBox 109"/>
          <p:cNvSpPr txBox="1"/>
          <p:nvPr/>
        </p:nvSpPr>
        <p:spPr>
          <a:xfrm>
            <a:off x="776105" y="5471808"/>
            <a:ext cx="1115690" cy="498598"/>
          </a:xfrm>
          <a:prstGeom prst="rect">
            <a:avLst/>
          </a:prstGeom>
          <a:noFill/>
          <a:ln w="0">
            <a:noFill/>
          </a:ln>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err="1">
                <a:solidFill>
                  <a:schemeClr val="tx2"/>
                </a:solidFill>
              </a:rPr>
              <a:t>AAD</a:t>
            </a:r>
            <a:br>
              <a:rPr lang="en-US" sz="1800" dirty="0">
                <a:solidFill>
                  <a:schemeClr val="tx2"/>
                </a:solidFill>
              </a:rPr>
            </a:br>
            <a:r>
              <a:rPr lang="en-US" sz="1800" dirty="0">
                <a:solidFill>
                  <a:schemeClr val="tx2"/>
                </a:solidFill>
              </a:rPr>
              <a:t>integrated </a:t>
            </a:r>
          </a:p>
        </p:txBody>
      </p:sp>
      <p:sp>
        <p:nvSpPr>
          <p:cNvPr id="116" name="TextBox 115"/>
          <p:cNvSpPr txBox="1"/>
          <p:nvPr/>
        </p:nvSpPr>
        <p:spPr>
          <a:xfrm>
            <a:off x="2681377" y="5471808"/>
            <a:ext cx="1077218"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Secure +</a:t>
            </a:r>
            <a:br>
              <a:rPr lang="en-US" sz="1800" dirty="0">
                <a:solidFill>
                  <a:schemeClr val="tx2"/>
                </a:solidFill>
              </a:rPr>
            </a:br>
            <a:r>
              <a:rPr lang="en-US" sz="1800" dirty="0">
                <a:solidFill>
                  <a:schemeClr val="tx2"/>
                </a:solidFill>
              </a:rPr>
              <a:t>compliant </a:t>
            </a:r>
          </a:p>
        </p:txBody>
      </p:sp>
      <p:sp>
        <p:nvSpPr>
          <p:cNvPr id="125" name="TextBox 124"/>
          <p:cNvSpPr txBox="1"/>
          <p:nvPr/>
        </p:nvSpPr>
        <p:spPr>
          <a:xfrm>
            <a:off x="4325176" y="5471808"/>
            <a:ext cx="1726435"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Reduced</a:t>
            </a:r>
            <a:br>
              <a:rPr lang="en-US" sz="1800" dirty="0">
                <a:solidFill>
                  <a:schemeClr val="tx2"/>
                </a:solidFill>
              </a:rPr>
            </a:br>
            <a:r>
              <a:rPr lang="en-US" sz="1800" dirty="0">
                <a:solidFill>
                  <a:schemeClr val="tx2"/>
                </a:solidFill>
              </a:rPr>
              <a:t>operations costs </a:t>
            </a:r>
          </a:p>
        </p:txBody>
      </p:sp>
      <p:sp>
        <p:nvSpPr>
          <p:cNvPr id="128" name="TextBox 127"/>
          <p:cNvSpPr txBox="1"/>
          <p:nvPr/>
        </p:nvSpPr>
        <p:spPr>
          <a:xfrm>
            <a:off x="6453285" y="5471808"/>
            <a:ext cx="1184620"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Backup and</a:t>
            </a:r>
            <a:br>
              <a:rPr lang="en-US" sz="1800" dirty="0">
                <a:solidFill>
                  <a:schemeClr val="tx2"/>
                </a:solidFill>
              </a:rPr>
            </a:br>
            <a:r>
              <a:rPr lang="en-US" sz="1800" dirty="0">
                <a:solidFill>
                  <a:schemeClr val="tx2"/>
                </a:solidFill>
              </a:rPr>
              <a:t>recovery </a:t>
            </a:r>
          </a:p>
        </p:txBody>
      </p:sp>
      <p:sp>
        <p:nvSpPr>
          <p:cNvPr id="140" name="TextBox 139"/>
          <p:cNvSpPr txBox="1"/>
          <p:nvPr/>
        </p:nvSpPr>
        <p:spPr>
          <a:xfrm>
            <a:off x="10554046" y="5471808"/>
            <a:ext cx="1247137"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App gallery</a:t>
            </a:r>
            <a:br>
              <a:rPr lang="en-US" sz="1800" dirty="0">
                <a:solidFill>
                  <a:schemeClr val="tx2"/>
                </a:solidFill>
              </a:rPr>
            </a:br>
            <a:r>
              <a:rPr lang="en-US" sz="1800" dirty="0">
                <a:solidFill>
                  <a:schemeClr val="tx2"/>
                </a:solidFill>
              </a:rPr>
              <a:t>marketplace</a:t>
            </a:r>
          </a:p>
        </p:txBody>
      </p:sp>
      <p:sp>
        <p:nvSpPr>
          <p:cNvPr id="107" name="TextBox 106"/>
          <p:cNvSpPr txBox="1"/>
          <p:nvPr/>
        </p:nvSpPr>
        <p:spPr>
          <a:xfrm>
            <a:off x="592331" y="3212389"/>
            <a:ext cx="1662315" cy="498598"/>
          </a:xfrm>
          <a:prstGeom prst="rect">
            <a:avLst/>
          </a:prstGeom>
          <a:noFill/>
          <a:ln w="0">
            <a:noFill/>
          </a:ln>
        </p:spPr>
        <p:txBody>
          <a:bodyPr wrap="none" lIns="0" tIns="0" rIns="0" bIns="0" rtlCol="0">
            <a:spAutoFit/>
          </a:bodyPr>
          <a:lstStyle/>
          <a:p>
            <a:pPr algn="ctr" defTabSz="913313">
              <a:lnSpc>
                <a:spcPct val="90000"/>
              </a:lnSpc>
              <a:defRPr/>
            </a:pPr>
            <a:r>
              <a:rPr lang="en-US" kern="0" dirty="0">
                <a:solidFill>
                  <a:schemeClr val="tx2"/>
                </a:solidFill>
              </a:rPr>
              <a:t>Global data</a:t>
            </a:r>
            <a:br>
              <a:rPr lang="en-US" kern="0" dirty="0">
                <a:solidFill>
                  <a:schemeClr val="tx2"/>
                </a:solidFill>
              </a:rPr>
            </a:br>
            <a:r>
              <a:rPr lang="en-US" kern="0" dirty="0">
                <a:solidFill>
                  <a:schemeClr val="tx2"/>
                </a:solidFill>
              </a:rPr>
              <a:t>center footprint </a:t>
            </a:r>
          </a:p>
        </p:txBody>
      </p:sp>
      <p:sp>
        <p:nvSpPr>
          <p:cNvPr id="113" name="TextBox 112"/>
          <p:cNvSpPr txBox="1"/>
          <p:nvPr/>
        </p:nvSpPr>
        <p:spPr>
          <a:xfrm>
            <a:off x="2574036" y="3212389"/>
            <a:ext cx="1291908" cy="498598"/>
          </a:xfrm>
          <a:prstGeom prst="rect">
            <a:avLst/>
          </a:prstGeom>
          <a:noFill/>
        </p:spPr>
        <p:txBody>
          <a:bodyPr wrap="square" lIns="0" tIns="0" rIns="0" bIns="0" rtlCol="0">
            <a:spAutoFit/>
          </a:bodyPr>
          <a:lstStyle/>
          <a:p>
            <a:pPr algn="ctr" defTabSz="913313">
              <a:lnSpc>
                <a:spcPct val="90000"/>
              </a:lnSpc>
              <a:defRPr/>
            </a:pPr>
            <a:r>
              <a:rPr lang="en-US" kern="0" dirty="0">
                <a:solidFill>
                  <a:schemeClr val="tx2"/>
                </a:solidFill>
              </a:rPr>
              <a:t>Hybrid</a:t>
            </a:r>
            <a:br>
              <a:rPr lang="en-US" kern="0" dirty="0">
                <a:solidFill>
                  <a:schemeClr val="tx2"/>
                </a:solidFill>
              </a:rPr>
            </a:br>
            <a:r>
              <a:rPr lang="en-US" kern="0" dirty="0">
                <a:solidFill>
                  <a:schemeClr val="tx2"/>
                </a:solidFill>
              </a:rPr>
              <a:t>support </a:t>
            </a:r>
          </a:p>
        </p:txBody>
      </p:sp>
      <p:sp>
        <p:nvSpPr>
          <p:cNvPr id="119" name="TextBox 118"/>
          <p:cNvSpPr txBox="1"/>
          <p:nvPr/>
        </p:nvSpPr>
        <p:spPr>
          <a:xfrm>
            <a:off x="4471898" y="3212389"/>
            <a:ext cx="1554913" cy="747897"/>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Built-in</a:t>
            </a:r>
            <a:br>
              <a:rPr lang="en-US" kern="0" dirty="0">
                <a:solidFill>
                  <a:schemeClr val="tx2"/>
                </a:solidFill>
              </a:rPr>
            </a:br>
            <a:r>
              <a:rPr lang="en-US" kern="0" dirty="0">
                <a:solidFill>
                  <a:schemeClr val="tx2"/>
                </a:solidFill>
              </a:rPr>
              <a:t>auto scale and</a:t>
            </a:r>
            <a:br>
              <a:rPr lang="en-US" kern="0" dirty="0">
                <a:solidFill>
                  <a:schemeClr val="tx2"/>
                </a:solidFill>
              </a:rPr>
            </a:br>
            <a:r>
              <a:rPr lang="en-US" kern="0" dirty="0">
                <a:solidFill>
                  <a:schemeClr val="tx2"/>
                </a:solidFill>
              </a:rPr>
              <a:t>load balancing </a:t>
            </a:r>
          </a:p>
        </p:txBody>
      </p:sp>
      <p:sp>
        <p:nvSpPr>
          <p:cNvPr id="122" name="TextBox 121"/>
          <p:cNvSpPr txBox="1"/>
          <p:nvPr/>
        </p:nvSpPr>
        <p:spPr>
          <a:xfrm>
            <a:off x="6208100" y="3212389"/>
            <a:ext cx="1625446" cy="747897"/>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High</a:t>
            </a:r>
            <a:br>
              <a:rPr lang="en-US" kern="0" dirty="0">
                <a:solidFill>
                  <a:schemeClr val="tx2"/>
                </a:solidFill>
              </a:rPr>
            </a:br>
            <a:r>
              <a:rPr lang="en-US" kern="0" dirty="0">
                <a:solidFill>
                  <a:schemeClr val="tx2"/>
                </a:solidFill>
              </a:rPr>
              <a:t>availability with </a:t>
            </a:r>
            <a:br>
              <a:rPr lang="en-US" kern="0" dirty="0">
                <a:solidFill>
                  <a:schemeClr val="tx2"/>
                </a:solidFill>
              </a:rPr>
            </a:br>
            <a:r>
              <a:rPr lang="en-US" kern="0" dirty="0">
                <a:solidFill>
                  <a:schemeClr val="tx2"/>
                </a:solidFill>
              </a:rPr>
              <a:t>auto-patching </a:t>
            </a:r>
          </a:p>
        </p:txBody>
      </p:sp>
      <p:sp>
        <p:nvSpPr>
          <p:cNvPr id="131" name="TextBox 130"/>
          <p:cNvSpPr txBox="1"/>
          <p:nvPr/>
        </p:nvSpPr>
        <p:spPr>
          <a:xfrm>
            <a:off x="8277513" y="3212389"/>
            <a:ext cx="1899559" cy="498598"/>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.NET, Java, PHP,</a:t>
            </a:r>
            <a:br>
              <a:rPr lang="en-US" kern="0" dirty="0">
                <a:solidFill>
                  <a:schemeClr val="tx2"/>
                </a:solidFill>
              </a:rPr>
            </a:br>
            <a:r>
              <a:rPr lang="en-US" kern="0" dirty="0">
                <a:solidFill>
                  <a:schemeClr val="tx2"/>
                </a:solidFill>
              </a:rPr>
              <a:t>Node, and Python </a:t>
            </a:r>
          </a:p>
        </p:txBody>
      </p:sp>
      <p:sp>
        <p:nvSpPr>
          <p:cNvPr id="134" name="TextBox 133"/>
          <p:cNvSpPr txBox="1"/>
          <p:nvPr/>
        </p:nvSpPr>
        <p:spPr>
          <a:xfrm>
            <a:off x="10398424" y="3212389"/>
            <a:ext cx="1223092" cy="498598"/>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Staging and</a:t>
            </a:r>
            <a:br>
              <a:rPr lang="en-US" kern="0" dirty="0">
                <a:solidFill>
                  <a:schemeClr val="tx2"/>
                </a:solidFill>
              </a:rPr>
            </a:br>
            <a:r>
              <a:rPr lang="en-US" kern="0" dirty="0">
                <a:solidFill>
                  <a:schemeClr val="tx2"/>
                </a:solidFill>
              </a:rPr>
              <a:t>deployment</a:t>
            </a:r>
          </a:p>
        </p:txBody>
      </p:sp>
      <p:sp>
        <p:nvSpPr>
          <p:cNvPr id="53" name="TextBox 52"/>
          <p:cNvSpPr txBox="1"/>
          <p:nvPr/>
        </p:nvSpPr>
        <p:spPr>
          <a:xfrm>
            <a:off x="8187367" y="5471808"/>
            <a:ext cx="1978662" cy="498598"/>
          </a:xfrm>
          <a:prstGeom prst="rect">
            <a:avLst/>
          </a:prstGeom>
          <a:noFill/>
        </p:spPr>
        <p:txBody>
          <a:bodyPr wrap="square" lIns="0" tIns="0" rIns="0" bIns="0" rtlCol="0" anchor="b">
            <a:spAutoFit/>
          </a:bodyPr>
          <a:lstStyle/>
          <a:p>
            <a:pPr algn="ctr" defTabSz="913313">
              <a:lnSpc>
                <a:spcPct val="90000"/>
              </a:lnSpc>
              <a:defRPr/>
            </a:pPr>
            <a:r>
              <a:rPr lang="en-US" kern="0" dirty="0">
                <a:solidFill>
                  <a:schemeClr val="tx2"/>
                </a:solidFill>
              </a:rPr>
              <a:t>Source code control integration</a:t>
            </a:r>
          </a:p>
        </p:txBody>
      </p:sp>
      <p:sp>
        <p:nvSpPr>
          <p:cNvPr id="60" name="Freeform 10">
            <a:extLst>
              <a:ext uri="{FF2B5EF4-FFF2-40B4-BE49-F238E27FC236}">
                <a16:creationId xmlns:a16="http://schemas.microsoft.com/office/drawing/2014/main" id="{E96675C4-299C-4F78-8244-A35179F8DBCC}"/>
              </a:ext>
            </a:extLst>
          </p:cNvPr>
          <p:cNvSpPr/>
          <p:nvPr/>
        </p:nvSpPr>
        <p:spPr>
          <a:xfrm rot="16200000">
            <a:off x="976030" y="2307038"/>
            <a:ext cx="608930" cy="608930"/>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1" name="Freeform 44">
            <a:extLst>
              <a:ext uri="{FF2B5EF4-FFF2-40B4-BE49-F238E27FC236}">
                <a16:creationId xmlns:a16="http://schemas.microsoft.com/office/drawing/2014/main" id="{B23090BA-7B2F-43B3-AF3B-E1C604164B16}"/>
              </a:ext>
            </a:extLst>
          </p:cNvPr>
          <p:cNvSpPr/>
          <p:nvPr/>
        </p:nvSpPr>
        <p:spPr>
          <a:xfrm>
            <a:off x="2792561" y="2346404"/>
            <a:ext cx="954043" cy="53019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62" name="Frame 16">
            <a:extLst>
              <a:ext uri="{FF2B5EF4-FFF2-40B4-BE49-F238E27FC236}">
                <a16:creationId xmlns:a16="http://schemas.microsoft.com/office/drawing/2014/main" id="{A4E61F95-53EC-421B-A998-054BB682854B}"/>
              </a:ext>
            </a:extLst>
          </p:cNvPr>
          <p:cNvSpPr/>
          <p:nvPr/>
        </p:nvSpPr>
        <p:spPr>
          <a:xfrm>
            <a:off x="4902160" y="2306161"/>
            <a:ext cx="572470" cy="610685"/>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3" name="Donut 146">
            <a:extLst>
              <a:ext uri="{FF2B5EF4-FFF2-40B4-BE49-F238E27FC236}">
                <a16:creationId xmlns:a16="http://schemas.microsoft.com/office/drawing/2014/main" id="{52F289FE-C7D9-4868-BA76-AEDFA149E9E6}"/>
              </a:ext>
            </a:extLst>
          </p:cNvPr>
          <p:cNvSpPr/>
          <p:nvPr/>
        </p:nvSpPr>
        <p:spPr>
          <a:xfrm>
            <a:off x="6767192" y="2291780"/>
            <a:ext cx="639448" cy="639446"/>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4" name="Freeform 13">
            <a:extLst>
              <a:ext uri="{FF2B5EF4-FFF2-40B4-BE49-F238E27FC236}">
                <a16:creationId xmlns:a16="http://schemas.microsoft.com/office/drawing/2014/main" id="{760F9E23-E700-46AE-A5E4-9312CF5E0444}"/>
              </a:ext>
            </a:extLst>
          </p:cNvPr>
          <p:cNvSpPr>
            <a:spLocks noChangeAspect="1" noEditPoints="1"/>
          </p:cNvSpPr>
          <p:nvPr/>
        </p:nvSpPr>
        <p:spPr bwMode="auto">
          <a:xfrm>
            <a:off x="8810880" y="2229697"/>
            <a:ext cx="683640" cy="763612"/>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66" name="Freeform: Shape 65">
            <a:extLst>
              <a:ext uri="{FF2B5EF4-FFF2-40B4-BE49-F238E27FC236}">
                <a16:creationId xmlns:a16="http://schemas.microsoft.com/office/drawing/2014/main" id="{FA000D2C-7ED5-44B4-B81C-08EA3EC7A582}"/>
              </a:ext>
            </a:extLst>
          </p:cNvPr>
          <p:cNvSpPr/>
          <p:nvPr/>
        </p:nvSpPr>
        <p:spPr>
          <a:xfrm>
            <a:off x="10600450" y="2240898"/>
            <a:ext cx="920990" cy="741210"/>
          </a:xfrm>
          <a:custGeom>
            <a:avLst/>
            <a:gdLst>
              <a:gd name="connsiteX0" fmla="*/ 550925 w 1115892"/>
              <a:gd name="connsiteY0" fmla="*/ 560293 h 898069"/>
              <a:gd name="connsiteX1" fmla="*/ 549244 w 1115892"/>
              <a:gd name="connsiteY1" fmla="*/ 567181 h 898069"/>
              <a:gd name="connsiteX2" fmla="*/ 548031 w 1115892"/>
              <a:gd name="connsiteY2" fmla="*/ 826586 h 898069"/>
              <a:gd name="connsiteX3" fmla="*/ 574991 w 1115892"/>
              <a:gd name="connsiteY3" fmla="*/ 850632 h 898069"/>
              <a:gd name="connsiteX4" fmla="*/ 821037 w 1115892"/>
              <a:gd name="connsiteY4" fmla="*/ 764892 h 898069"/>
              <a:gd name="connsiteX5" fmla="*/ 845693 w 1115892"/>
              <a:gd name="connsiteY5" fmla="*/ 738416 h 898069"/>
              <a:gd name="connsiteX6" fmla="*/ 845812 w 1115892"/>
              <a:gd name="connsiteY6" fmla="*/ 626931 h 898069"/>
              <a:gd name="connsiteX7" fmla="*/ 661341 w 1115892"/>
              <a:gd name="connsiteY7" fmla="*/ 692146 h 898069"/>
              <a:gd name="connsiteX8" fmla="*/ 633042 w 1115892"/>
              <a:gd name="connsiteY8" fmla="*/ 684860 h 898069"/>
              <a:gd name="connsiteX9" fmla="*/ 577662 w 1115892"/>
              <a:gd name="connsiteY9" fmla="*/ 597055 h 898069"/>
              <a:gd name="connsiteX10" fmla="*/ 550925 w 1115892"/>
              <a:gd name="connsiteY10" fmla="*/ 560293 h 898069"/>
              <a:gd name="connsiteX11" fmla="*/ 484670 w 1115892"/>
              <a:gd name="connsiteY11" fmla="*/ 535209 h 898069"/>
              <a:gd name="connsiteX12" fmla="*/ 473832 w 1115892"/>
              <a:gd name="connsiteY12" fmla="*/ 546049 h 898069"/>
              <a:gd name="connsiteX13" fmla="*/ 365989 w 1115892"/>
              <a:gd name="connsiteY13" fmla="*/ 648791 h 898069"/>
              <a:gd name="connsiteX14" fmla="*/ 335871 w 1115892"/>
              <a:gd name="connsiteY14" fmla="*/ 652920 h 898069"/>
              <a:gd name="connsiteX15" fmla="*/ 197910 w 1115892"/>
              <a:gd name="connsiteY15" fmla="*/ 583454 h 898069"/>
              <a:gd name="connsiteX16" fmla="*/ 186950 w 1115892"/>
              <a:gd name="connsiteY16" fmla="*/ 579870 h 898069"/>
              <a:gd name="connsiteX17" fmla="*/ 185279 w 1115892"/>
              <a:gd name="connsiteY17" fmla="*/ 601427 h 898069"/>
              <a:gd name="connsiteX18" fmla="*/ 185279 w 1115892"/>
              <a:gd name="connsiteY18" fmla="*/ 704412 h 898069"/>
              <a:gd name="connsiteX19" fmla="*/ 464116 w 1115892"/>
              <a:gd name="connsiteY19" fmla="*/ 834600 h 898069"/>
              <a:gd name="connsiteX20" fmla="*/ 490348 w 1115892"/>
              <a:gd name="connsiteY20" fmla="*/ 811284 h 898069"/>
              <a:gd name="connsiteX21" fmla="*/ 488404 w 1115892"/>
              <a:gd name="connsiteY21" fmla="*/ 548963 h 898069"/>
              <a:gd name="connsiteX22" fmla="*/ 847770 w 1115892"/>
              <a:gd name="connsiteY22" fmla="*/ 392515 h 898069"/>
              <a:gd name="connsiteX23" fmla="*/ 828723 w 1115892"/>
              <a:gd name="connsiteY23" fmla="*/ 399069 h 898069"/>
              <a:gd name="connsiteX24" fmla="*/ 586032 w 1115892"/>
              <a:gd name="connsiteY24" fmla="*/ 494446 h 898069"/>
              <a:gd name="connsiteX25" fmla="*/ 564512 w 1115892"/>
              <a:gd name="connsiteY25" fmla="*/ 514244 h 898069"/>
              <a:gd name="connsiteX26" fmla="*/ 638184 w 1115892"/>
              <a:gd name="connsiteY26" fmla="*/ 628596 h 898069"/>
              <a:gd name="connsiteX27" fmla="*/ 703765 w 1115892"/>
              <a:gd name="connsiteY27" fmla="*/ 647517 h 898069"/>
              <a:gd name="connsiteX28" fmla="*/ 914275 w 1115892"/>
              <a:gd name="connsiteY28" fmla="*/ 565832 h 898069"/>
              <a:gd name="connsiteX29" fmla="*/ 945797 w 1115892"/>
              <a:gd name="connsiteY29" fmla="*/ 550088 h 898069"/>
              <a:gd name="connsiteX30" fmla="*/ 939975 w 1115892"/>
              <a:gd name="connsiteY30" fmla="*/ 524141 h 898069"/>
              <a:gd name="connsiteX31" fmla="*/ 871127 w 1115892"/>
              <a:gd name="connsiteY31" fmla="*/ 416087 h 898069"/>
              <a:gd name="connsiteX32" fmla="*/ 847770 w 1115892"/>
              <a:gd name="connsiteY32" fmla="*/ 392515 h 898069"/>
              <a:gd name="connsiteX33" fmla="*/ 168619 w 1115892"/>
              <a:gd name="connsiteY33" fmla="*/ 355876 h 898069"/>
              <a:gd name="connsiteX34" fmla="*/ 149642 w 1115892"/>
              <a:gd name="connsiteY34" fmla="*/ 370788 h 898069"/>
              <a:gd name="connsiteX35" fmla="*/ 65961 w 1115892"/>
              <a:gd name="connsiteY35" fmla="*/ 450546 h 898069"/>
              <a:gd name="connsiteX36" fmla="*/ 47391 w 1115892"/>
              <a:gd name="connsiteY36" fmla="*/ 469134 h 898069"/>
              <a:gd name="connsiteX37" fmla="*/ 59423 w 1115892"/>
              <a:gd name="connsiteY37" fmla="*/ 480619 h 898069"/>
              <a:gd name="connsiteX38" fmla="*/ 323027 w 1115892"/>
              <a:gd name="connsiteY38" fmla="*/ 615806 h 898069"/>
              <a:gd name="connsiteX39" fmla="*/ 371919 w 1115892"/>
              <a:gd name="connsiteY39" fmla="*/ 604833 h 898069"/>
              <a:gd name="connsiteX40" fmla="*/ 454312 w 1115892"/>
              <a:gd name="connsiteY40" fmla="*/ 519374 h 898069"/>
              <a:gd name="connsiteX41" fmla="*/ 445139 w 1115892"/>
              <a:gd name="connsiteY41" fmla="*/ 493694 h 898069"/>
              <a:gd name="connsiteX42" fmla="*/ 192789 w 1115892"/>
              <a:gd name="connsiteY42" fmla="*/ 365557 h 898069"/>
              <a:gd name="connsiteX43" fmla="*/ 168619 w 1115892"/>
              <a:gd name="connsiteY43" fmla="*/ 355876 h 898069"/>
              <a:gd name="connsiteX44" fmla="*/ 646768 w 1115892"/>
              <a:gd name="connsiteY44" fmla="*/ 229807 h 898069"/>
              <a:gd name="connsiteX45" fmla="*/ 877027 w 1115892"/>
              <a:gd name="connsiteY45" fmla="*/ 347852 h 898069"/>
              <a:gd name="connsiteX46" fmla="*/ 993613 w 1115892"/>
              <a:gd name="connsiteY46" fmla="*/ 374084 h 898069"/>
              <a:gd name="connsiteX47" fmla="*/ 758982 w 1115892"/>
              <a:gd name="connsiteY47" fmla="*/ 253125 h 898069"/>
              <a:gd name="connsiteX48" fmla="*/ 385006 w 1115892"/>
              <a:gd name="connsiteY48" fmla="*/ 30828 h 898069"/>
              <a:gd name="connsiteX49" fmla="*/ 366576 w 1115892"/>
              <a:gd name="connsiteY49" fmla="*/ 36922 h 898069"/>
              <a:gd name="connsiteX50" fmla="*/ 121697 w 1115892"/>
              <a:gd name="connsiteY50" fmla="*/ 126468 h 898069"/>
              <a:gd name="connsiteX51" fmla="*/ 100179 w 1115892"/>
              <a:gd name="connsiteY51" fmla="*/ 146268 h 898069"/>
              <a:gd name="connsiteX52" fmla="*/ 173849 w 1115892"/>
              <a:gd name="connsiteY52" fmla="*/ 260620 h 898069"/>
              <a:gd name="connsiteX53" fmla="*/ 237245 w 1115892"/>
              <a:gd name="connsiteY53" fmla="*/ 283184 h 898069"/>
              <a:gd name="connsiteX54" fmla="*/ 447754 w 1115892"/>
              <a:gd name="connsiteY54" fmla="*/ 213886 h 898069"/>
              <a:gd name="connsiteX55" fmla="*/ 477827 w 1115892"/>
              <a:gd name="connsiteY55" fmla="*/ 170739 h 898069"/>
              <a:gd name="connsiteX56" fmla="*/ 404607 w 1115892"/>
              <a:gd name="connsiteY56" fmla="*/ 51755 h 898069"/>
              <a:gd name="connsiteX57" fmla="*/ 385006 w 1115892"/>
              <a:gd name="connsiteY57" fmla="*/ 30828 h 898069"/>
              <a:gd name="connsiteX58" fmla="*/ 415066 w 1115892"/>
              <a:gd name="connsiteY58" fmla="*/ 272 h 898069"/>
              <a:gd name="connsiteX59" fmla="*/ 439908 w 1115892"/>
              <a:gd name="connsiteY59" fmla="*/ 24297 h 898069"/>
              <a:gd name="connsiteX60" fmla="*/ 511822 w 1115892"/>
              <a:gd name="connsiteY60" fmla="*/ 140665 h 898069"/>
              <a:gd name="connsiteX61" fmla="*/ 575889 w 1115892"/>
              <a:gd name="connsiteY61" fmla="*/ 195581 h 898069"/>
              <a:gd name="connsiteX62" fmla="*/ 723639 w 1115892"/>
              <a:gd name="connsiteY62" fmla="*/ 221732 h 898069"/>
              <a:gd name="connsiteX63" fmla="*/ 798166 w 1115892"/>
              <a:gd name="connsiteY63" fmla="*/ 246574 h 898069"/>
              <a:gd name="connsiteX64" fmla="*/ 1115892 w 1115892"/>
              <a:gd name="connsiteY64" fmla="*/ 407398 h 898069"/>
              <a:gd name="connsiteX65" fmla="*/ 1102817 w 1115892"/>
              <a:gd name="connsiteY65" fmla="*/ 433549 h 898069"/>
              <a:gd name="connsiteX66" fmla="*/ 917150 w 1115892"/>
              <a:gd name="connsiteY66" fmla="*/ 385171 h 898069"/>
              <a:gd name="connsiteX67" fmla="*/ 898641 w 1115892"/>
              <a:gd name="connsiteY67" fmla="*/ 380390 h 898069"/>
              <a:gd name="connsiteX68" fmla="*/ 909305 w 1115892"/>
              <a:gd name="connsiteY68" fmla="*/ 408706 h 898069"/>
              <a:gd name="connsiteX69" fmla="*/ 990372 w 1115892"/>
              <a:gd name="connsiteY69" fmla="*/ 536842 h 898069"/>
              <a:gd name="connsiteX70" fmla="*/ 979911 w 1115892"/>
              <a:gd name="connsiteY70" fmla="*/ 573452 h 898069"/>
              <a:gd name="connsiteX71" fmla="*/ 883155 w 1115892"/>
              <a:gd name="connsiteY71" fmla="*/ 608755 h 898069"/>
              <a:gd name="connsiteX72" fmla="*/ 884462 w 1115892"/>
              <a:gd name="connsiteY72" fmla="*/ 768271 h 898069"/>
              <a:gd name="connsiteX73" fmla="*/ 552355 w 1115892"/>
              <a:gd name="connsiteY73" fmla="*/ 891178 h 898069"/>
              <a:gd name="connsiteX74" fmla="*/ 464752 w 1115892"/>
              <a:gd name="connsiteY74" fmla="*/ 882025 h 898069"/>
              <a:gd name="connsiteX75" fmla="*/ 153564 w 1115892"/>
              <a:gd name="connsiteY75" fmla="*/ 726431 h 898069"/>
              <a:gd name="connsiteX76" fmla="*/ 152256 w 1115892"/>
              <a:gd name="connsiteY76" fmla="*/ 561684 h 898069"/>
              <a:gd name="connsiteX77" fmla="*/ 21505 w 1115892"/>
              <a:gd name="connsiteY77" fmla="*/ 500231 h 898069"/>
              <a:gd name="connsiteX78" fmla="*/ 24120 w 1115892"/>
              <a:gd name="connsiteY78" fmla="*/ 453162 h 898069"/>
              <a:gd name="connsiteX79" fmla="*/ 133951 w 1115892"/>
              <a:gd name="connsiteY79" fmla="*/ 345945 h 898069"/>
              <a:gd name="connsiteX80" fmla="*/ 145719 w 1115892"/>
              <a:gd name="connsiteY80" fmla="*/ 296259 h 898069"/>
              <a:gd name="connsiteX81" fmla="*/ 65960 w 1115892"/>
              <a:gd name="connsiteY81" fmla="*/ 166816 h 898069"/>
              <a:gd name="connsiteX82" fmla="*/ 76420 w 1115892"/>
              <a:gd name="connsiteY82" fmla="*/ 113207 h 898069"/>
              <a:gd name="connsiteX83" fmla="*/ 362766 w 1115892"/>
              <a:gd name="connsiteY83" fmla="*/ 12529 h 898069"/>
              <a:gd name="connsiteX84" fmla="*/ 415066 w 1115892"/>
              <a:gd name="connsiteY84" fmla="*/ 272 h 89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15892" h="898069">
                <a:moveTo>
                  <a:pt x="550925" y="560293"/>
                </a:moveTo>
                <a:cubicBezTo>
                  <a:pt x="549820" y="560795"/>
                  <a:pt x="549199" y="562899"/>
                  <a:pt x="549244" y="567181"/>
                </a:cubicBezTo>
                <a:cubicBezTo>
                  <a:pt x="548597" y="654620"/>
                  <a:pt x="548678" y="739146"/>
                  <a:pt x="548031" y="826586"/>
                </a:cubicBezTo>
                <a:cubicBezTo>
                  <a:pt x="548759" y="859132"/>
                  <a:pt x="549488" y="858161"/>
                  <a:pt x="574991" y="850632"/>
                </a:cubicBezTo>
                <a:lnTo>
                  <a:pt x="821037" y="764892"/>
                </a:lnTo>
                <a:cubicBezTo>
                  <a:pt x="843101" y="756066"/>
                  <a:pt x="844761" y="750157"/>
                  <a:pt x="845693" y="738416"/>
                </a:cubicBezTo>
                <a:cubicBezTo>
                  <a:pt x="845976" y="701255"/>
                  <a:pt x="845530" y="664093"/>
                  <a:pt x="845812" y="626931"/>
                </a:cubicBezTo>
                <a:lnTo>
                  <a:pt x="661341" y="692146"/>
                </a:lnTo>
                <a:cubicBezTo>
                  <a:pt x="643528" y="698704"/>
                  <a:pt x="639924" y="694333"/>
                  <a:pt x="633042" y="684860"/>
                </a:cubicBezTo>
                <a:lnTo>
                  <a:pt x="577662" y="597055"/>
                </a:lnTo>
                <a:cubicBezTo>
                  <a:pt x="569572" y="586004"/>
                  <a:pt x="555708" y="558116"/>
                  <a:pt x="550925" y="560293"/>
                </a:cubicBezTo>
                <a:close/>
                <a:moveTo>
                  <a:pt x="484670" y="535209"/>
                </a:moveTo>
                <a:cubicBezTo>
                  <a:pt x="482332" y="535179"/>
                  <a:pt x="478810" y="539248"/>
                  <a:pt x="473832" y="546049"/>
                </a:cubicBezTo>
                <a:lnTo>
                  <a:pt x="365989" y="648791"/>
                </a:lnTo>
                <a:cubicBezTo>
                  <a:pt x="359108" y="656725"/>
                  <a:pt x="351497" y="660287"/>
                  <a:pt x="335871" y="652920"/>
                </a:cubicBezTo>
                <a:lnTo>
                  <a:pt x="197910" y="583454"/>
                </a:lnTo>
                <a:lnTo>
                  <a:pt x="186950" y="579870"/>
                </a:lnTo>
                <a:cubicBezTo>
                  <a:pt x="185179" y="581106"/>
                  <a:pt x="184957" y="586530"/>
                  <a:pt x="185279" y="601427"/>
                </a:cubicBezTo>
                <a:lnTo>
                  <a:pt x="185279" y="704412"/>
                </a:lnTo>
                <a:lnTo>
                  <a:pt x="464116" y="834600"/>
                </a:lnTo>
                <a:cubicBezTo>
                  <a:pt x="482332" y="842859"/>
                  <a:pt x="490348" y="846745"/>
                  <a:pt x="490348" y="811284"/>
                </a:cubicBezTo>
                <a:cubicBezTo>
                  <a:pt x="489700" y="723843"/>
                  <a:pt x="489053" y="636403"/>
                  <a:pt x="488404" y="548963"/>
                </a:cubicBezTo>
                <a:close/>
                <a:moveTo>
                  <a:pt x="847770" y="392515"/>
                </a:moveTo>
                <a:cubicBezTo>
                  <a:pt x="842975" y="392838"/>
                  <a:pt x="837181" y="395458"/>
                  <a:pt x="828723" y="399069"/>
                </a:cubicBezTo>
                <a:lnTo>
                  <a:pt x="586032" y="494446"/>
                </a:lnTo>
                <a:cubicBezTo>
                  <a:pt x="572059" y="499911"/>
                  <a:pt x="557599" y="502949"/>
                  <a:pt x="564512" y="514244"/>
                </a:cubicBezTo>
                <a:lnTo>
                  <a:pt x="638184" y="628596"/>
                </a:lnTo>
                <a:cubicBezTo>
                  <a:pt x="656724" y="658302"/>
                  <a:pt x="668221" y="659589"/>
                  <a:pt x="703765" y="647517"/>
                </a:cubicBezTo>
                <a:lnTo>
                  <a:pt x="914275" y="565832"/>
                </a:lnTo>
                <a:lnTo>
                  <a:pt x="945797" y="550088"/>
                </a:lnTo>
                <a:cubicBezTo>
                  <a:pt x="950475" y="544597"/>
                  <a:pt x="948929" y="537404"/>
                  <a:pt x="939975" y="524141"/>
                </a:cubicBezTo>
                <a:lnTo>
                  <a:pt x="871127" y="416087"/>
                </a:lnTo>
                <a:cubicBezTo>
                  <a:pt x="860977" y="397818"/>
                  <a:pt x="855761" y="391976"/>
                  <a:pt x="847770" y="392515"/>
                </a:cubicBezTo>
                <a:close/>
                <a:moveTo>
                  <a:pt x="168619" y="355876"/>
                </a:moveTo>
                <a:cubicBezTo>
                  <a:pt x="163114" y="356475"/>
                  <a:pt x="158472" y="361172"/>
                  <a:pt x="149642" y="370788"/>
                </a:cubicBezTo>
                <a:lnTo>
                  <a:pt x="65961" y="450546"/>
                </a:lnTo>
                <a:lnTo>
                  <a:pt x="47391" y="469134"/>
                </a:lnTo>
                <a:cubicBezTo>
                  <a:pt x="45754" y="473054"/>
                  <a:pt x="49218" y="475789"/>
                  <a:pt x="59423" y="480619"/>
                </a:cubicBezTo>
                <a:lnTo>
                  <a:pt x="323027" y="615806"/>
                </a:lnTo>
                <a:cubicBezTo>
                  <a:pt x="350011" y="629151"/>
                  <a:pt x="352950" y="625008"/>
                  <a:pt x="371919" y="604833"/>
                </a:cubicBezTo>
                <a:lnTo>
                  <a:pt x="454312" y="519374"/>
                </a:lnTo>
                <a:cubicBezTo>
                  <a:pt x="466921" y="503164"/>
                  <a:pt x="461313" y="502618"/>
                  <a:pt x="445139" y="493694"/>
                </a:cubicBezTo>
                <a:lnTo>
                  <a:pt x="192789" y="365557"/>
                </a:lnTo>
                <a:cubicBezTo>
                  <a:pt x="180498" y="358778"/>
                  <a:pt x="174126" y="355278"/>
                  <a:pt x="168619" y="355876"/>
                </a:cubicBezTo>
                <a:close/>
                <a:moveTo>
                  <a:pt x="646768" y="229807"/>
                </a:moveTo>
                <a:lnTo>
                  <a:pt x="877027" y="347852"/>
                </a:lnTo>
                <a:lnTo>
                  <a:pt x="993613" y="374084"/>
                </a:lnTo>
                <a:lnTo>
                  <a:pt x="758982" y="253125"/>
                </a:lnTo>
                <a:close/>
                <a:moveTo>
                  <a:pt x="385006" y="30828"/>
                </a:moveTo>
                <a:cubicBezTo>
                  <a:pt x="380622" y="30998"/>
                  <a:pt x="375033" y="33311"/>
                  <a:pt x="366576" y="36922"/>
                </a:cubicBezTo>
                <a:lnTo>
                  <a:pt x="121697" y="126468"/>
                </a:lnTo>
                <a:cubicBezTo>
                  <a:pt x="107724" y="131935"/>
                  <a:pt x="93264" y="134972"/>
                  <a:pt x="100179" y="146268"/>
                </a:cubicBezTo>
                <a:lnTo>
                  <a:pt x="173849" y="260620"/>
                </a:lnTo>
                <a:cubicBezTo>
                  <a:pt x="192390" y="290326"/>
                  <a:pt x="201702" y="295256"/>
                  <a:pt x="237245" y="283184"/>
                </a:cubicBezTo>
                <a:lnTo>
                  <a:pt x="447754" y="213886"/>
                </a:lnTo>
                <a:cubicBezTo>
                  <a:pt x="467980" y="206790"/>
                  <a:pt x="499378" y="200180"/>
                  <a:pt x="477827" y="170739"/>
                </a:cubicBezTo>
                <a:lnTo>
                  <a:pt x="404607" y="51755"/>
                </a:lnTo>
                <a:cubicBezTo>
                  <a:pt x="396279" y="36216"/>
                  <a:pt x="392315" y="30546"/>
                  <a:pt x="385006" y="30828"/>
                </a:cubicBezTo>
                <a:close/>
                <a:moveTo>
                  <a:pt x="415066" y="272"/>
                </a:moveTo>
                <a:cubicBezTo>
                  <a:pt x="424655" y="1743"/>
                  <a:pt x="429666" y="9260"/>
                  <a:pt x="439908" y="24297"/>
                </a:cubicBezTo>
                <a:lnTo>
                  <a:pt x="511822" y="140665"/>
                </a:lnTo>
                <a:cubicBezTo>
                  <a:pt x="542331" y="199503"/>
                  <a:pt x="545381" y="186429"/>
                  <a:pt x="575889" y="195581"/>
                </a:cubicBezTo>
                <a:lnTo>
                  <a:pt x="723639" y="221732"/>
                </a:lnTo>
                <a:cubicBezTo>
                  <a:pt x="757634" y="224782"/>
                  <a:pt x="769402" y="233063"/>
                  <a:pt x="798166" y="246574"/>
                </a:cubicBezTo>
                <a:lnTo>
                  <a:pt x="1115892" y="407398"/>
                </a:lnTo>
                <a:lnTo>
                  <a:pt x="1102817" y="433549"/>
                </a:lnTo>
                <a:lnTo>
                  <a:pt x="917150" y="385171"/>
                </a:lnTo>
                <a:lnTo>
                  <a:pt x="898641" y="380390"/>
                </a:lnTo>
                <a:cubicBezTo>
                  <a:pt x="888957" y="381738"/>
                  <a:pt x="902440" y="398899"/>
                  <a:pt x="909305" y="408706"/>
                </a:cubicBezTo>
                <a:lnTo>
                  <a:pt x="990372" y="536842"/>
                </a:lnTo>
                <a:cubicBezTo>
                  <a:pt x="1006476" y="564157"/>
                  <a:pt x="1001853" y="563265"/>
                  <a:pt x="979911" y="573452"/>
                </a:cubicBezTo>
                <a:lnTo>
                  <a:pt x="883155" y="608755"/>
                </a:lnTo>
                <a:cubicBezTo>
                  <a:pt x="883591" y="661928"/>
                  <a:pt x="884027" y="715100"/>
                  <a:pt x="884462" y="768271"/>
                </a:cubicBezTo>
                <a:lnTo>
                  <a:pt x="552355" y="891178"/>
                </a:lnTo>
                <a:cubicBezTo>
                  <a:pt x="500926" y="907739"/>
                  <a:pt x="483492" y="890306"/>
                  <a:pt x="464752" y="882025"/>
                </a:cubicBezTo>
                <a:lnTo>
                  <a:pt x="153564" y="726431"/>
                </a:lnTo>
                <a:cubicBezTo>
                  <a:pt x="153128" y="671516"/>
                  <a:pt x="152692" y="616600"/>
                  <a:pt x="152256" y="561684"/>
                </a:cubicBezTo>
                <a:lnTo>
                  <a:pt x="21505" y="500231"/>
                </a:lnTo>
                <a:cubicBezTo>
                  <a:pt x="-21207" y="480183"/>
                  <a:pt x="10609" y="466672"/>
                  <a:pt x="24120" y="453162"/>
                </a:cubicBezTo>
                <a:lnTo>
                  <a:pt x="133951" y="345945"/>
                </a:lnTo>
                <a:cubicBezTo>
                  <a:pt x="167946" y="317616"/>
                  <a:pt x="156179" y="316744"/>
                  <a:pt x="145719" y="296259"/>
                </a:cubicBezTo>
                <a:lnTo>
                  <a:pt x="65960" y="166816"/>
                </a:lnTo>
                <a:cubicBezTo>
                  <a:pt x="39375" y="130642"/>
                  <a:pt x="50706" y="124540"/>
                  <a:pt x="76420" y="113207"/>
                </a:cubicBezTo>
                <a:lnTo>
                  <a:pt x="362766" y="12529"/>
                </a:lnTo>
                <a:cubicBezTo>
                  <a:pt x="391313" y="3377"/>
                  <a:pt x="405478" y="-1199"/>
                  <a:pt x="415066" y="272"/>
                </a:cubicBezTo>
                <a:close/>
              </a:path>
            </a:pathLst>
          </a:custGeom>
          <a:solidFill>
            <a:schemeClr val="bg1">
              <a:lumMod val="5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rIns="68580" rtlCol="0" anchor="b">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endParaRPr lang="en-US" sz="1400" dirty="0" err="1"/>
          </a:p>
        </p:txBody>
      </p:sp>
      <p:sp>
        <p:nvSpPr>
          <p:cNvPr id="67" name="Freeform 118">
            <a:extLst>
              <a:ext uri="{FF2B5EF4-FFF2-40B4-BE49-F238E27FC236}">
                <a16:creationId xmlns:a16="http://schemas.microsoft.com/office/drawing/2014/main" id="{8EF89902-D3DD-466D-9E07-E6802D5C6488}"/>
              </a:ext>
            </a:extLst>
          </p:cNvPr>
          <p:cNvSpPr>
            <a:spLocks noChangeAspect="1" noEditPoints="1"/>
          </p:cNvSpPr>
          <p:nvPr/>
        </p:nvSpPr>
        <p:spPr bwMode="auto">
          <a:xfrm>
            <a:off x="897090" y="4670277"/>
            <a:ext cx="764579" cy="476916"/>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69" name="Freeform 144">
            <a:extLst>
              <a:ext uri="{FF2B5EF4-FFF2-40B4-BE49-F238E27FC236}">
                <a16:creationId xmlns:a16="http://schemas.microsoft.com/office/drawing/2014/main" id="{95F4C1DF-B46C-4946-B417-761C64B5B582}"/>
              </a:ext>
            </a:extLst>
          </p:cNvPr>
          <p:cNvSpPr>
            <a:spLocks noChangeAspect="1" noEditPoints="1"/>
          </p:cNvSpPr>
          <p:nvPr/>
        </p:nvSpPr>
        <p:spPr bwMode="auto">
          <a:xfrm>
            <a:off x="2946222" y="4609972"/>
            <a:ext cx="547533" cy="597526"/>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79" name="Freeform 32">
            <a:extLst>
              <a:ext uri="{FF2B5EF4-FFF2-40B4-BE49-F238E27FC236}">
                <a16:creationId xmlns:a16="http://schemas.microsoft.com/office/drawing/2014/main" id="{CF226E50-ACB4-467B-BC65-C5EAD7115CBE}"/>
              </a:ext>
            </a:extLst>
          </p:cNvPr>
          <p:cNvSpPr/>
          <p:nvPr/>
        </p:nvSpPr>
        <p:spPr bwMode="auto">
          <a:xfrm>
            <a:off x="4933633" y="4586554"/>
            <a:ext cx="568007" cy="644363"/>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dirty="0" err="1"/>
          </a:p>
        </p:txBody>
      </p:sp>
      <p:grpSp>
        <p:nvGrpSpPr>
          <p:cNvPr id="10" name="Group 9">
            <a:extLst>
              <a:ext uri="{FF2B5EF4-FFF2-40B4-BE49-F238E27FC236}">
                <a16:creationId xmlns:a16="http://schemas.microsoft.com/office/drawing/2014/main" id="{EB15B392-84D2-48D6-B8BD-946B513890D1}"/>
              </a:ext>
            </a:extLst>
          </p:cNvPr>
          <p:cNvGrpSpPr/>
          <p:nvPr/>
        </p:nvGrpSpPr>
        <p:grpSpPr>
          <a:xfrm>
            <a:off x="6736993" y="4561405"/>
            <a:ext cx="700128" cy="694660"/>
            <a:chOff x="8429813" y="7167773"/>
            <a:chExt cx="1033047" cy="1024981"/>
          </a:xfrm>
        </p:grpSpPr>
        <p:sp>
          <p:nvSpPr>
            <p:cNvPr id="81" name="Freeform 39">
              <a:extLst>
                <a:ext uri="{FF2B5EF4-FFF2-40B4-BE49-F238E27FC236}">
                  <a16:creationId xmlns:a16="http://schemas.microsoft.com/office/drawing/2014/main" id="{6EFE0019-050B-493F-9754-CC7AE9E4224A}"/>
                </a:ext>
              </a:extLst>
            </p:cNvPr>
            <p:cNvSpPr>
              <a:spLocks/>
            </p:cNvSpPr>
            <p:nvPr/>
          </p:nvSpPr>
          <p:spPr bwMode="auto">
            <a:xfrm>
              <a:off x="8429813" y="7789219"/>
              <a:ext cx="1016906" cy="403535"/>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82" name="Freeform 40">
              <a:extLst>
                <a:ext uri="{FF2B5EF4-FFF2-40B4-BE49-F238E27FC236}">
                  <a16:creationId xmlns:a16="http://schemas.microsoft.com/office/drawing/2014/main" id="{0DAEC42A-F8F8-4A95-92FA-094AB9BE7C12}"/>
                </a:ext>
              </a:extLst>
            </p:cNvPr>
            <p:cNvSpPr>
              <a:spLocks/>
            </p:cNvSpPr>
            <p:nvPr/>
          </p:nvSpPr>
          <p:spPr bwMode="auto">
            <a:xfrm>
              <a:off x="8441918" y="7167773"/>
              <a:ext cx="1020942" cy="407571"/>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86" name="Group 85">
            <a:extLst>
              <a:ext uri="{FF2B5EF4-FFF2-40B4-BE49-F238E27FC236}">
                <a16:creationId xmlns:a16="http://schemas.microsoft.com/office/drawing/2014/main" id="{96BE1802-DFAE-4E97-B26E-27A8C0774BDE}"/>
              </a:ext>
            </a:extLst>
          </p:cNvPr>
          <p:cNvGrpSpPr>
            <a:grpSpLocks noChangeAspect="1"/>
          </p:cNvGrpSpPr>
          <p:nvPr/>
        </p:nvGrpSpPr>
        <p:grpSpPr>
          <a:xfrm>
            <a:off x="8655415" y="4495800"/>
            <a:ext cx="953040" cy="825870"/>
            <a:chOff x="6596640" y="681108"/>
            <a:chExt cx="1125281" cy="876566"/>
          </a:xfrm>
        </p:grpSpPr>
        <p:pic>
          <p:nvPicPr>
            <p:cNvPr id="87" name="Picture 86">
              <a:extLst>
                <a:ext uri="{FF2B5EF4-FFF2-40B4-BE49-F238E27FC236}">
                  <a16:creationId xmlns:a16="http://schemas.microsoft.com/office/drawing/2014/main" id="{DF383FAE-F4B2-4F56-ADBA-CE84660286FD}"/>
                </a:ext>
              </a:extLst>
            </p:cNvPr>
            <p:cNvPicPr>
              <a:picLocks noChangeAspect="1"/>
            </p:cNvPicPr>
            <p:nvPr/>
          </p:nvPicPr>
          <p:blipFill>
            <a:blip r:embed="rId3">
              <a:grayscl/>
            </a:blip>
            <a:stretch>
              <a:fillRect/>
            </a:stretch>
          </p:blipFill>
          <p:spPr>
            <a:xfrm>
              <a:off x="7156959" y="804575"/>
              <a:ext cx="564962" cy="561271"/>
            </a:xfrm>
            <a:prstGeom prst="rect">
              <a:avLst/>
            </a:prstGeom>
          </p:spPr>
        </p:pic>
        <p:pic>
          <p:nvPicPr>
            <p:cNvPr id="88" name="Picture 87">
              <a:extLst>
                <a:ext uri="{FF2B5EF4-FFF2-40B4-BE49-F238E27FC236}">
                  <a16:creationId xmlns:a16="http://schemas.microsoft.com/office/drawing/2014/main" id="{A839646C-0DFF-43DE-BF1D-2A3F5F2E50BD}"/>
                </a:ext>
              </a:extLst>
            </p:cNvPr>
            <p:cNvPicPr>
              <a:picLocks noChangeAspect="1"/>
            </p:cNvPicPr>
            <p:nvPr/>
          </p:nvPicPr>
          <p:blipFill>
            <a:blip r:embed="rId4">
              <a:grayscl/>
            </a:blip>
            <a:stretch>
              <a:fillRect/>
            </a:stretch>
          </p:blipFill>
          <p:spPr>
            <a:xfrm>
              <a:off x="6596640" y="681108"/>
              <a:ext cx="509844" cy="506511"/>
            </a:xfrm>
            <a:prstGeom prst="rect">
              <a:avLst/>
            </a:prstGeom>
          </p:spPr>
        </p:pic>
        <p:pic>
          <p:nvPicPr>
            <p:cNvPr id="89" name="Picture 88">
              <a:extLst>
                <a:ext uri="{FF2B5EF4-FFF2-40B4-BE49-F238E27FC236}">
                  <a16:creationId xmlns:a16="http://schemas.microsoft.com/office/drawing/2014/main" id="{BBE61FF1-A3EC-4497-B2A3-052F32CEE8C1}"/>
                </a:ext>
              </a:extLst>
            </p:cNvPr>
            <p:cNvPicPr>
              <a:picLocks noChangeAspect="1"/>
            </p:cNvPicPr>
            <p:nvPr/>
          </p:nvPicPr>
          <p:blipFill>
            <a:blip r:embed="rId5">
              <a:grayscl/>
            </a:blip>
            <a:stretch>
              <a:fillRect/>
            </a:stretch>
          </p:blipFill>
          <p:spPr>
            <a:xfrm>
              <a:off x="6842261" y="1023783"/>
              <a:ext cx="468505" cy="533891"/>
            </a:xfrm>
            <a:prstGeom prst="rect">
              <a:avLst/>
            </a:prstGeom>
          </p:spPr>
        </p:pic>
      </p:grpSp>
      <p:sp>
        <p:nvSpPr>
          <p:cNvPr id="90" name="Freeform 21">
            <a:extLst>
              <a:ext uri="{FF2B5EF4-FFF2-40B4-BE49-F238E27FC236}">
                <a16:creationId xmlns:a16="http://schemas.microsoft.com/office/drawing/2014/main" id="{70EA5352-C6AF-434A-A60A-A7367CA7EBF5}"/>
              </a:ext>
            </a:extLst>
          </p:cNvPr>
          <p:cNvSpPr>
            <a:spLocks noChangeAspect="1" noEditPoints="1"/>
          </p:cNvSpPr>
          <p:nvPr/>
        </p:nvSpPr>
        <p:spPr bwMode="auto">
          <a:xfrm>
            <a:off x="10818549" y="4608363"/>
            <a:ext cx="718132" cy="600744"/>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Tree>
    <p:extLst>
      <p:ext uri="{BB962C8B-B14F-4D97-AF65-F5344CB8AC3E}">
        <p14:creationId xmlns:p14="http://schemas.microsoft.com/office/powerpoint/2010/main" val="39345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21" name="Title 20">
            <a:extLst>
              <a:ext uri="{FF2B5EF4-FFF2-40B4-BE49-F238E27FC236}">
                <a16:creationId xmlns:a16="http://schemas.microsoft.com/office/drawing/2014/main" id="{86547A5A-E97A-4942-809F-27D8ADAC33DB}"/>
              </a:ext>
            </a:extLst>
          </p:cNvPr>
          <p:cNvSpPr>
            <a:spLocks noGrp="1"/>
          </p:cNvSpPr>
          <p:nvPr>
            <p:ph type="title"/>
          </p:nvPr>
        </p:nvSpPr>
        <p:spPr>
          <a:xfrm>
            <a:off x="274639" y="295276"/>
            <a:ext cx="3335742" cy="820092"/>
          </a:xfrm>
        </p:spPr>
        <p:txBody>
          <a:bodyPr/>
          <a:lstStyle/>
          <a:p>
            <a:r>
              <a:rPr lang="en-US" dirty="0">
                <a:solidFill>
                  <a:schemeClr val="bg1"/>
                </a:solidFill>
              </a:rPr>
              <a:t>Microsoft Global Network</a:t>
            </a:r>
            <a:endParaRPr lang="en-IN" dirty="0">
              <a:solidFill>
                <a:schemeClr val="bg1"/>
              </a:solidFill>
            </a:endParaRPr>
          </a:p>
        </p:txBody>
      </p:sp>
      <p:sp>
        <p:nvSpPr>
          <p:cNvPr id="2" name="Rectangle 1">
            <a:extLst>
              <a:ext uri="{FF2B5EF4-FFF2-40B4-BE49-F238E27FC236}">
                <a16:creationId xmlns:a16="http://schemas.microsoft.com/office/drawing/2014/main" id="{D46AD1AF-83EA-407A-BA48-B84CCF09C1B6}"/>
              </a:ext>
            </a:extLst>
          </p:cNvPr>
          <p:cNvSpPr/>
          <p:nvPr/>
        </p:nvSpPr>
        <p:spPr>
          <a:xfrm>
            <a:off x="275481" y="2945230"/>
            <a:ext cx="3288398" cy="2431435"/>
          </a:xfrm>
          <a:prstGeom prst="rect">
            <a:avLst/>
          </a:prstGeom>
        </p:spPr>
        <p:txBody>
          <a:bodyPr wrap="square">
            <a:spAutoFit/>
          </a:bodyPr>
          <a:lstStyle/>
          <a:p>
            <a:pPr defTabSz="932597">
              <a:defRPr/>
            </a:pPr>
            <a:r>
              <a:rPr lang="en-US" sz="1600" dirty="0">
                <a:solidFill>
                  <a:schemeClr val="bg1"/>
                </a:solidFill>
                <a:latin typeface="Segoe UI Semibold" panose="020B0702040204020203" pitchFamily="34" charset="0"/>
                <a:cs typeface="Segoe UI Semibold" panose="020B0702040204020203" pitchFamily="34" charset="0"/>
              </a:rPr>
              <a:t>One of the largest private</a:t>
            </a:r>
          </a:p>
          <a:p>
            <a:pPr defTabSz="932597">
              <a:spcAft>
                <a:spcPts val="1224"/>
              </a:spcAft>
              <a:defRPr/>
            </a:pPr>
            <a:r>
              <a:rPr lang="en-US" sz="1600" dirty="0">
                <a:solidFill>
                  <a:schemeClr val="bg1"/>
                </a:solidFill>
                <a:latin typeface="Segoe UI Semibold" panose="020B0702040204020203" pitchFamily="34" charset="0"/>
                <a:cs typeface="Segoe UI Semibold" panose="020B0702040204020203" pitchFamily="34" charset="0"/>
              </a:rPr>
              <a:t>networks in the world</a:t>
            </a: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8,000+ ISP sessions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130+ edge sites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44 ExpressRoute locations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33,000 miles of lit fiber </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75482" y="6471574"/>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00" i="1" kern="0" dirty="0">
                <a:solidFill>
                  <a:schemeClr val="bg1"/>
                </a:solidFill>
                <a:latin typeface="Segoe UI"/>
                <a:ea typeface="Segoe UI" pitchFamily="34" charset="0"/>
                <a:cs typeface="Segoe UI" pitchFamily="34" charset="0"/>
              </a:rPr>
              <a:t>DCs and Network sites not exhaustive</a:t>
            </a:r>
          </a:p>
        </p:txBody>
      </p:sp>
      <p:grpSp>
        <p:nvGrpSpPr>
          <p:cNvPr id="29" name="Group 28">
            <a:extLst>
              <a:ext uri="{FF2B5EF4-FFF2-40B4-BE49-F238E27FC236}">
                <a16:creationId xmlns:a16="http://schemas.microsoft.com/office/drawing/2014/main" id="{296E00F6-4317-4E4E-AE1B-9256D84E3606}"/>
              </a:ext>
            </a:extLst>
          </p:cNvPr>
          <p:cNvGrpSpPr/>
          <p:nvPr/>
        </p:nvGrpSpPr>
        <p:grpSpPr>
          <a:xfrm>
            <a:off x="3547660" y="1197348"/>
            <a:ext cx="8987310" cy="4117347"/>
            <a:chOff x="291512" y="1044399"/>
            <a:chExt cx="11730885" cy="5416112"/>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9"/>
              <a:ext cx="11730885" cy="5416112"/>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0" y="3305116"/>
              <a:ext cx="841327"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United States</a:t>
              </a:r>
              <a:endParaRPr lang="en-US" sz="700">
                <a:solidFill>
                  <a:schemeClr val="tx2"/>
                </a:solidFill>
                <a:latin typeface="Segoe UI"/>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5" y="3447109"/>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42"/>
              <a:ext cx="406680" cy="894570"/>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34"/>
              <a:ext cx="381864" cy="707257"/>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6"/>
              <a:ext cx="1276001" cy="458589"/>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4" y="3379808"/>
              <a:ext cx="290240" cy="251613"/>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4" y="3070018"/>
              <a:ext cx="1364441" cy="898014"/>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7" y="3424161"/>
              <a:ext cx="242903" cy="305692"/>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7" y="3583571"/>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2" y="3206614"/>
              <a:ext cx="290748" cy="380709"/>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2" y="3343518"/>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1" y="3446665"/>
              <a:ext cx="239222" cy="228801"/>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1" y="3086587"/>
              <a:ext cx="1122509"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6" y="2891525"/>
              <a:ext cx="1096746" cy="456532"/>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1" y="2707755"/>
              <a:ext cx="728710"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2" y="2769643"/>
              <a:ext cx="872244" cy="331948"/>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3" y="2769643"/>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57" y="2362679"/>
              <a:ext cx="892486" cy="525115"/>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0" y="2375806"/>
              <a:ext cx="82808" cy="61889"/>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3" y="2392686"/>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1" y="2672121"/>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5" y="2842899"/>
              <a:ext cx="277605" cy="522089"/>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199" y="3149136"/>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1" y="2897170"/>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8"/>
              <a:ext cx="1464943"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32"/>
              <a:ext cx="1545194" cy="75017"/>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7"/>
              <a:ext cx="1600076"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1" y="3968030"/>
              <a:ext cx="1340353" cy="983046"/>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0" y="4118063"/>
              <a:ext cx="927966" cy="812847"/>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098" y="3397905"/>
              <a:ext cx="268665" cy="862689"/>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4" y="3401655"/>
              <a:ext cx="230022" cy="562623"/>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3" y="3431663"/>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6" y="3431663"/>
              <a:ext cx="1197880" cy="1504843"/>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4" y="4931990"/>
              <a:ext cx="1240280" cy="1324040"/>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49" y="4967623"/>
              <a:ext cx="316510" cy="699529"/>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5" y="2900921"/>
              <a:ext cx="513101" cy="954773"/>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4" y="2942179"/>
              <a:ext cx="305182" cy="507180"/>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297" y="3231915"/>
              <a:ext cx="2855562" cy="2904542"/>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35" y="4083741"/>
              <a:ext cx="1436153" cy="597553"/>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0" y="4591875"/>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87" y="4149944"/>
              <a:ext cx="256406" cy="247555"/>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68" y="4140557"/>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63" y="4088541"/>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0" y="4166823"/>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08" y="4107724"/>
              <a:ext cx="99473"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1" y="4309049"/>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0" y="3853629"/>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1" y="3883637"/>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44" y="3941774"/>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1" y="4052424"/>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86" y="3458657"/>
              <a:ext cx="2022190" cy="1349554"/>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18" y="3420216"/>
              <a:ext cx="1055874" cy="753235"/>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37" y="3528751"/>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299" y="3535032"/>
              <a:ext cx="433850" cy="935627"/>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81" y="4202456"/>
              <a:ext cx="888807" cy="234427"/>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0" y="4132070"/>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493" y="4290614"/>
              <a:ext cx="1346403" cy="1757244"/>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72" y="5752876"/>
              <a:ext cx="198739" cy="279437"/>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09" y="5485237"/>
              <a:ext cx="824401" cy="677023"/>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35" y="6042234"/>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0" y="3692914"/>
              <a:ext cx="697548" cy="2336190"/>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37" y="4043045"/>
              <a:ext cx="1045221"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4" y="2321229"/>
              <a:ext cx="1145003" cy="1252675"/>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1" y="3011570"/>
              <a:ext cx="18402" cy="181916"/>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2" y="3047203"/>
              <a:ext cx="143534" cy="142532"/>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3" y="2900921"/>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27" y="3118469"/>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77" y="3037826"/>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0" y="3047203"/>
              <a:ext cx="66246" cy="75017"/>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87" y="2822154"/>
              <a:ext cx="242903"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44" y="2854287"/>
              <a:ext cx="1210837"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38" y="3220892"/>
              <a:ext cx="1348851"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0" y="3724227"/>
              <a:ext cx="2144058" cy="446033"/>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4" y="3720475"/>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8"/>
              <a:ext cx="1611011" cy="1107789"/>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5" y="2675873"/>
              <a:ext cx="125133"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6" y="3193628"/>
              <a:ext cx="2428240"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3" y="3135347"/>
              <a:ext cx="393799" cy="301942"/>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0" y="3140975"/>
              <a:ext cx="539173" cy="305692"/>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0" y="3073459"/>
              <a:ext cx="524451" cy="279437"/>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5" y="2748473"/>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03" y="3418128"/>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1" y="3315140"/>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0" y="3279973"/>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57" y="3373253"/>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4" y="3560661"/>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7" y="3588291"/>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57" y="5577991"/>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6" y="5948624"/>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0" y="5522732"/>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0" y="5507197"/>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1" y="4890655"/>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3" y="4005555"/>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5" y="3874805"/>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6" y="4017578"/>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0" y="3602743"/>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88" y="3546402"/>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78" y="3414984"/>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2" y="3534952"/>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0" y="3338198"/>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2" y="3664990"/>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5" y="3720249"/>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099" y="3359245"/>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3" y="3597691"/>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0" y="3334677"/>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48" y="3300497"/>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4" y="3258372"/>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3" y="3243441"/>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299" y="3228641"/>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4" y="3231230"/>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07" y="3453325"/>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3" y="3168949"/>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6" y="3130087"/>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58" y="3018213"/>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3" y="2988966"/>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4" y="2970178"/>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2" y="2887415"/>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49" y="3025197"/>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7"/>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16" y="5896582"/>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1" y="5575018"/>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3" y="4937921"/>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199" y="3891536"/>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1" y="3798829"/>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397" y="3843008"/>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88" y="3752480"/>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26" y="4471457"/>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75" y="3779599"/>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497" y="3936542"/>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67" y="4017332"/>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59" y="4212595"/>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76" y="4234032"/>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89" y="4562660"/>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89" y="4625413"/>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0" y="4693240"/>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07" y="5876557"/>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54" y="6094424"/>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74" y="5958102"/>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46" y="5638821"/>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66" y="5959402"/>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56" y="6115860"/>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0" y="4324037"/>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33" y="3897186"/>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84" y="4177691"/>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44" y="3933422"/>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75" y="3694023"/>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0" y="3267537"/>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44" y="3384512"/>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29" y="3334847"/>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0" y="3419650"/>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17" y="3331728"/>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0" y="3318951"/>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86" y="3130087"/>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29" y="2661186"/>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36" y="2766582"/>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0" y="2841892"/>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09" y="2936922"/>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18" y="3147823"/>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3" y="3103793"/>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0" y="3032667"/>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4" y="3028406"/>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77" y="2870139"/>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4" y="2963005"/>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28" y="2898085"/>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67" y="2748047"/>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25" y="2824225"/>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55" y="2850541"/>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67" y="2597886"/>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45" y="2427405"/>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3" y="2289625"/>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46" y="2290438"/>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1" y="3788574"/>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3" y="3783811"/>
              <a:ext cx="35717"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8"/>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United States</a:t>
              </a:r>
              <a:endParaRPr lang="en-US" sz="700">
                <a:solidFill>
                  <a:schemeClr val="tx2"/>
                </a:solidFill>
                <a:latin typeface="Segoe UI"/>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1" y="2511429"/>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Canada</a:t>
              </a:r>
              <a:endParaRPr lang="en-US" sz="700">
                <a:solidFill>
                  <a:schemeClr val="tx2"/>
                </a:solidFill>
                <a:latin typeface="Segoe UI"/>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3" y="3831691"/>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Mexico</a:t>
              </a:r>
              <a:endParaRPr lang="en-US" sz="700">
                <a:solidFill>
                  <a:schemeClr val="tx2"/>
                </a:solidFill>
                <a:latin typeface="Segoe UI"/>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7" y="4459552"/>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Venezuela</a:t>
              </a:r>
              <a:endParaRPr lang="en-US" sz="700">
                <a:solidFill>
                  <a:schemeClr val="tx2"/>
                </a:solidFill>
                <a:latin typeface="Segoe UI"/>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0" y="4635043"/>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Colombia</a:t>
              </a:r>
              <a:endParaRPr lang="en-US" sz="700">
                <a:solidFill>
                  <a:schemeClr val="tx2"/>
                </a:solidFill>
                <a:latin typeface="Segoe UI"/>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3" y="4913899"/>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Peru</a:t>
              </a:r>
              <a:endParaRPr lang="en-US" sz="700">
                <a:solidFill>
                  <a:schemeClr val="tx2"/>
                </a:solidFill>
                <a:latin typeface="Segoe UI"/>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4" y="520022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Bolivia</a:t>
              </a:r>
              <a:endParaRPr lang="en-US" sz="700">
                <a:solidFill>
                  <a:schemeClr val="tx2"/>
                </a:solidFill>
                <a:latin typeface="Segoe UI"/>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78" y="504204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Brazil</a:t>
              </a:r>
              <a:endParaRPr lang="en-US" sz="700">
                <a:solidFill>
                  <a:schemeClr val="tx2"/>
                </a:solidFill>
                <a:latin typeface="Segoe UI"/>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2" y="5994378"/>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Argentina</a:t>
              </a:r>
              <a:endParaRPr lang="en-US" sz="700">
                <a:solidFill>
                  <a:schemeClr val="tx2"/>
                </a:solidFill>
                <a:latin typeface="Segoe UI"/>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1" y="370497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Atlanta Ocean</a:t>
              </a:r>
              <a:endParaRPr lang="en-US" sz="700">
                <a:solidFill>
                  <a:schemeClr val="tx2"/>
                </a:solidFill>
                <a:latin typeface="Segoe UI"/>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2" y="359745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Algeria</a:t>
              </a:r>
              <a:endParaRPr lang="en-US" sz="700">
                <a:solidFill>
                  <a:schemeClr val="tx2"/>
                </a:solidFill>
                <a:latin typeface="Segoe UI"/>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27" y="4040371"/>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Mali</a:t>
              </a:r>
              <a:endParaRPr lang="en-US" sz="700">
                <a:solidFill>
                  <a:schemeClr val="tx2"/>
                </a:solidFill>
                <a:latin typeface="Segoe UI"/>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78" y="395940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Niger</a:t>
              </a:r>
              <a:endParaRPr lang="en-US" sz="700">
                <a:solidFill>
                  <a:schemeClr val="tx2"/>
                </a:solidFill>
                <a:latin typeface="Segoe UI"/>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78" y="429754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Nigeria</a:t>
              </a:r>
              <a:endParaRPr lang="en-US" sz="700">
                <a:solidFill>
                  <a:schemeClr val="tx2"/>
                </a:solidFill>
                <a:latin typeface="Segoe UI"/>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0" y="4130857"/>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Chad</a:t>
              </a:r>
              <a:endParaRPr lang="en-US" sz="700">
                <a:solidFill>
                  <a:schemeClr val="tx2"/>
                </a:solidFill>
                <a:latin typeface="Segoe UI"/>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0" y="3745095"/>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Libya</a:t>
              </a:r>
              <a:endParaRPr lang="en-US" sz="700">
                <a:solidFill>
                  <a:schemeClr val="tx2"/>
                </a:solidFill>
                <a:latin typeface="Segoe UI"/>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04" y="3783194"/>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Egypt</a:t>
              </a:r>
              <a:endParaRPr lang="en-US" sz="700">
                <a:solidFill>
                  <a:schemeClr val="tx2"/>
                </a:solidFill>
                <a:latin typeface="Segoe UI"/>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55" y="4087273"/>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Sudan</a:t>
              </a:r>
              <a:endParaRPr lang="en-US" sz="700">
                <a:solidFill>
                  <a:schemeClr val="tx2"/>
                </a:solidFill>
                <a:latin typeface="Segoe UI"/>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16" y="4430173"/>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Ethiopia</a:t>
              </a:r>
              <a:endParaRPr lang="en-US" sz="700">
                <a:solidFill>
                  <a:schemeClr val="tx2"/>
                </a:solidFill>
                <a:latin typeface="Segoe UI"/>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2" y="4644487"/>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Dr Congo</a:t>
              </a:r>
              <a:endParaRPr lang="en-US" sz="700" dirty="0">
                <a:solidFill>
                  <a:schemeClr val="tx2"/>
                </a:solidFill>
                <a:latin typeface="Segoe UI"/>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2" y="4968336"/>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Angola</a:t>
              </a:r>
              <a:endParaRPr lang="en-US" sz="700">
                <a:solidFill>
                  <a:schemeClr val="tx2"/>
                </a:solidFill>
                <a:latin typeface="Segoe UI"/>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0" y="5025488"/>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Zambia</a:t>
              </a:r>
              <a:endParaRPr lang="en-US" sz="700">
                <a:solidFill>
                  <a:schemeClr val="tx2"/>
                </a:solidFill>
                <a:latin typeface="Segoe UI"/>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4" y="5320039"/>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chemeClr val="tx2"/>
                  </a:solidFill>
                  <a:latin typeface="Segoe UI"/>
                </a:rPr>
                <a:t>Nambia</a:t>
              </a:r>
              <a:endParaRPr lang="en-US" sz="700">
                <a:solidFill>
                  <a:schemeClr val="tx2"/>
                </a:solidFill>
                <a:latin typeface="Segoe UI"/>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3" y="5748665"/>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South Africa</a:t>
              </a:r>
              <a:endParaRPr lang="en-US" sz="700">
                <a:solidFill>
                  <a:schemeClr val="tx2"/>
                </a:solidFill>
                <a:latin typeface="Segoe UI"/>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1" y="1558671"/>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Greenland</a:t>
              </a:r>
              <a:endParaRPr lang="en-US" sz="700">
                <a:solidFill>
                  <a:schemeClr val="tx2"/>
                </a:solidFill>
                <a:latin typeface="Segoe UI"/>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2" y="139481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Svalbard</a:t>
              </a:r>
              <a:endParaRPr lang="en-US" sz="700">
                <a:solidFill>
                  <a:schemeClr val="tx2"/>
                </a:solidFill>
                <a:latin typeface="Segoe UI"/>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1" y="2188660"/>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Sweden </a:t>
              </a:r>
              <a:endParaRPr lang="en-US" sz="700">
                <a:solidFill>
                  <a:schemeClr val="tx2"/>
                </a:solidFill>
                <a:latin typeface="Segoe UI"/>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4" y="236029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Norway</a:t>
              </a:r>
              <a:endParaRPr lang="en-US" sz="700" dirty="0">
                <a:solidFill>
                  <a:schemeClr val="tx2"/>
                </a:solidFill>
                <a:latin typeface="Segoe UI"/>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155293" y="2525308"/>
              <a:ext cx="841326" cy="131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United Kingdom</a:t>
              </a:r>
              <a:endParaRPr lang="en-US" sz="700" dirty="0">
                <a:solidFill>
                  <a:schemeClr val="tx2"/>
                </a:solidFill>
                <a:latin typeface="Segoe UI"/>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455666" y="294880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France</a:t>
              </a:r>
              <a:endParaRPr lang="en-US" sz="700" dirty="0">
                <a:solidFill>
                  <a:schemeClr val="tx2"/>
                </a:solidFill>
                <a:latin typeface="Segoe UI"/>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6079417" y="265595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Poland</a:t>
              </a:r>
              <a:endParaRPr lang="en-US" sz="700" dirty="0">
                <a:solidFill>
                  <a:schemeClr val="tx2"/>
                </a:solidFill>
                <a:latin typeface="Segoe UI"/>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505845" y="2836613"/>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Ukraine</a:t>
              </a:r>
              <a:endParaRPr lang="en-US" sz="700" dirty="0">
                <a:solidFill>
                  <a:schemeClr val="tx2"/>
                </a:solidFill>
                <a:latin typeface="Segoe UI"/>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4" y="324888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Turkey</a:t>
              </a:r>
              <a:endParaRPr lang="en-US" sz="700">
                <a:solidFill>
                  <a:schemeClr val="tx2"/>
                </a:solidFill>
                <a:latin typeface="Segoe UI"/>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4" y="3742693"/>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Saudi </a:t>
              </a:r>
              <a:br>
                <a:rPr lang="en-GB" sz="700">
                  <a:solidFill>
                    <a:schemeClr val="tx2"/>
                  </a:solidFill>
                  <a:latin typeface="Segoe UI"/>
                </a:rPr>
              </a:br>
              <a:r>
                <a:rPr lang="en-GB" sz="700">
                  <a:solidFill>
                    <a:schemeClr val="tx2"/>
                  </a:solidFill>
                  <a:latin typeface="Segoe UI"/>
                </a:rPr>
                <a:t>Arabia</a:t>
              </a:r>
              <a:endParaRPr lang="en-US" sz="700">
                <a:solidFill>
                  <a:schemeClr val="tx2"/>
                </a:solidFill>
                <a:latin typeface="Segoe UI"/>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4" y="353965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Iran</a:t>
              </a:r>
              <a:endParaRPr lang="en-US" sz="700">
                <a:solidFill>
                  <a:schemeClr val="tx2"/>
                </a:solidFill>
                <a:latin typeface="Segoe UI"/>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0" y="284763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chemeClr val="tx2"/>
                  </a:solidFill>
                  <a:latin typeface="Segoe UI"/>
                </a:rPr>
                <a:t>Kazakistan</a:t>
              </a:r>
              <a:endParaRPr lang="en-US" sz="700">
                <a:solidFill>
                  <a:schemeClr val="tx2"/>
                </a:solidFill>
                <a:latin typeface="Segoe UI"/>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38" y="383167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India</a:t>
              </a:r>
              <a:endParaRPr lang="en-US" sz="700">
                <a:solidFill>
                  <a:schemeClr val="tx2"/>
                </a:solidFill>
                <a:latin typeface="Segoe UI"/>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67" y="2307069"/>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Russia</a:t>
              </a:r>
              <a:endParaRPr lang="en-US" sz="700">
                <a:solidFill>
                  <a:schemeClr val="tx2"/>
                </a:solidFill>
                <a:latin typeface="Segoe UI"/>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67" y="293572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Russia</a:t>
              </a:r>
              <a:endParaRPr lang="en-US" sz="700">
                <a:solidFill>
                  <a:schemeClr val="tx2"/>
                </a:solidFill>
                <a:latin typeface="Segoe UI"/>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0" y="350634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China</a:t>
              </a:r>
              <a:endParaRPr lang="en-US" sz="700">
                <a:solidFill>
                  <a:schemeClr val="tx2"/>
                </a:solidFill>
                <a:latin typeface="Segoe UI"/>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0" y="384967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Myanmar</a:t>
              </a:r>
              <a:br>
                <a:rPr lang="en-GB" sz="700">
                  <a:solidFill>
                    <a:schemeClr val="tx2"/>
                  </a:solidFill>
                  <a:latin typeface="Segoe UI"/>
                </a:rPr>
              </a:br>
              <a:r>
                <a:rPr lang="en-GB" sz="700">
                  <a:solidFill>
                    <a:schemeClr val="tx2"/>
                  </a:solidFill>
                  <a:latin typeface="Segoe UI"/>
                </a:rPr>
                <a:t>(Burma)</a:t>
              </a:r>
              <a:endParaRPr lang="en-US" sz="700">
                <a:solidFill>
                  <a:schemeClr val="tx2"/>
                </a:solidFill>
                <a:latin typeface="Segoe UI"/>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1" y="500791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Indian Ocean</a:t>
              </a:r>
              <a:endParaRPr lang="en-US" sz="700">
                <a:solidFill>
                  <a:schemeClr val="tx2"/>
                </a:solidFill>
                <a:latin typeface="Segoe UI"/>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73" y="481772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Indonesia</a:t>
              </a:r>
              <a:endParaRPr lang="en-US" sz="700">
                <a:solidFill>
                  <a:schemeClr val="tx2"/>
                </a:solidFill>
                <a:latin typeface="Segoe UI"/>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13" y="559496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Australia</a:t>
              </a:r>
              <a:endParaRPr lang="en-US" sz="700">
                <a:solidFill>
                  <a:schemeClr val="tx2"/>
                </a:solidFill>
                <a:latin typeface="Segoe UI"/>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86" y="360741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Pacific Ocean</a:t>
              </a:r>
              <a:endParaRPr lang="en-US" sz="700">
                <a:solidFill>
                  <a:schemeClr val="tx2"/>
                </a:solidFill>
                <a:latin typeface="Segoe UI"/>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Pacific Ocean</a:t>
              </a:r>
              <a:endParaRPr lang="en-US" sz="700">
                <a:solidFill>
                  <a:schemeClr val="tx2"/>
                </a:solidFill>
                <a:latin typeface="Segoe UI"/>
              </a:endParaRPr>
            </a:p>
          </p:txBody>
        </p:sp>
      </p:grpSp>
      <p:grpSp>
        <p:nvGrpSpPr>
          <p:cNvPr id="44" name="Group 43">
            <a:extLst>
              <a:ext uri="{FF2B5EF4-FFF2-40B4-BE49-F238E27FC236}">
                <a16:creationId xmlns:a16="http://schemas.microsoft.com/office/drawing/2014/main" id="{FCD7B3E9-4F0C-4197-BCD6-B1AB2410CED5}"/>
              </a:ext>
            </a:extLst>
          </p:cNvPr>
          <p:cNvGrpSpPr/>
          <p:nvPr/>
        </p:nvGrpSpPr>
        <p:grpSpPr>
          <a:xfrm>
            <a:off x="3610381" y="5913922"/>
            <a:ext cx="1256600" cy="99439"/>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a:solidFill>
                    <a:schemeClr val="tx2"/>
                  </a:solidFill>
                  <a:latin typeface="Segoe UI"/>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610381" y="6392770"/>
            <a:ext cx="1406339" cy="99439"/>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Moving to Owned</a:t>
              </a:r>
              <a:endParaRPr lang="en-US" kern="0" dirty="0">
                <a:solidFill>
                  <a:schemeClr val="tx2"/>
                </a:solidFill>
                <a:latin typeface="Segoe UI"/>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610381" y="6153346"/>
            <a:ext cx="1259244" cy="99439"/>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Leased Capacity</a:t>
              </a:r>
              <a:endParaRPr lang="en-US" sz="800" kern="0" dirty="0">
                <a:solidFill>
                  <a:schemeClr val="tx2"/>
                </a:solidFill>
                <a:latin typeface="Segoe UI"/>
              </a:endParaRPr>
            </a:p>
          </p:txBody>
        </p:sp>
      </p:grpSp>
      <p:grpSp>
        <p:nvGrpSpPr>
          <p:cNvPr id="20" name="Group 19">
            <a:extLst>
              <a:ext uri="{FF2B5EF4-FFF2-40B4-BE49-F238E27FC236}">
                <a16:creationId xmlns:a16="http://schemas.microsoft.com/office/drawing/2014/main" id="{3E1263F6-8B07-4F93-8DE4-4EF78428C80A}"/>
              </a:ext>
            </a:extLst>
          </p:cNvPr>
          <p:cNvGrpSpPr/>
          <p:nvPr/>
        </p:nvGrpSpPr>
        <p:grpSpPr>
          <a:xfrm>
            <a:off x="5348920" y="5851137"/>
            <a:ext cx="1175852" cy="233670"/>
            <a:chOff x="5348920" y="5851137"/>
            <a:chExt cx="1175852" cy="233670"/>
          </a:xfrm>
        </p:grpSpPr>
        <p:sp>
          <p:nvSpPr>
            <p:cNvPr id="43" name="TextBox 42">
              <a:extLst>
                <a:ext uri="{FF2B5EF4-FFF2-40B4-BE49-F238E27FC236}">
                  <a16:creationId xmlns:a16="http://schemas.microsoft.com/office/drawing/2014/main" id="{70F79E52-5BAA-405B-8EA8-AAA8CB7F04FF}"/>
                </a:ext>
              </a:extLst>
            </p:cNvPr>
            <p:cNvSpPr txBox="1"/>
            <p:nvPr/>
          </p:nvSpPr>
          <p:spPr>
            <a:xfrm>
              <a:off x="5668857" y="5917878"/>
              <a:ext cx="855915" cy="100188"/>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Data</a:t>
              </a:r>
              <a:r>
                <a:rPr lang="ar-SA" sz="1000" kern="0" dirty="0">
                  <a:solidFill>
                    <a:schemeClr val="tx2"/>
                  </a:solidFill>
                  <a:latin typeface="Segoe UI"/>
                </a:rPr>
                <a:t> </a:t>
              </a:r>
              <a:r>
                <a:rPr lang="en-US" sz="1000" kern="0" dirty="0">
                  <a:solidFill>
                    <a:schemeClr val="tx2"/>
                  </a:solidFill>
                  <a:latin typeface="Segoe UI"/>
                </a:rPr>
                <a:t>center</a:t>
              </a:r>
            </a:p>
          </p:txBody>
        </p:sp>
        <p:grpSp>
          <p:nvGrpSpPr>
            <p:cNvPr id="19" name="Group 18">
              <a:extLst>
                <a:ext uri="{FF2B5EF4-FFF2-40B4-BE49-F238E27FC236}">
                  <a16:creationId xmlns:a16="http://schemas.microsoft.com/office/drawing/2014/main" id="{9AC74CE8-4635-453A-ACBE-F388E24F9498}"/>
                </a:ext>
              </a:extLst>
            </p:cNvPr>
            <p:cNvGrpSpPr/>
            <p:nvPr/>
          </p:nvGrpSpPr>
          <p:grpSpPr>
            <a:xfrm>
              <a:off x="5348920" y="5851137"/>
              <a:ext cx="235490" cy="233670"/>
              <a:chOff x="5348924" y="5851137"/>
              <a:chExt cx="235490" cy="233670"/>
            </a:xfrm>
          </p:grpSpPr>
          <p:sp>
            <p:nvSpPr>
              <p:cNvPr id="50" name="Oval 49">
                <a:extLst>
                  <a:ext uri="{FF2B5EF4-FFF2-40B4-BE49-F238E27FC236}">
                    <a16:creationId xmlns:a16="http://schemas.microsoft.com/office/drawing/2014/main" id="{F3D855CC-BC0B-4388-A317-0A8CC4459132}"/>
                  </a:ext>
                </a:extLst>
              </p:cNvPr>
              <p:cNvSpPr/>
              <p:nvPr/>
            </p:nvSpPr>
            <p:spPr bwMode="auto">
              <a:xfrm>
                <a:off x="5348924" y="5851137"/>
                <a:ext cx="235490" cy="23367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5376044" y="5896668"/>
                <a:ext cx="181251" cy="143023"/>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12DD8C1E-72D1-41CB-B549-FDD97510B290}"/>
              </a:ext>
            </a:extLst>
          </p:cNvPr>
          <p:cNvGrpSpPr/>
          <p:nvPr/>
        </p:nvGrpSpPr>
        <p:grpSpPr>
          <a:xfrm>
            <a:off x="3629224" y="2600413"/>
            <a:ext cx="8551270" cy="2369994"/>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grpSp>
      <p:grpSp>
        <p:nvGrpSpPr>
          <p:cNvPr id="18" name="Group 17">
            <a:extLst>
              <a:ext uri="{FF2B5EF4-FFF2-40B4-BE49-F238E27FC236}">
                <a16:creationId xmlns:a16="http://schemas.microsoft.com/office/drawing/2014/main" id="{89870DA2-956D-4811-9649-06E9525E8B91}"/>
              </a:ext>
            </a:extLst>
          </p:cNvPr>
          <p:cNvGrpSpPr/>
          <p:nvPr/>
        </p:nvGrpSpPr>
        <p:grpSpPr>
          <a:xfrm>
            <a:off x="5348920" y="6238120"/>
            <a:ext cx="1175852" cy="235352"/>
            <a:chOff x="5348920" y="6238120"/>
            <a:chExt cx="1175852" cy="235352"/>
          </a:xfrm>
        </p:grpSpPr>
        <p:sp>
          <p:nvSpPr>
            <p:cNvPr id="47" name="TextBox 46">
              <a:extLst>
                <a:ext uri="{FF2B5EF4-FFF2-40B4-BE49-F238E27FC236}">
                  <a16:creationId xmlns:a16="http://schemas.microsoft.com/office/drawing/2014/main" id="{F178C6D1-2051-4CC1-8244-F7AA9DF29D27}"/>
                </a:ext>
              </a:extLst>
            </p:cNvPr>
            <p:cNvSpPr txBox="1"/>
            <p:nvPr/>
          </p:nvSpPr>
          <p:spPr>
            <a:xfrm>
              <a:off x="5668857" y="6305702"/>
              <a:ext cx="855915" cy="100188"/>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Edge Site</a:t>
              </a:r>
            </a:p>
          </p:txBody>
        </p:sp>
        <p:grpSp>
          <p:nvGrpSpPr>
            <p:cNvPr id="17" name="Group 16">
              <a:extLst>
                <a:ext uri="{FF2B5EF4-FFF2-40B4-BE49-F238E27FC236}">
                  <a16:creationId xmlns:a16="http://schemas.microsoft.com/office/drawing/2014/main" id="{B95EF60C-B51D-4DD9-B4E4-EAFF033B584B}"/>
                </a:ext>
              </a:extLst>
            </p:cNvPr>
            <p:cNvGrpSpPr/>
            <p:nvPr/>
          </p:nvGrpSpPr>
          <p:grpSpPr>
            <a:xfrm>
              <a:off x="5348920" y="6238120"/>
              <a:ext cx="237187" cy="235352"/>
              <a:chOff x="5348920" y="6173373"/>
              <a:chExt cx="237187" cy="235352"/>
            </a:xfrm>
          </p:grpSpPr>
          <p:sp>
            <p:nvSpPr>
              <p:cNvPr id="48" name="Oval 47">
                <a:extLst>
                  <a:ext uri="{FF2B5EF4-FFF2-40B4-BE49-F238E27FC236}">
                    <a16:creationId xmlns:a16="http://schemas.microsoft.com/office/drawing/2014/main" id="{CF812A16-3F4B-4137-8B31-3D043BA402AD}"/>
                  </a:ext>
                </a:extLst>
              </p:cNvPr>
              <p:cNvSpPr/>
              <p:nvPr/>
            </p:nvSpPr>
            <p:spPr bwMode="auto">
              <a:xfrm>
                <a:off x="5348920" y="6173373"/>
                <a:ext cx="237187" cy="23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16" name="Group 15">
                <a:extLst>
                  <a:ext uri="{FF2B5EF4-FFF2-40B4-BE49-F238E27FC236}">
                    <a16:creationId xmlns:a16="http://schemas.microsoft.com/office/drawing/2014/main" id="{356A2D06-9D11-4670-9A63-5B46806109A4}"/>
                  </a:ext>
                </a:extLst>
              </p:cNvPr>
              <p:cNvGrpSpPr/>
              <p:nvPr/>
            </p:nvGrpSpPr>
            <p:grpSpPr>
              <a:xfrm>
                <a:off x="5404434" y="6234585"/>
                <a:ext cx="126158" cy="112928"/>
                <a:chOff x="6506130" y="6071125"/>
                <a:chExt cx="69187" cy="61932"/>
              </a:xfrm>
            </p:grpSpPr>
            <p:sp>
              <p:nvSpPr>
                <p:cNvPr id="750" name="Freeform 34">
                  <a:extLst>
                    <a:ext uri="{FF2B5EF4-FFF2-40B4-BE49-F238E27FC236}">
                      <a16:creationId xmlns:a16="http://schemas.microsoft.com/office/drawing/2014/main" id="{E857C7C1-CFA6-4C9D-8291-F85726812FBC}"/>
                    </a:ext>
                  </a:extLst>
                </p:cNvPr>
                <p:cNvSpPr/>
                <p:nvPr/>
              </p:nvSpPr>
              <p:spPr>
                <a:xfrm>
                  <a:off x="6507964" y="6075142"/>
                  <a:ext cx="29314" cy="5532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1" name="Freeform 37">
                  <a:extLst>
                    <a:ext uri="{FF2B5EF4-FFF2-40B4-BE49-F238E27FC236}">
                      <a16:creationId xmlns:a16="http://schemas.microsoft.com/office/drawing/2014/main" id="{44C1F839-19E0-4F76-BA9A-F3425FE4B5F6}"/>
                    </a:ext>
                  </a:extLst>
                </p:cNvPr>
                <p:cNvSpPr/>
                <p:nvPr/>
              </p:nvSpPr>
              <p:spPr>
                <a:xfrm>
                  <a:off x="6525485" y="6079564"/>
                  <a:ext cx="27152" cy="44273"/>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2" name="Freeform 39">
                  <a:extLst>
                    <a:ext uri="{FF2B5EF4-FFF2-40B4-BE49-F238E27FC236}">
                      <a16:creationId xmlns:a16="http://schemas.microsoft.com/office/drawing/2014/main" id="{779D465F-C7BC-489F-9B3F-2CC3C6201CB3}"/>
                    </a:ext>
                  </a:extLst>
                </p:cNvPr>
                <p:cNvSpPr/>
                <p:nvPr/>
              </p:nvSpPr>
              <p:spPr>
                <a:xfrm>
                  <a:off x="6542138" y="6084056"/>
                  <a:ext cx="21747" cy="3473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3" name="Freeform 40">
                  <a:extLst>
                    <a:ext uri="{FF2B5EF4-FFF2-40B4-BE49-F238E27FC236}">
                      <a16:creationId xmlns:a16="http://schemas.microsoft.com/office/drawing/2014/main" id="{2267BB6B-661F-489A-85F8-1AB0D95FE6FB}"/>
                    </a:ext>
                  </a:extLst>
                </p:cNvPr>
                <p:cNvSpPr/>
                <p:nvPr/>
              </p:nvSpPr>
              <p:spPr>
                <a:xfrm>
                  <a:off x="6556403" y="6087459"/>
                  <a:ext cx="16578" cy="2735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4" name="Freeform 5">
                  <a:extLst>
                    <a:ext uri="{FF2B5EF4-FFF2-40B4-BE49-F238E27FC236}">
                      <a16:creationId xmlns:a16="http://schemas.microsoft.com/office/drawing/2014/main" id="{B5ABDEDF-30E0-45A0-8EE2-D88A6459E653}"/>
                    </a:ext>
                  </a:extLst>
                </p:cNvPr>
                <p:cNvSpPr/>
                <p:nvPr/>
              </p:nvSpPr>
              <p:spPr bwMode="auto">
                <a:xfrm>
                  <a:off x="6506130" y="6071125"/>
                  <a:ext cx="69187" cy="61932"/>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spTree>
    <p:extLst>
      <p:ext uri="{BB962C8B-B14F-4D97-AF65-F5344CB8AC3E}">
        <p14:creationId xmlns:p14="http://schemas.microsoft.com/office/powerpoint/2010/main" val="2437057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EC21EED-CED3-4560-9C1B-CD00DF505BCF}"/>
              </a:ext>
            </a:extLst>
          </p:cNvPr>
          <p:cNvSpPr>
            <a:spLocks noGrp="1"/>
          </p:cNvSpPr>
          <p:nvPr>
            <p:ph type="title"/>
          </p:nvPr>
        </p:nvSpPr>
        <p:spPr/>
        <p:txBody>
          <a:bodyPr/>
          <a:lstStyle/>
          <a:p>
            <a:r>
              <a:rPr lang="en-US" dirty="0"/>
              <a:t>Robust Networking Infrastructure Services </a:t>
            </a:r>
            <a:endParaRPr lang="en-IN" dirty="0"/>
          </a:p>
        </p:txBody>
      </p:sp>
      <p:sp>
        <p:nvSpPr>
          <p:cNvPr id="70" name="TextBox 69">
            <a:extLst>
              <a:ext uri="{FF2B5EF4-FFF2-40B4-BE49-F238E27FC236}">
                <a16:creationId xmlns:a16="http://schemas.microsoft.com/office/drawing/2014/main" id="{3F99F471-C24F-4962-8BD6-299F63FCD180}"/>
              </a:ext>
            </a:extLst>
          </p:cNvPr>
          <p:cNvSpPr txBox="1"/>
          <p:nvPr/>
        </p:nvSpPr>
        <p:spPr>
          <a:xfrm>
            <a:off x="1593053" y="2405241"/>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Load Balancer</a:t>
            </a:r>
          </a:p>
          <a:p>
            <a:pPr defTabSz="914191">
              <a:lnSpc>
                <a:spcPct val="90000"/>
              </a:lnSpc>
              <a:spcAft>
                <a:spcPts val="587"/>
              </a:spcAft>
              <a:defRPr/>
            </a:pPr>
            <a:r>
              <a:rPr lang="en-US" sz="1600" dirty="0">
                <a:solidFill>
                  <a:schemeClr val="tx2"/>
                </a:solidFill>
                <a:cs typeface="Segoe UI" panose="020B0502040204020203" pitchFamily="34" charset="0"/>
              </a:rPr>
              <a:t>Deliver high availability and network performance to your applications</a:t>
            </a:r>
          </a:p>
        </p:txBody>
      </p:sp>
      <p:sp>
        <p:nvSpPr>
          <p:cNvPr id="71" name="TextBox 70">
            <a:extLst>
              <a:ext uri="{FF2B5EF4-FFF2-40B4-BE49-F238E27FC236}">
                <a16:creationId xmlns:a16="http://schemas.microsoft.com/office/drawing/2014/main" id="{4D1B0B48-FCBB-4B8C-A6FF-776AC3EC24B1}"/>
              </a:ext>
            </a:extLst>
          </p:cNvPr>
          <p:cNvSpPr txBox="1"/>
          <p:nvPr/>
        </p:nvSpPr>
        <p:spPr>
          <a:xfrm>
            <a:off x="1593053" y="3534427"/>
            <a:ext cx="4565044" cy="7694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Application Gateway/WAF</a:t>
            </a:r>
          </a:p>
          <a:p>
            <a:pPr defTabSz="914191">
              <a:lnSpc>
                <a:spcPct val="90000"/>
              </a:lnSpc>
              <a:spcAft>
                <a:spcPts val="587"/>
              </a:spcAft>
              <a:defRPr/>
            </a:pPr>
            <a:r>
              <a:rPr lang="en-US" sz="1600" dirty="0">
                <a:solidFill>
                  <a:schemeClr val="tx2"/>
                </a:solidFill>
                <a:cs typeface="Segoe UI" panose="020B0502040204020203" pitchFamily="34" charset="0"/>
              </a:rPr>
              <a:t>Build scalable and highly-available web front </a:t>
            </a:r>
            <a:br>
              <a:rPr lang="en-US" sz="1600" dirty="0">
                <a:solidFill>
                  <a:schemeClr val="tx2"/>
                </a:solidFill>
                <a:cs typeface="Segoe UI" panose="020B0502040204020203" pitchFamily="34" charset="0"/>
              </a:rPr>
            </a:br>
            <a:r>
              <a:rPr lang="en-US" sz="1600" dirty="0">
                <a:solidFill>
                  <a:schemeClr val="tx2"/>
                </a:solidFill>
                <a:cs typeface="Segoe UI" panose="020B0502040204020203" pitchFamily="34" charset="0"/>
              </a:rPr>
              <a:t>ends in Azure </a:t>
            </a:r>
          </a:p>
        </p:txBody>
      </p:sp>
      <p:sp>
        <p:nvSpPr>
          <p:cNvPr id="72" name="TextBox 71">
            <a:extLst>
              <a:ext uri="{FF2B5EF4-FFF2-40B4-BE49-F238E27FC236}">
                <a16:creationId xmlns:a16="http://schemas.microsoft.com/office/drawing/2014/main" id="{46A614C8-0B55-4702-90FE-059653BFD675}"/>
              </a:ext>
            </a:extLst>
          </p:cNvPr>
          <p:cNvSpPr txBox="1"/>
          <p:nvPr/>
        </p:nvSpPr>
        <p:spPr>
          <a:xfrm>
            <a:off x="1593053" y="1158915"/>
            <a:ext cx="4565044" cy="9910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Virtual Network</a:t>
            </a:r>
          </a:p>
          <a:p>
            <a:pPr defTabSz="914191">
              <a:lnSpc>
                <a:spcPct val="90000"/>
              </a:lnSpc>
              <a:spcAft>
                <a:spcPts val="587"/>
              </a:spcAft>
              <a:defRPr/>
            </a:pPr>
            <a:r>
              <a:rPr lang="en-US" sz="1600" dirty="0">
                <a:solidFill>
                  <a:schemeClr val="tx2"/>
                </a:solidFill>
                <a:cs typeface="Segoe UI" panose="020B0502040204020203" pitchFamily="34" charset="0"/>
              </a:rPr>
              <a:t>Provision private networks, optionally connect </a:t>
            </a:r>
            <a:br>
              <a:rPr lang="en-US" sz="1600" dirty="0">
                <a:solidFill>
                  <a:schemeClr val="tx2"/>
                </a:solidFill>
                <a:cs typeface="Segoe UI" panose="020B0502040204020203" pitchFamily="34" charset="0"/>
              </a:rPr>
            </a:br>
            <a:r>
              <a:rPr lang="en-US" sz="1600" dirty="0">
                <a:solidFill>
                  <a:schemeClr val="tx2"/>
                </a:solidFill>
                <a:cs typeface="Segoe UI" panose="020B0502040204020203" pitchFamily="34" charset="0"/>
              </a:rPr>
              <a:t>to on premise datacenters. NSG, User Defined Routes, &amp; IP addresses</a:t>
            </a:r>
          </a:p>
        </p:txBody>
      </p:sp>
      <p:sp>
        <p:nvSpPr>
          <p:cNvPr id="73" name="TextBox 72">
            <a:extLst>
              <a:ext uri="{FF2B5EF4-FFF2-40B4-BE49-F238E27FC236}">
                <a16:creationId xmlns:a16="http://schemas.microsoft.com/office/drawing/2014/main" id="{A85D2955-CF34-4477-A3A8-B57B87AE36B6}"/>
              </a:ext>
            </a:extLst>
          </p:cNvPr>
          <p:cNvSpPr txBox="1"/>
          <p:nvPr/>
        </p:nvSpPr>
        <p:spPr>
          <a:xfrm>
            <a:off x="1593053" y="5889749"/>
            <a:ext cx="4565044" cy="575542"/>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VPN Gateway</a:t>
            </a:r>
          </a:p>
          <a:p>
            <a:pPr defTabSz="914191">
              <a:lnSpc>
                <a:spcPct val="90000"/>
              </a:lnSpc>
              <a:spcAft>
                <a:spcPts val="587"/>
              </a:spcAft>
              <a:defRPr/>
            </a:pPr>
            <a:r>
              <a:rPr lang="en-US" dirty="0">
                <a:solidFill>
                  <a:schemeClr val="tx2"/>
                </a:solidFill>
                <a:cs typeface="Segoe UI" panose="020B0502040204020203" pitchFamily="34" charset="0"/>
              </a:rPr>
              <a:t>Establish secure, cross-premise connectivity</a:t>
            </a:r>
          </a:p>
        </p:txBody>
      </p:sp>
      <p:sp>
        <p:nvSpPr>
          <p:cNvPr id="74" name="TextBox 73">
            <a:extLst>
              <a:ext uri="{FF2B5EF4-FFF2-40B4-BE49-F238E27FC236}">
                <a16:creationId xmlns:a16="http://schemas.microsoft.com/office/drawing/2014/main" id="{988A9727-3EDC-49F2-8EE3-576DA8982685}"/>
              </a:ext>
            </a:extLst>
          </p:cNvPr>
          <p:cNvSpPr txBox="1"/>
          <p:nvPr/>
        </p:nvSpPr>
        <p:spPr>
          <a:xfrm>
            <a:off x="1593053" y="4635914"/>
            <a:ext cx="4565044" cy="8248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DDoS Protection</a:t>
            </a:r>
          </a:p>
          <a:p>
            <a:pPr defTabSz="914191">
              <a:lnSpc>
                <a:spcPct val="90000"/>
              </a:lnSpc>
              <a:spcAft>
                <a:spcPts val="587"/>
              </a:spcAft>
              <a:defRPr/>
            </a:pPr>
            <a:r>
              <a:rPr lang="en-US" dirty="0">
                <a:solidFill>
                  <a:schemeClr val="tx2"/>
                </a:solidFill>
                <a:cs typeface="Segoe UI" panose="020B0502040204020203" pitchFamily="34" charset="0"/>
              </a:rPr>
              <a:t>Protect your Azure resources from </a:t>
            </a:r>
            <a:br>
              <a:rPr lang="en-US" dirty="0">
                <a:solidFill>
                  <a:schemeClr val="tx2"/>
                </a:solidFill>
                <a:cs typeface="Segoe UI" panose="020B0502040204020203" pitchFamily="34" charset="0"/>
              </a:rPr>
            </a:br>
            <a:r>
              <a:rPr lang="en-US" dirty="0">
                <a:solidFill>
                  <a:schemeClr val="tx2"/>
                </a:solidFill>
                <a:cs typeface="Segoe UI" panose="020B0502040204020203" pitchFamily="34" charset="0"/>
              </a:rPr>
              <a:t>DDoS attacks</a:t>
            </a:r>
          </a:p>
        </p:txBody>
      </p:sp>
      <p:sp>
        <p:nvSpPr>
          <p:cNvPr id="82" name="TextBox 81">
            <a:extLst>
              <a:ext uri="{FF2B5EF4-FFF2-40B4-BE49-F238E27FC236}">
                <a16:creationId xmlns:a16="http://schemas.microsoft.com/office/drawing/2014/main" id="{959E8D43-E205-4C07-A1A5-D3D74806BCB2}"/>
              </a:ext>
            </a:extLst>
          </p:cNvPr>
          <p:cNvSpPr txBox="1"/>
          <p:nvPr/>
        </p:nvSpPr>
        <p:spPr>
          <a:xfrm>
            <a:off x="7482491" y="2405241"/>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Content Delivery Network</a:t>
            </a:r>
          </a:p>
          <a:p>
            <a:pPr defTabSz="914191">
              <a:lnSpc>
                <a:spcPct val="90000"/>
              </a:lnSpc>
              <a:spcAft>
                <a:spcPts val="587"/>
              </a:spcAft>
              <a:defRPr/>
            </a:pPr>
            <a:r>
              <a:rPr lang="en-US" sz="1600" dirty="0">
                <a:solidFill>
                  <a:schemeClr val="tx2"/>
                </a:solidFill>
                <a:cs typeface="Segoe UI Semibold" panose="020B0702040204020203" pitchFamily="34" charset="0"/>
              </a:rPr>
              <a:t>Ensure secure, reliable content delivery with broad global reach</a:t>
            </a:r>
          </a:p>
        </p:txBody>
      </p:sp>
      <p:sp>
        <p:nvSpPr>
          <p:cNvPr id="83" name="TextBox 82">
            <a:extLst>
              <a:ext uri="{FF2B5EF4-FFF2-40B4-BE49-F238E27FC236}">
                <a16:creationId xmlns:a16="http://schemas.microsoft.com/office/drawing/2014/main" id="{5EF21F8B-D390-49C5-9AC0-149FF1395344}"/>
              </a:ext>
            </a:extLst>
          </p:cNvPr>
          <p:cNvSpPr txBox="1"/>
          <p:nvPr/>
        </p:nvSpPr>
        <p:spPr>
          <a:xfrm>
            <a:off x="7482491" y="3534427"/>
            <a:ext cx="4565044" cy="7694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Traffic Manager</a:t>
            </a:r>
          </a:p>
          <a:p>
            <a:pPr defTabSz="914191">
              <a:lnSpc>
                <a:spcPct val="90000"/>
              </a:lnSpc>
              <a:spcAft>
                <a:spcPts val="587"/>
              </a:spcAft>
              <a:defRPr/>
            </a:pPr>
            <a:r>
              <a:rPr lang="en-US" sz="1600" dirty="0">
                <a:solidFill>
                  <a:schemeClr val="tx2"/>
                </a:solidFill>
                <a:cs typeface="Segoe UI Semibold" panose="020B0702040204020203" pitchFamily="34" charset="0"/>
              </a:rPr>
              <a:t>Route incoming traffic for high performance and availability</a:t>
            </a:r>
          </a:p>
        </p:txBody>
      </p:sp>
      <p:sp>
        <p:nvSpPr>
          <p:cNvPr id="84" name="TextBox 83">
            <a:extLst>
              <a:ext uri="{FF2B5EF4-FFF2-40B4-BE49-F238E27FC236}">
                <a16:creationId xmlns:a16="http://schemas.microsoft.com/office/drawing/2014/main" id="{046DEB1C-8FEE-4E88-ABBD-196AA08A1775}"/>
              </a:ext>
            </a:extLst>
          </p:cNvPr>
          <p:cNvSpPr txBox="1"/>
          <p:nvPr/>
        </p:nvSpPr>
        <p:spPr>
          <a:xfrm>
            <a:off x="7482491" y="1386853"/>
            <a:ext cx="4565044" cy="547842"/>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Azure DNS</a:t>
            </a:r>
          </a:p>
          <a:p>
            <a:pPr defTabSz="914191">
              <a:lnSpc>
                <a:spcPct val="90000"/>
              </a:lnSpc>
              <a:spcAft>
                <a:spcPts val="587"/>
              </a:spcAft>
              <a:defRPr/>
            </a:pPr>
            <a:r>
              <a:rPr lang="en-US" sz="1600" dirty="0">
                <a:solidFill>
                  <a:schemeClr val="tx2"/>
                </a:solidFill>
                <a:cs typeface="Segoe UI Semibold" panose="020B0702040204020203" pitchFamily="34" charset="0"/>
              </a:rPr>
              <a:t>Host your DNS domain in Azure</a:t>
            </a:r>
          </a:p>
        </p:txBody>
      </p:sp>
      <p:sp>
        <p:nvSpPr>
          <p:cNvPr id="85" name="TextBox 84">
            <a:extLst>
              <a:ext uri="{FF2B5EF4-FFF2-40B4-BE49-F238E27FC236}">
                <a16:creationId xmlns:a16="http://schemas.microsoft.com/office/drawing/2014/main" id="{56EB1AE3-F947-4624-B3CA-2CD1453F4F10}"/>
              </a:ext>
            </a:extLst>
          </p:cNvPr>
          <p:cNvSpPr txBox="1"/>
          <p:nvPr/>
        </p:nvSpPr>
        <p:spPr>
          <a:xfrm>
            <a:off x="7482491" y="5792800"/>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Network Watcher</a:t>
            </a:r>
          </a:p>
          <a:p>
            <a:pPr defTabSz="914191">
              <a:lnSpc>
                <a:spcPct val="90000"/>
              </a:lnSpc>
              <a:spcAft>
                <a:spcPts val="587"/>
              </a:spcAft>
              <a:defRPr/>
            </a:pPr>
            <a:r>
              <a:rPr lang="en-US" sz="1600" dirty="0">
                <a:solidFill>
                  <a:schemeClr val="tx2"/>
                </a:solidFill>
                <a:cs typeface="Segoe UI Semibold" panose="020B0702040204020203" pitchFamily="34" charset="0"/>
              </a:rPr>
              <a:t>Network performance monitoring and diagnostics solution</a:t>
            </a:r>
          </a:p>
        </p:txBody>
      </p:sp>
      <p:sp>
        <p:nvSpPr>
          <p:cNvPr id="86" name="TextBox 85">
            <a:extLst>
              <a:ext uri="{FF2B5EF4-FFF2-40B4-BE49-F238E27FC236}">
                <a16:creationId xmlns:a16="http://schemas.microsoft.com/office/drawing/2014/main" id="{A7DD3712-B66C-4E7D-B3B3-BC3E27ED7E46}"/>
              </a:ext>
            </a:extLst>
          </p:cNvPr>
          <p:cNvSpPr txBox="1"/>
          <p:nvPr/>
        </p:nvSpPr>
        <p:spPr>
          <a:xfrm>
            <a:off x="7482491" y="4663614"/>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ExpressRoute</a:t>
            </a:r>
          </a:p>
          <a:p>
            <a:pPr defTabSz="914191">
              <a:lnSpc>
                <a:spcPct val="90000"/>
              </a:lnSpc>
              <a:spcAft>
                <a:spcPts val="587"/>
              </a:spcAft>
              <a:defRPr/>
            </a:pPr>
            <a:r>
              <a:rPr lang="en-US" sz="1600" dirty="0">
                <a:solidFill>
                  <a:schemeClr val="tx2"/>
                </a:solidFill>
                <a:cs typeface="Segoe UI Semibold" panose="020B0702040204020203" pitchFamily="34" charset="0"/>
              </a:rPr>
              <a:t>Dedicated private network fiber connections to Azure</a:t>
            </a:r>
          </a:p>
        </p:txBody>
      </p:sp>
      <p:grpSp>
        <p:nvGrpSpPr>
          <p:cNvPr id="143" name="Group 142">
            <a:extLst>
              <a:ext uri="{FF2B5EF4-FFF2-40B4-BE49-F238E27FC236}">
                <a16:creationId xmlns:a16="http://schemas.microsoft.com/office/drawing/2014/main" id="{8BE504E9-9D05-4E76-95DE-554C8EF9FD7D}"/>
              </a:ext>
            </a:extLst>
          </p:cNvPr>
          <p:cNvGrpSpPr/>
          <p:nvPr/>
        </p:nvGrpSpPr>
        <p:grpSpPr>
          <a:xfrm>
            <a:off x="388938" y="1193019"/>
            <a:ext cx="935510" cy="935510"/>
            <a:chOff x="388938" y="1193019"/>
            <a:chExt cx="935510" cy="935510"/>
          </a:xfrm>
        </p:grpSpPr>
        <p:grpSp>
          <p:nvGrpSpPr>
            <p:cNvPr id="39" name="Group 38">
              <a:extLst>
                <a:ext uri="{FF2B5EF4-FFF2-40B4-BE49-F238E27FC236}">
                  <a16:creationId xmlns:a16="http://schemas.microsoft.com/office/drawing/2014/main" id="{0A3E9B44-28CA-4B57-9008-1DC62F1B8C14}"/>
                </a:ext>
              </a:extLst>
            </p:cNvPr>
            <p:cNvGrpSpPr/>
            <p:nvPr/>
          </p:nvGrpSpPr>
          <p:grpSpPr>
            <a:xfrm>
              <a:off x="388938" y="1193019"/>
              <a:ext cx="935510" cy="935510"/>
              <a:chOff x="343218" y="1193019"/>
              <a:chExt cx="935510" cy="935510"/>
            </a:xfrm>
          </p:grpSpPr>
          <p:sp>
            <p:nvSpPr>
              <p:cNvPr id="45" name="Oval 44">
                <a:extLst>
                  <a:ext uri="{FF2B5EF4-FFF2-40B4-BE49-F238E27FC236}">
                    <a16:creationId xmlns:a16="http://schemas.microsoft.com/office/drawing/2014/main" id="{C7AF44F4-4810-454E-87E8-077DC8D4177E}"/>
                  </a:ext>
                </a:extLst>
              </p:cNvPr>
              <p:cNvSpPr/>
              <p:nvPr/>
            </p:nvSpPr>
            <p:spPr bwMode="auto">
              <a:xfrm>
                <a:off x="420790" y="127059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46" name="Arc 45">
                <a:extLst>
                  <a:ext uri="{FF2B5EF4-FFF2-40B4-BE49-F238E27FC236}">
                    <a16:creationId xmlns:a16="http://schemas.microsoft.com/office/drawing/2014/main" id="{4D3696AE-2E8D-4307-A7F0-4471AC90D7B2}"/>
                  </a:ext>
                </a:extLst>
              </p:cNvPr>
              <p:cNvSpPr/>
              <p:nvPr/>
            </p:nvSpPr>
            <p:spPr>
              <a:xfrm>
                <a:off x="343218" y="119301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7" name="Freeform 73">
              <a:extLst>
                <a:ext uri="{FF2B5EF4-FFF2-40B4-BE49-F238E27FC236}">
                  <a16:creationId xmlns:a16="http://schemas.microsoft.com/office/drawing/2014/main" id="{4351DD15-1B48-493F-9C7E-6525BD7BFB55}"/>
                </a:ext>
              </a:extLst>
            </p:cNvPr>
            <p:cNvSpPr>
              <a:spLocks/>
            </p:cNvSpPr>
            <p:nvPr/>
          </p:nvSpPr>
          <p:spPr bwMode="auto">
            <a:xfrm>
              <a:off x="551953" y="1495405"/>
              <a:ext cx="609480" cy="330738"/>
            </a:xfrm>
            <a:custGeom>
              <a:avLst/>
              <a:gdLst>
                <a:gd name="connsiteX0" fmla="*/ 4211619 w 6156140"/>
                <a:gd name="connsiteY0" fmla="*/ 1290612 h 3340681"/>
                <a:gd name="connsiteX1" fmla="*/ 4589368 w 6156140"/>
                <a:gd name="connsiteY1" fmla="*/ 1672989 h 3340681"/>
                <a:gd name="connsiteX2" fmla="*/ 4211619 w 6156140"/>
                <a:gd name="connsiteY2" fmla="*/ 2046262 h 3340681"/>
                <a:gd name="connsiteX3" fmla="*/ 3836893 w 6156140"/>
                <a:gd name="connsiteY3" fmla="*/ 1669955 h 3340681"/>
                <a:gd name="connsiteX4" fmla="*/ 4211619 w 6156140"/>
                <a:gd name="connsiteY4" fmla="*/ 1290612 h 3340681"/>
                <a:gd name="connsiteX5" fmla="*/ 3082257 w 6156140"/>
                <a:gd name="connsiteY5" fmla="*/ 1290612 h 3340681"/>
                <a:gd name="connsiteX6" fmla="*/ 3463831 w 6156140"/>
                <a:gd name="connsiteY6" fmla="*/ 1666920 h 3340681"/>
                <a:gd name="connsiteX7" fmla="*/ 3085285 w 6156140"/>
                <a:gd name="connsiteY7" fmla="*/ 2046262 h 3340681"/>
                <a:gd name="connsiteX8" fmla="*/ 2709768 w 6156140"/>
                <a:gd name="connsiteY8" fmla="*/ 1669955 h 3340681"/>
                <a:gd name="connsiteX9" fmla="*/ 3082257 w 6156140"/>
                <a:gd name="connsiteY9" fmla="*/ 1290612 h 3340681"/>
                <a:gd name="connsiteX10" fmla="*/ 1965805 w 6156140"/>
                <a:gd name="connsiteY10" fmla="*/ 1290612 h 3340681"/>
                <a:gd name="connsiteX11" fmla="*/ 2338294 w 6156140"/>
                <a:gd name="connsiteY11" fmla="*/ 1666920 h 3340681"/>
                <a:gd name="connsiteX12" fmla="*/ 1959748 w 6156140"/>
                <a:gd name="connsiteY12" fmla="*/ 2046262 h 3340681"/>
                <a:gd name="connsiteX13" fmla="*/ 1584231 w 6156140"/>
                <a:gd name="connsiteY13" fmla="*/ 1669955 h 3340681"/>
                <a:gd name="connsiteX14" fmla="*/ 1965805 w 6156140"/>
                <a:gd name="connsiteY14" fmla="*/ 1290612 h 3340681"/>
                <a:gd name="connsiteX15" fmla="*/ 1665602 w 6156140"/>
                <a:gd name="connsiteY15" fmla="*/ 507 h 3340681"/>
                <a:gd name="connsiteX16" fmla="*/ 1720478 w 6156140"/>
                <a:gd name="connsiteY16" fmla="*/ 46486 h 3340681"/>
                <a:gd name="connsiteX17" fmla="*/ 1829475 w 6156140"/>
                <a:gd name="connsiteY17" fmla="*/ 168084 h 3340681"/>
                <a:gd name="connsiteX18" fmla="*/ 1859752 w 6156140"/>
                <a:gd name="connsiteY18" fmla="*/ 204564 h 3340681"/>
                <a:gd name="connsiteX19" fmla="*/ 1817364 w 6156140"/>
                <a:gd name="connsiteY19" fmla="*/ 265363 h 3340681"/>
                <a:gd name="connsiteX20" fmla="*/ 660790 w 6156140"/>
                <a:gd name="connsiteY20" fmla="*/ 1423586 h 3340681"/>
                <a:gd name="connsiteX21" fmla="*/ 467019 w 6156140"/>
                <a:gd name="connsiteY21" fmla="*/ 1618143 h 3340681"/>
                <a:gd name="connsiteX22" fmla="*/ 463991 w 6156140"/>
                <a:gd name="connsiteY22" fmla="*/ 1727581 h 3340681"/>
                <a:gd name="connsiteX23" fmla="*/ 1802226 w 6156140"/>
                <a:gd name="connsiteY23" fmla="*/ 3065161 h 3340681"/>
                <a:gd name="connsiteX24" fmla="*/ 1805253 w 6156140"/>
                <a:gd name="connsiteY24" fmla="*/ 3195879 h 3340681"/>
                <a:gd name="connsiteX25" fmla="*/ 1693229 w 6156140"/>
                <a:gd name="connsiteY25" fmla="*/ 3323557 h 3340681"/>
                <a:gd name="connsiteX26" fmla="*/ 1629648 w 6156140"/>
                <a:gd name="connsiteY26" fmla="*/ 3323557 h 3340681"/>
                <a:gd name="connsiteX27" fmla="*/ 1599371 w 6156140"/>
                <a:gd name="connsiteY27" fmla="*/ 3293158 h 3340681"/>
                <a:gd name="connsiteX28" fmla="*/ 43144 w 6156140"/>
                <a:gd name="connsiteY28" fmla="*/ 1727581 h 3340681"/>
                <a:gd name="connsiteX29" fmla="*/ 43144 w 6156140"/>
                <a:gd name="connsiteY29" fmla="*/ 1615103 h 3340681"/>
                <a:gd name="connsiteX30" fmla="*/ 1608454 w 6156140"/>
                <a:gd name="connsiteY30" fmla="*/ 43446 h 3340681"/>
                <a:gd name="connsiteX31" fmla="*/ 1665602 w 6156140"/>
                <a:gd name="connsiteY31" fmla="*/ 507 h 3340681"/>
                <a:gd name="connsiteX32" fmla="*/ 4493577 w 6156140"/>
                <a:gd name="connsiteY32" fmla="*/ 17 h 3340681"/>
                <a:gd name="connsiteX33" fmla="*/ 4526874 w 6156140"/>
                <a:gd name="connsiteY33" fmla="*/ 19398 h 3340681"/>
                <a:gd name="connsiteX34" fmla="*/ 4551090 w 6156140"/>
                <a:gd name="connsiteY34" fmla="*/ 43719 h 3340681"/>
                <a:gd name="connsiteX35" fmla="*/ 6113006 w 6156140"/>
                <a:gd name="connsiteY35" fmla="*/ 1612398 h 3340681"/>
                <a:gd name="connsiteX36" fmla="*/ 6113006 w 6156140"/>
                <a:gd name="connsiteY36" fmla="*/ 1724881 h 3340681"/>
                <a:gd name="connsiteX37" fmla="*/ 4548063 w 6156140"/>
                <a:gd name="connsiteY37" fmla="*/ 3299641 h 3340681"/>
                <a:gd name="connsiteX38" fmla="*/ 4439092 w 6156140"/>
                <a:gd name="connsiteY38" fmla="*/ 3299641 h 3340681"/>
                <a:gd name="connsiteX39" fmla="*/ 4324067 w 6156140"/>
                <a:gd name="connsiteY39" fmla="*/ 3174998 h 3340681"/>
                <a:gd name="connsiteX40" fmla="*/ 4327094 w 6156140"/>
                <a:gd name="connsiteY40" fmla="*/ 3089875 h 3340681"/>
                <a:gd name="connsiteX41" fmla="*/ 4778112 w 6156140"/>
                <a:gd name="connsiteY41" fmla="*/ 2639944 h 3340681"/>
                <a:gd name="connsiteX42" fmla="*/ 5692257 w 6156140"/>
                <a:gd name="connsiteY42" fmla="*/ 1718801 h 3340681"/>
                <a:gd name="connsiteX43" fmla="*/ 5728580 w 6156140"/>
                <a:gd name="connsiteY43" fmla="*/ 1673200 h 3340681"/>
                <a:gd name="connsiteX44" fmla="*/ 5689230 w 6156140"/>
                <a:gd name="connsiteY44" fmla="*/ 1621518 h 3340681"/>
                <a:gd name="connsiteX45" fmla="*/ 4608602 w 6156140"/>
                <a:gd name="connsiteY45" fmla="*/ 539251 h 3340681"/>
                <a:gd name="connsiteX46" fmla="*/ 4327094 w 6156140"/>
                <a:gd name="connsiteY46" fmla="*/ 253484 h 3340681"/>
                <a:gd name="connsiteX47" fmla="*/ 4324067 w 6156140"/>
                <a:gd name="connsiteY47" fmla="*/ 165322 h 3340681"/>
                <a:gd name="connsiteX48" fmla="*/ 4460281 w 6156140"/>
                <a:gd name="connsiteY48" fmla="*/ 19398 h 3340681"/>
                <a:gd name="connsiteX49" fmla="*/ 4493577 w 6156140"/>
                <a:gd name="connsiteY49" fmla="*/ 17 h 334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56140" h="3340681">
                  <a:moveTo>
                    <a:pt x="4211619" y="1290612"/>
                  </a:moveTo>
                  <a:cubicBezTo>
                    <a:pt x="4417115" y="1293647"/>
                    <a:pt x="4589368" y="1466627"/>
                    <a:pt x="4589368" y="1672989"/>
                  </a:cubicBezTo>
                  <a:cubicBezTo>
                    <a:pt x="4589368" y="1876317"/>
                    <a:pt x="4417115" y="2046262"/>
                    <a:pt x="4211619" y="2046262"/>
                  </a:cubicBezTo>
                  <a:cubicBezTo>
                    <a:pt x="4003102" y="2046262"/>
                    <a:pt x="3836893" y="1882386"/>
                    <a:pt x="3836893" y="1669955"/>
                  </a:cubicBezTo>
                  <a:cubicBezTo>
                    <a:pt x="3836893" y="1460558"/>
                    <a:pt x="4006124" y="1290612"/>
                    <a:pt x="4211619" y="1290612"/>
                  </a:cubicBezTo>
                  <a:close/>
                  <a:moveTo>
                    <a:pt x="3082257" y="1290612"/>
                  </a:moveTo>
                  <a:cubicBezTo>
                    <a:pt x="3288186" y="1290612"/>
                    <a:pt x="3463831" y="1463592"/>
                    <a:pt x="3463831" y="1666920"/>
                  </a:cubicBezTo>
                  <a:cubicBezTo>
                    <a:pt x="3463831" y="1873282"/>
                    <a:pt x="3294242" y="2046262"/>
                    <a:pt x="3085285" y="2046262"/>
                  </a:cubicBezTo>
                  <a:cubicBezTo>
                    <a:pt x="2876328" y="2046262"/>
                    <a:pt x="2709768" y="1882386"/>
                    <a:pt x="2709768" y="1669955"/>
                  </a:cubicBezTo>
                  <a:cubicBezTo>
                    <a:pt x="2709768" y="1463592"/>
                    <a:pt x="2876328" y="1293647"/>
                    <a:pt x="3082257" y="1290612"/>
                  </a:cubicBezTo>
                  <a:close/>
                  <a:moveTo>
                    <a:pt x="1965805" y="1290612"/>
                  </a:moveTo>
                  <a:cubicBezTo>
                    <a:pt x="2168705" y="1293647"/>
                    <a:pt x="2338294" y="1463592"/>
                    <a:pt x="2338294" y="1666920"/>
                  </a:cubicBezTo>
                  <a:cubicBezTo>
                    <a:pt x="2338294" y="1873282"/>
                    <a:pt x="2165677" y="2046262"/>
                    <a:pt x="1959748" y="2046262"/>
                  </a:cubicBezTo>
                  <a:cubicBezTo>
                    <a:pt x="1744734" y="2046262"/>
                    <a:pt x="1584231" y="1885421"/>
                    <a:pt x="1584231" y="1669955"/>
                  </a:cubicBezTo>
                  <a:cubicBezTo>
                    <a:pt x="1587259" y="1463592"/>
                    <a:pt x="1759876" y="1290612"/>
                    <a:pt x="1965805" y="1290612"/>
                  </a:cubicBezTo>
                  <a:close/>
                  <a:moveTo>
                    <a:pt x="1665602" y="507"/>
                  </a:moveTo>
                  <a:cubicBezTo>
                    <a:pt x="1679605" y="887"/>
                    <a:pt x="1693229" y="16087"/>
                    <a:pt x="1720478" y="46486"/>
                  </a:cubicBezTo>
                  <a:cubicBezTo>
                    <a:pt x="1756811" y="89046"/>
                    <a:pt x="1793143" y="128565"/>
                    <a:pt x="1829475" y="168084"/>
                  </a:cubicBezTo>
                  <a:cubicBezTo>
                    <a:pt x="1841586" y="180244"/>
                    <a:pt x="1850669" y="192404"/>
                    <a:pt x="1859752" y="204564"/>
                  </a:cubicBezTo>
                  <a:cubicBezTo>
                    <a:pt x="1856724" y="234964"/>
                    <a:pt x="1832503" y="247123"/>
                    <a:pt x="1817364" y="265363"/>
                  </a:cubicBezTo>
                  <a:cubicBezTo>
                    <a:pt x="1432849" y="651437"/>
                    <a:pt x="1045306" y="1037512"/>
                    <a:pt x="660790" y="1423586"/>
                  </a:cubicBezTo>
                  <a:cubicBezTo>
                    <a:pt x="597209" y="1490465"/>
                    <a:pt x="533628" y="1557344"/>
                    <a:pt x="467019" y="1618143"/>
                  </a:cubicBezTo>
                  <a:cubicBezTo>
                    <a:pt x="421604" y="1657662"/>
                    <a:pt x="418576" y="1681982"/>
                    <a:pt x="463991" y="1727581"/>
                  </a:cubicBezTo>
                  <a:cubicBezTo>
                    <a:pt x="912088" y="2171415"/>
                    <a:pt x="1357157" y="2618288"/>
                    <a:pt x="1802226" y="3065161"/>
                  </a:cubicBezTo>
                  <a:cubicBezTo>
                    <a:pt x="1877918" y="3141160"/>
                    <a:pt x="1871862" y="3129000"/>
                    <a:pt x="1805253" y="3195879"/>
                  </a:cubicBezTo>
                  <a:cubicBezTo>
                    <a:pt x="1768921" y="3238439"/>
                    <a:pt x="1729561" y="3280998"/>
                    <a:pt x="1693229" y="3323557"/>
                  </a:cubicBezTo>
                  <a:cubicBezTo>
                    <a:pt x="1672036" y="3344837"/>
                    <a:pt x="1650842" y="3344837"/>
                    <a:pt x="1629648" y="3323557"/>
                  </a:cubicBezTo>
                  <a:cubicBezTo>
                    <a:pt x="1620565" y="3311398"/>
                    <a:pt x="1611482" y="3302278"/>
                    <a:pt x="1599371" y="3293158"/>
                  </a:cubicBezTo>
                  <a:cubicBezTo>
                    <a:pt x="1081638" y="2770286"/>
                    <a:pt x="560877" y="2250453"/>
                    <a:pt x="43144" y="1727581"/>
                  </a:cubicBezTo>
                  <a:cubicBezTo>
                    <a:pt x="-14382" y="1672862"/>
                    <a:pt x="-14382" y="1672862"/>
                    <a:pt x="43144" y="1615103"/>
                  </a:cubicBezTo>
                  <a:cubicBezTo>
                    <a:pt x="563905" y="1092231"/>
                    <a:pt x="1087693" y="566319"/>
                    <a:pt x="1608454" y="43446"/>
                  </a:cubicBezTo>
                  <a:cubicBezTo>
                    <a:pt x="1637217" y="14567"/>
                    <a:pt x="1651599" y="127"/>
                    <a:pt x="1665602" y="507"/>
                  </a:cubicBezTo>
                  <a:close/>
                  <a:moveTo>
                    <a:pt x="4493577" y="17"/>
                  </a:moveTo>
                  <a:cubicBezTo>
                    <a:pt x="4504172" y="397"/>
                    <a:pt x="4514766" y="7238"/>
                    <a:pt x="4526874" y="19398"/>
                  </a:cubicBezTo>
                  <a:cubicBezTo>
                    <a:pt x="4532928" y="28518"/>
                    <a:pt x="4542009" y="34598"/>
                    <a:pt x="4551090" y="43719"/>
                  </a:cubicBezTo>
                  <a:cubicBezTo>
                    <a:pt x="5071728" y="566612"/>
                    <a:pt x="5592367" y="1089505"/>
                    <a:pt x="6113006" y="1612398"/>
                  </a:cubicBezTo>
                  <a:cubicBezTo>
                    <a:pt x="6170518" y="1670160"/>
                    <a:pt x="6170518" y="1670160"/>
                    <a:pt x="6113006" y="1724881"/>
                  </a:cubicBezTo>
                  <a:cubicBezTo>
                    <a:pt x="5592367" y="2250814"/>
                    <a:pt x="5068701" y="2773707"/>
                    <a:pt x="4548063" y="3299641"/>
                  </a:cubicBezTo>
                  <a:cubicBezTo>
                    <a:pt x="4493577" y="3354362"/>
                    <a:pt x="4493577" y="3354362"/>
                    <a:pt x="4439092" y="3299641"/>
                  </a:cubicBezTo>
                  <a:cubicBezTo>
                    <a:pt x="4402768" y="3257080"/>
                    <a:pt x="4366444" y="3214519"/>
                    <a:pt x="4324067" y="3174998"/>
                  </a:cubicBezTo>
                  <a:cubicBezTo>
                    <a:pt x="4290770" y="3141557"/>
                    <a:pt x="4296824" y="3120276"/>
                    <a:pt x="4327094" y="3089875"/>
                  </a:cubicBezTo>
                  <a:cubicBezTo>
                    <a:pt x="4478442" y="2940912"/>
                    <a:pt x="4626764" y="2788908"/>
                    <a:pt x="4778112" y="2639944"/>
                  </a:cubicBezTo>
                  <a:cubicBezTo>
                    <a:pt x="5083836" y="2332896"/>
                    <a:pt x="5386533" y="2025849"/>
                    <a:pt x="5692257" y="1718801"/>
                  </a:cubicBezTo>
                  <a:cubicBezTo>
                    <a:pt x="5707392" y="1706641"/>
                    <a:pt x="5725554" y="1694480"/>
                    <a:pt x="5728580" y="1673200"/>
                  </a:cubicBezTo>
                  <a:cubicBezTo>
                    <a:pt x="5722526" y="1648879"/>
                    <a:pt x="5704365" y="1636719"/>
                    <a:pt x="5689230" y="1621518"/>
                  </a:cubicBezTo>
                  <a:cubicBezTo>
                    <a:pt x="5329020" y="1259749"/>
                    <a:pt x="4968811" y="897980"/>
                    <a:pt x="4608602" y="539251"/>
                  </a:cubicBezTo>
                  <a:cubicBezTo>
                    <a:pt x="4514766" y="445009"/>
                    <a:pt x="4423957" y="347726"/>
                    <a:pt x="4327094" y="253484"/>
                  </a:cubicBezTo>
                  <a:cubicBezTo>
                    <a:pt x="4293797" y="223083"/>
                    <a:pt x="4287743" y="198762"/>
                    <a:pt x="4324067" y="165322"/>
                  </a:cubicBezTo>
                  <a:cubicBezTo>
                    <a:pt x="4372498" y="119721"/>
                    <a:pt x="4417903" y="71079"/>
                    <a:pt x="4460281" y="19398"/>
                  </a:cubicBezTo>
                  <a:cubicBezTo>
                    <a:pt x="4472388" y="5717"/>
                    <a:pt x="4482983" y="-363"/>
                    <a:pt x="4493577" y="17"/>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39" name="Group 138">
            <a:extLst>
              <a:ext uri="{FF2B5EF4-FFF2-40B4-BE49-F238E27FC236}">
                <a16:creationId xmlns:a16="http://schemas.microsoft.com/office/drawing/2014/main" id="{3C20B6F3-D222-4292-A94D-6520349F7839}"/>
              </a:ext>
            </a:extLst>
          </p:cNvPr>
          <p:cNvGrpSpPr/>
          <p:nvPr/>
        </p:nvGrpSpPr>
        <p:grpSpPr>
          <a:xfrm>
            <a:off x="388938" y="2322206"/>
            <a:ext cx="935510" cy="935510"/>
            <a:chOff x="388938" y="2322206"/>
            <a:chExt cx="935510" cy="935510"/>
          </a:xfrm>
        </p:grpSpPr>
        <p:grpSp>
          <p:nvGrpSpPr>
            <p:cNvPr id="38" name="Group 37">
              <a:extLst>
                <a:ext uri="{FF2B5EF4-FFF2-40B4-BE49-F238E27FC236}">
                  <a16:creationId xmlns:a16="http://schemas.microsoft.com/office/drawing/2014/main" id="{01EF8D05-EBBF-4D06-B0E1-495540392129}"/>
                </a:ext>
              </a:extLst>
            </p:cNvPr>
            <p:cNvGrpSpPr/>
            <p:nvPr/>
          </p:nvGrpSpPr>
          <p:grpSpPr>
            <a:xfrm>
              <a:off x="388938" y="2322206"/>
              <a:ext cx="935510" cy="935510"/>
              <a:chOff x="343218" y="2322206"/>
              <a:chExt cx="935510" cy="935510"/>
            </a:xfrm>
          </p:grpSpPr>
          <p:sp>
            <p:nvSpPr>
              <p:cNvPr id="49" name="Oval 48">
                <a:extLst>
                  <a:ext uri="{FF2B5EF4-FFF2-40B4-BE49-F238E27FC236}">
                    <a16:creationId xmlns:a16="http://schemas.microsoft.com/office/drawing/2014/main" id="{5ACC7002-BBA8-4E88-8AF8-C9BED446B6E3}"/>
                  </a:ext>
                </a:extLst>
              </p:cNvPr>
              <p:cNvSpPr/>
              <p:nvPr/>
            </p:nvSpPr>
            <p:spPr bwMode="auto">
              <a:xfrm>
                <a:off x="420790" y="2399780"/>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50" name="Arc 49">
                <a:extLst>
                  <a:ext uri="{FF2B5EF4-FFF2-40B4-BE49-F238E27FC236}">
                    <a16:creationId xmlns:a16="http://schemas.microsoft.com/office/drawing/2014/main" id="{3DEFB48C-C28E-41AC-A0F7-3550DFDD6D7E}"/>
                  </a:ext>
                </a:extLst>
              </p:cNvPr>
              <p:cNvSpPr/>
              <p:nvPr/>
            </p:nvSpPr>
            <p:spPr>
              <a:xfrm flipH="1">
                <a:off x="343218" y="2322206"/>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8" name="Freeform: Shape 107">
              <a:extLst>
                <a:ext uri="{FF2B5EF4-FFF2-40B4-BE49-F238E27FC236}">
                  <a16:creationId xmlns:a16="http://schemas.microsoft.com/office/drawing/2014/main" id="{BACD620E-D967-428D-A1EA-2CDAF0C8D39C}"/>
                </a:ext>
              </a:extLst>
            </p:cNvPr>
            <p:cNvSpPr/>
            <p:nvPr/>
          </p:nvSpPr>
          <p:spPr>
            <a:xfrm>
              <a:off x="607119" y="2540387"/>
              <a:ext cx="499148" cy="499148"/>
            </a:xfrm>
            <a:custGeom>
              <a:avLst/>
              <a:gdLst>
                <a:gd name="connsiteX0" fmla="*/ 567647 w 1135293"/>
                <a:gd name="connsiteY0" fmla="*/ 440559 h 1135311"/>
                <a:gd name="connsiteX1" fmla="*/ 687035 w 1135293"/>
                <a:gd name="connsiteY1" fmla="*/ 559947 h 1135311"/>
                <a:gd name="connsiteX2" fmla="*/ 567647 w 1135293"/>
                <a:gd name="connsiteY2" fmla="*/ 679334 h 1135311"/>
                <a:gd name="connsiteX3" fmla="*/ 448259 w 1135293"/>
                <a:gd name="connsiteY3" fmla="*/ 559947 h 1135311"/>
                <a:gd name="connsiteX4" fmla="*/ 567647 w 1135293"/>
                <a:gd name="connsiteY4" fmla="*/ 440559 h 1135311"/>
                <a:gd name="connsiteX5" fmla="*/ 567647 w 1135293"/>
                <a:gd name="connsiteY5" fmla="*/ 99632 h 1135311"/>
                <a:gd name="connsiteX6" fmla="*/ 417516 w 1135293"/>
                <a:gd name="connsiteY6" fmla="*/ 249785 h 1135311"/>
                <a:gd name="connsiteX7" fmla="*/ 522236 w 1135293"/>
                <a:gd name="connsiteY7" fmla="*/ 249785 h 1135311"/>
                <a:gd name="connsiteX8" fmla="*/ 522236 w 1135293"/>
                <a:gd name="connsiteY8" fmla="*/ 401664 h 1135311"/>
                <a:gd name="connsiteX9" fmla="*/ 409138 w 1135293"/>
                <a:gd name="connsiteY9" fmla="*/ 515375 h 1135311"/>
                <a:gd name="connsiteX10" fmla="*/ 249765 w 1135293"/>
                <a:gd name="connsiteY10" fmla="*/ 515239 h 1135311"/>
                <a:gd name="connsiteX11" fmla="*/ 249765 w 1135293"/>
                <a:gd name="connsiteY11" fmla="*/ 410384 h 1135311"/>
                <a:gd name="connsiteX12" fmla="*/ 99611 w 1135293"/>
                <a:gd name="connsiteY12" fmla="*/ 560537 h 1135311"/>
                <a:gd name="connsiteX13" fmla="*/ 249765 w 1135293"/>
                <a:gd name="connsiteY13" fmla="*/ 710668 h 1135311"/>
                <a:gd name="connsiteX14" fmla="*/ 249765 w 1135293"/>
                <a:gd name="connsiteY14" fmla="*/ 604677 h 1135311"/>
                <a:gd name="connsiteX15" fmla="*/ 409206 w 1135293"/>
                <a:gd name="connsiteY15" fmla="*/ 604813 h 1135311"/>
                <a:gd name="connsiteX16" fmla="*/ 522236 w 1135293"/>
                <a:gd name="connsiteY16" fmla="*/ 718251 h 1135311"/>
                <a:gd name="connsiteX17" fmla="*/ 522236 w 1135293"/>
                <a:gd name="connsiteY17" fmla="*/ 823515 h 1135311"/>
                <a:gd name="connsiteX18" fmla="*/ 464835 w 1135293"/>
                <a:gd name="connsiteY18" fmla="*/ 915246 h 1135311"/>
                <a:gd name="connsiteX19" fmla="*/ 567330 w 1135293"/>
                <a:gd name="connsiteY19" fmla="*/ 1017422 h 1135311"/>
                <a:gd name="connsiteX20" fmla="*/ 669733 w 1135293"/>
                <a:gd name="connsiteY20" fmla="*/ 915246 h 1135311"/>
                <a:gd name="connsiteX21" fmla="*/ 613059 w 1135293"/>
                <a:gd name="connsiteY21" fmla="*/ 824128 h 1135311"/>
                <a:gd name="connsiteX22" fmla="*/ 613059 w 1135293"/>
                <a:gd name="connsiteY22" fmla="*/ 718251 h 1135311"/>
                <a:gd name="connsiteX23" fmla="*/ 726021 w 1135293"/>
                <a:gd name="connsiteY23" fmla="*/ 605108 h 1135311"/>
                <a:gd name="connsiteX24" fmla="*/ 885529 w 1135293"/>
                <a:gd name="connsiteY24" fmla="*/ 605245 h 1135311"/>
                <a:gd name="connsiteX25" fmla="*/ 885529 w 1135293"/>
                <a:gd name="connsiteY25" fmla="*/ 710100 h 1135311"/>
                <a:gd name="connsiteX26" fmla="*/ 1035683 w 1135293"/>
                <a:gd name="connsiteY26" fmla="*/ 559947 h 1135311"/>
                <a:gd name="connsiteX27" fmla="*/ 885529 w 1135293"/>
                <a:gd name="connsiteY27" fmla="*/ 409815 h 1135311"/>
                <a:gd name="connsiteX28" fmla="*/ 885529 w 1135293"/>
                <a:gd name="connsiteY28" fmla="*/ 515807 h 1135311"/>
                <a:gd name="connsiteX29" fmla="*/ 726225 w 1135293"/>
                <a:gd name="connsiteY29" fmla="*/ 515670 h 1135311"/>
                <a:gd name="connsiteX30" fmla="*/ 613059 w 1135293"/>
                <a:gd name="connsiteY30" fmla="*/ 401687 h 1135311"/>
                <a:gd name="connsiteX31" fmla="*/ 613059 w 1135293"/>
                <a:gd name="connsiteY31" fmla="*/ 249785 h 1135311"/>
                <a:gd name="connsiteX32" fmla="*/ 717801 w 1135293"/>
                <a:gd name="connsiteY32" fmla="*/ 249785 h 1135311"/>
                <a:gd name="connsiteX33" fmla="*/ 567670 w 1135293"/>
                <a:gd name="connsiteY33" fmla="*/ 0 h 1135311"/>
                <a:gd name="connsiteX34" fmla="*/ 641713 w 1135293"/>
                <a:gd name="connsiteY34" fmla="*/ 30698 h 1135311"/>
                <a:gd name="connsiteX35" fmla="*/ 1104595 w 1135293"/>
                <a:gd name="connsiteY35" fmla="*/ 493623 h 1135311"/>
                <a:gd name="connsiteX36" fmla="*/ 1135293 w 1135293"/>
                <a:gd name="connsiteY36" fmla="*/ 567644 h 1135311"/>
                <a:gd name="connsiteX37" fmla="*/ 1104572 w 1135293"/>
                <a:gd name="connsiteY37" fmla="*/ 641733 h 1135311"/>
                <a:gd name="connsiteX38" fmla="*/ 641713 w 1135293"/>
                <a:gd name="connsiteY38" fmla="*/ 1104612 h 1135311"/>
                <a:gd name="connsiteX39" fmla="*/ 567670 w 1135293"/>
                <a:gd name="connsiteY39" fmla="*/ 1135311 h 1135311"/>
                <a:gd name="connsiteX40" fmla="*/ 493626 w 1135293"/>
                <a:gd name="connsiteY40" fmla="*/ 1104612 h 1135311"/>
                <a:gd name="connsiteX41" fmla="*/ 30676 w 1135293"/>
                <a:gd name="connsiteY41" fmla="*/ 641687 h 1135311"/>
                <a:gd name="connsiteX42" fmla="*/ 0 w 1135293"/>
                <a:gd name="connsiteY42" fmla="*/ 567644 h 1135311"/>
                <a:gd name="connsiteX43" fmla="*/ 30676 w 1135293"/>
                <a:gd name="connsiteY43" fmla="*/ 493623 h 1135311"/>
                <a:gd name="connsiteX44" fmla="*/ 493626 w 1135293"/>
                <a:gd name="connsiteY44" fmla="*/ 30698 h 1135311"/>
                <a:gd name="connsiteX45" fmla="*/ 567670 w 1135293"/>
                <a:gd name="connsiteY45" fmla="*/ 0 h 113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293" h="1135311">
                  <a:moveTo>
                    <a:pt x="567647" y="440559"/>
                  </a:moveTo>
                  <a:cubicBezTo>
                    <a:pt x="633471" y="440559"/>
                    <a:pt x="687035" y="494099"/>
                    <a:pt x="687035" y="559947"/>
                  </a:cubicBezTo>
                  <a:cubicBezTo>
                    <a:pt x="687035" y="625793"/>
                    <a:pt x="633471" y="679334"/>
                    <a:pt x="567647" y="679334"/>
                  </a:cubicBezTo>
                  <a:cubicBezTo>
                    <a:pt x="501823" y="679334"/>
                    <a:pt x="448259" y="625771"/>
                    <a:pt x="448259" y="559947"/>
                  </a:cubicBezTo>
                  <a:cubicBezTo>
                    <a:pt x="448259" y="494122"/>
                    <a:pt x="501823" y="440559"/>
                    <a:pt x="567647" y="440559"/>
                  </a:cubicBezTo>
                  <a:close/>
                  <a:moveTo>
                    <a:pt x="567647" y="99632"/>
                  </a:moveTo>
                  <a:lnTo>
                    <a:pt x="417516" y="249785"/>
                  </a:lnTo>
                  <a:lnTo>
                    <a:pt x="522236" y="249785"/>
                  </a:lnTo>
                  <a:lnTo>
                    <a:pt x="522236" y="401664"/>
                  </a:lnTo>
                  <a:cubicBezTo>
                    <a:pt x="467583" y="417377"/>
                    <a:pt x="424578" y="460609"/>
                    <a:pt x="409138" y="515375"/>
                  </a:cubicBezTo>
                  <a:lnTo>
                    <a:pt x="249765" y="515239"/>
                  </a:lnTo>
                  <a:lnTo>
                    <a:pt x="249765" y="410384"/>
                  </a:lnTo>
                  <a:lnTo>
                    <a:pt x="99611" y="560537"/>
                  </a:lnTo>
                  <a:lnTo>
                    <a:pt x="249765" y="710668"/>
                  </a:lnTo>
                  <a:lnTo>
                    <a:pt x="249765" y="604677"/>
                  </a:lnTo>
                  <a:lnTo>
                    <a:pt x="409206" y="604813"/>
                  </a:lnTo>
                  <a:cubicBezTo>
                    <a:pt x="424714" y="659466"/>
                    <a:pt x="467651" y="702562"/>
                    <a:pt x="522236" y="718251"/>
                  </a:cubicBezTo>
                  <a:lnTo>
                    <a:pt x="522236" y="823515"/>
                  </a:lnTo>
                  <a:cubicBezTo>
                    <a:pt x="499530" y="840045"/>
                    <a:pt x="464835" y="874785"/>
                    <a:pt x="464835" y="915246"/>
                  </a:cubicBezTo>
                  <a:cubicBezTo>
                    <a:pt x="464835" y="971579"/>
                    <a:pt x="510996" y="1017422"/>
                    <a:pt x="567330" y="1017422"/>
                  </a:cubicBezTo>
                  <a:cubicBezTo>
                    <a:pt x="623663" y="1017422"/>
                    <a:pt x="669733" y="971579"/>
                    <a:pt x="669733" y="915246"/>
                  </a:cubicBezTo>
                  <a:cubicBezTo>
                    <a:pt x="669733" y="875239"/>
                    <a:pt x="635765" y="840908"/>
                    <a:pt x="613059" y="824128"/>
                  </a:cubicBezTo>
                  <a:lnTo>
                    <a:pt x="613059" y="718251"/>
                  </a:lnTo>
                  <a:cubicBezTo>
                    <a:pt x="667530" y="702607"/>
                    <a:pt x="710444" y="659602"/>
                    <a:pt x="726021" y="605108"/>
                  </a:cubicBezTo>
                  <a:lnTo>
                    <a:pt x="885529" y="605245"/>
                  </a:lnTo>
                  <a:lnTo>
                    <a:pt x="885529" y="710100"/>
                  </a:lnTo>
                  <a:lnTo>
                    <a:pt x="1035683" y="559947"/>
                  </a:lnTo>
                  <a:lnTo>
                    <a:pt x="885529" y="409815"/>
                  </a:lnTo>
                  <a:lnTo>
                    <a:pt x="885529" y="515807"/>
                  </a:lnTo>
                  <a:lnTo>
                    <a:pt x="726225" y="515670"/>
                  </a:lnTo>
                  <a:cubicBezTo>
                    <a:pt x="710853" y="460768"/>
                    <a:pt x="667803" y="417400"/>
                    <a:pt x="613059" y="401687"/>
                  </a:cubicBezTo>
                  <a:lnTo>
                    <a:pt x="613059" y="249785"/>
                  </a:lnTo>
                  <a:lnTo>
                    <a:pt x="717801" y="249785"/>
                  </a:lnTo>
                  <a:close/>
                  <a:moveTo>
                    <a:pt x="567670" y="0"/>
                  </a:moveTo>
                  <a:cubicBezTo>
                    <a:pt x="595621" y="0"/>
                    <a:pt x="621937" y="10899"/>
                    <a:pt x="641713" y="30698"/>
                  </a:cubicBezTo>
                  <a:lnTo>
                    <a:pt x="1104595" y="493623"/>
                  </a:lnTo>
                  <a:cubicBezTo>
                    <a:pt x="1124417" y="513332"/>
                    <a:pt x="1135293" y="539648"/>
                    <a:pt x="1135293" y="567644"/>
                  </a:cubicBezTo>
                  <a:cubicBezTo>
                    <a:pt x="1135293" y="595640"/>
                    <a:pt x="1124417" y="621956"/>
                    <a:pt x="1104572" y="641733"/>
                  </a:cubicBezTo>
                  <a:lnTo>
                    <a:pt x="641713" y="1104612"/>
                  </a:lnTo>
                  <a:cubicBezTo>
                    <a:pt x="621959" y="1124412"/>
                    <a:pt x="595621" y="1135311"/>
                    <a:pt x="567670" y="1135311"/>
                  </a:cubicBezTo>
                  <a:cubicBezTo>
                    <a:pt x="539696" y="1135311"/>
                    <a:pt x="513357" y="1124412"/>
                    <a:pt x="493626" y="1104612"/>
                  </a:cubicBezTo>
                  <a:lnTo>
                    <a:pt x="30676" y="641687"/>
                  </a:lnTo>
                  <a:cubicBezTo>
                    <a:pt x="11171" y="622183"/>
                    <a:pt x="0" y="595231"/>
                    <a:pt x="0" y="567644"/>
                  </a:cubicBezTo>
                  <a:cubicBezTo>
                    <a:pt x="0" y="540079"/>
                    <a:pt x="11171" y="513105"/>
                    <a:pt x="30676" y="493623"/>
                  </a:cubicBezTo>
                  <a:lnTo>
                    <a:pt x="493626" y="30698"/>
                  </a:lnTo>
                  <a:cubicBezTo>
                    <a:pt x="513403" y="10899"/>
                    <a:pt x="539696" y="0"/>
                    <a:pt x="567670" y="0"/>
                  </a:cubicBezTo>
                  <a:close/>
                </a:path>
              </a:pathLst>
            </a:custGeom>
            <a:solidFill>
              <a:schemeClr val="bg1"/>
            </a:solidFill>
            <a:ln w="22670" cap="flat">
              <a:noFill/>
              <a:prstDash val="solid"/>
              <a:miter/>
            </a:ln>
          </p:spPr>
          <p:txBody>
            <a:bodyPr rtlCol="0" anchor="ctr"/>
            <a:lstStyle/>
            <a:p>
              <a:endParaRPr lang="en-IN"/>
            </a:p>
          </p:txBody>
        </p:sp>
      </p:grpSp>
      <p:grpSp>
        <p:nvGrpSpPr>
          <p:cNvPr id="140" name="Group 139">
            <a:extLst>
              <a:ext uri="{FF2B5EF4-FFF2-40B4-BE49-F238E27FC236}">
                <a16:creationId xmlns:a16="http://schemas.microsoft.com/office/drawing/2014/main" id="{087F4062-AD7C-4BA9-BBBF-D57CAB8231EF}"/>
              </a:ext>
            </a:extLst>
          </p:cNvPr>
          <p:cNvGrpSpPr/>
          <p:nvPr/>
        </p:nvGrpSpPr>
        <p:grpSpPr>
          <a:xfrm>
            <a:off x="388938" y="3451392"/>
            <a:ext cx="935510" cy="935510"/>
            <a:chOff x="388938" y="3451392"/>
            <a:chExt cx="935510" cy="935510"/>
          </a:xfrm>
        </p:grpSpPr>
        <p:grpSp>
          <p:nvGrpSpPr>
            <p:cNvPr id="37" name="Group 36">
              <a:extLst>
                <a:ext uri="{FF2B5EF4-FFF2-40B4-BE49-F238E27FC236}">
                  <a16:creationId xmlns:a16="http://schemas.microsoft.com/office/drawing/2014/main" id="{B4D17F39-525A-4D50-BCB3-849E1B1B84D4}"/>
                </a:ext>
              </a:extLst>
            </p:cNvPr>
            <p:cNvGrpSpPr/>
            <p:nvPr/>
          </p:nvGrpSpPr>
          <p:grpSpPr>
            <a:xfrm>
              <a:off x="388938" y="3451392"/>
              <a:ext cx="935510" cy="935510"/>
              <a:chOff x="343218" y="3451392"/>
              <a:chExt cx="935510" cy="935510"/>
            </a:xfrm>
          </p:grpSpPr>
          <p:sp>
            <p:nvSpPr>
              <p:cNvPr id="52" name="Oval 51">
                <a:extLst>
                  <a:ext uri="{FF2B5EF4-FFF2-40B4-BE49-F238E27FC236}">
                    <a16:creationId xmlns:a16="http://schemas.microsoft.com/office/drawing/2014/main" id="{161D5559-5D99-4863-AE8E-D2CAD01E0BA8}"/>
                  </a:ext>
                </a:extLst>
              </p:cNvPr>
              <p:cNvSpPr/>
              <p:nvPr/>
            </p:nvSpPr>
            <p:spPr bwMode="auto">
              <a:xfrm>
                <a:off x="420790" y="3528966"/>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53" name="Arc 52">
                <a:extLst>
                  <a:ext uri="{FF2B5EF4-FFF2-40B4-BE49-F238E27FC236}">
                    <a16:creationId xmlns:a16="http://schemas.microsoft.com/office/drawing/2014/main" id="{C82F85B8-F5BE-4A0C-90B4-9274BA0575BE}"/>
                  </a:ext>
                </a:extLst>
              </p:cNvPr>
              <p:cNvSpPr/>
              <p:nvPr/>
            </p:nvSpPr>
            <p:spPr>
              <a:xfrm>
                <a:off x="343218" y="3451392"/>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9" name="Freeform: Shape 108">
              <a:extLst>
                <a:ext uri="{FF2B5EF4-FFF2-40B4-BE49-F238E27FC236}">
                  <a16:creationId xmlns:a16="http://schemas.microsoft.com/office/drawing/2014/main" id="{35FE60EA-0677-43A6-9DE4-368F484A8F51}"/>
                </a:ext>
              </a:extLst>
            </p:cNvPr>
            <p:cNvSpPr/>
            <p:nvPr/>
          </p:nvSpPr>
          <p:spPr>
            <a:xfrm>
              <a:off x="607119" y="3669573"/>
              <a:ext cx="499148" cy="499148"/>
            </a:xfrm>
            <a:custGeom>
              <a:avLst/>
              <a:gdLst>
                <a:gd name="connsiteX0" fmla="*/ 237020 w 516723"/>
                <a:gd name="connsiteY0" fmla="*/ 64633 h 515691"/>
                <a:gd name="connsiteX1" fmla="*/ 256287 w 516723"/>
                <a:gd name="connsiteY1" fmla="*/ 85911 h 515691"/>
                <a:gd name="connsiteX2" fmla="*/ 256297 w 516723"/>
                <a:gd name="connsiteY2" fmla="*/ 85921 h 515691"/>
                <a:gd name="connsiteX3" fmla="*/ 302461 w 516723"/>
                <a:gd name="connsiteY3" fmla="*/ 77319 h 515691"/>
                <a:gd name="connsiteX4" fmla="*/ 312414 w 516723"/>
                <a:gd name="connsiteY4" fmla="*/ 87520 h 515691"/>
                <a:gd name="connsiteX5" fmla="*/ 269158 w 516723"/>
                <a:gd name="connsiteY5" fmla="*/ 99133 h 515691"/>
                <a:gd name="connsiteX6" fmla="*/ 292045 w 516723"/>
                <a:gd name="connsiteY6" fmla="*/ 120751 h 515691"/>
                <a:gd name="connsiteX7" fmla="*/ 311187 w 516723"/>
                <a:gd name="connsiteY7" fmla="*/ 124546 h 515691"/>
                <a:gd name="connsiteX8" fmla="*/ 313198 w 516723"/>
                <a:gd name="connsiteY8" fmla="*/ 138820 h 515691"/>
                <a:gd name="connsiteX9" fmla="*/ 325038 w 516723"/>
                <a:gd name="connsiteY9" fmla="*/ 148082 h 515691"/>
                <a:gd name="connsiteX10" fmla="*/ 323192 w 516723"/>
                <a:gd name="connsiteY10" fmla="*/ 153992 h 515691"/>
                <a:gd name="connsiteX11" fmla="*/ 309330 w 516723"/>
                <a:gd name="connsiteY11" fmla="*/ 144452 h 515691"/>
                <a:gd name="connsiteX12" fmla="*/ 308423 w 516723"/>
                <a:gd name="connsiteY12" fmla="*/ 145308 h 515691"/>
                <a:gd name="connsiteX13" fmla="*/ 287610 w 516723"/>
                <a:gd name="connsiteY13" fmla="*/ 142533 h 515691"/>
                <a:gd name="connsiteX14" fmla="*/ 286052 w 516723"/>
                <a:gd name="connsiteY14" fmla="*/ 127228 h 515691"/>
                <a:gd name="connsiteX15" fmla="*/ 259659 w 516723"/>
                <a:gd name="connsiteY15" fmla="*/ 104970 h 515691"/>
                <a:gd name="connsiteX16" fmla="*/ 259669 w 516723"/>
                <a:gd name="connsiteY16" fmla="*/ 104970 h 515691"/>
                <a:gd name="connsiteX17" fmla="*/ 259009 w 516723"/>
                <a:gd name="connsiteY17" fmla="*/ 104341 h 515691"/>
                <a:gd name="connsiteX18" fmla="*/ 259659 w 516723"/>
                <a:gd name="connsiteY18" fmla="*/ 104981 h 515691"/>
                <a:gd name="connsiteX19" fmla="*/ 241672 w 516723"/>
                <a:gd name="connsiteY19" fmla="*/ 119534 h 515691"/>
                <a:gd name="connsiteX20" fmla="*/ 239269 w 516723"/>
                <a:gd name="connsiteY20" fmla="*/ 121895 h 515691"/>
                <a:gd name="connsiteX21" fmla="*/ 238392 w 516723"/>
                <a:gd name="connsiteY21" fmla="*/ 142729 h 515691"/>
                <a:gd name="connsiteX22" fmla="*/ 242146 w 516723"/>
                <a:gd name="connsiteY22" fmla="*/ 145813 h 515691"/>
                <a:gd name="connsiteX23" fmla="*/ 260794 w 516723"/>
                <a:gd name="connsiteY23" fmla="*/ 158200 h 515691"/>
                <a:gd name="connsiteX24" fmla="*/ 279059 w 516723"/>
                <a:gd name="connsiteY24" fmla="*/ 161325 h 515691"/>
                <a:gd name="connsiteX25" fmla="*/ 281535 w 516723"/>
                <a:gd name="connsiteY25" fmla="*/ 166791 h 515691"/>
                <a:gd name="connsiteX26" fmla="*/ 315477 w 516723"/>
                <a:gd name="connsiteY26" fmla="*/ 169112 h 515691"/>
                <a:gd name="connsiteX27" fmla="*/ 306639 w 516723"/>
                <a:gd name="connsiteY27" fmla="*/ 180003 h 515691"/>
                <a:gd name="connsiteX28" fmla="*/ 279575 w 516723"/>
                <a:gd name="connsiteY28" fmla="*/ 177188 h 515691"/>
                <a:gd name="connsiteX29" fmla="*/ 276522 w 516723"/>
                <a:gd name="connsiteY29" fmla="*/ 180540 h 515691"/>
                <a:gd name="connsiteX30" fmla="*/ 257256 w 516723"/>
                <a:gd name="connsiteY30" fmla="*/ 178002 h 515691"/>
                <a:gd name="connsiteX31" fmla="*/ 254585 w 516723"/>
                <a:gd name="connsiteY31" fmla="*/ 168297 h 515691"/>
                <a:gd name="connsiteX32" fmla="*/ 234483 w 516723"/>
                <a:gd name="connsiteY32" fmla="*/ 155487 h 515691"/>
                <a:gd name="connsiteX33" fmla="*/ 228893 w 516723"/>
                <a:gd name="connsiteY33" fmla="*/ 150764 h 515691"/>
                <a:gd name="connsiteX34" fmla="*/ 219281 w 516723"/>
                <a:gd name="connsiteY34" fmla="*/ 152321 h 515691"/>
                <a:gd name="connsiteX35" fmla="*/ 214547 w 516723"/>
                <a:gd name="connsiteY35" fmla="*/ 183706 h 515691"/>
                <a:gd name="connsiteX36" fmla="*/ 203067 w 516723"/>
                <a:gd name="connsiteY36" fmla="*/ 172650 h 515691"/>
                <a:gd name="connsiteX37" fmla="*/ 201768 w 516723"/>
                <a:gd name="connsiteY37" fmla="*/ 170174 h 515691"/>
                <a:gd name="connsiteX38" fmla="*/ 205801 w 516723"/>
                <a:gd name="connsiteY38" fmla="*/ 145999 h 515691"/>
                <a:gd name="connsiteX39" fmla="*/ 204253 w 516723"/>
                <a:gd name="connsiteY39" fmla="*/ 144214 h 515691"/>
                <a:gd name="connsiteX40" fmla="*/ 204264 w 516723"/>
                <a:gd name="connsiteY40" fmla="*/ 118956 h 515691"/>
                <a:gd name="connsiteX41" fmla="*/ 201541 w 516723"/>
                <a:gd name="connsiteY41" fmla="*/ 91098 h 515691"/>
                <a:gd name="connsiteX42" fmla="*/ 208967 w 516723"/>
                <a:gd name="connsiteY42" fmla="*/ 82084 h 515691"/>
                <a:gd name="connsiteX43" fmla="*/ 213722 w 516723"/>
                <a:gd name="connsiteY43" fmla="*/ 111974 h 515691"/>
                <a:gd name="connsiteX44" fmla="*/ 225087 w 516723"/>
                <a:gd name="connsiteY44" fmla="*/ 111200 h 515691"/>
                <a:gd name="connsiteX45" fmla="*/ 227408 w 516723"/>
                <a:gd name="connsiteY45" fmla="*/ 108632 h 515691"/>
                <a:gd name="connsiteX46" fmla="*/ 246571 w 516723"/>
                <a:gd name="connsiteY46" fmla="*/ 92037 h 515691"/>
                <a:gd name="connsiteX47" fmla="*/ 246519 w 516723"/>
                <a:gd name="connsiteY47" fmla="*/ 91985 h 515691"/>
                <a:gd name="connsiteX48" fmla="*/ 227882 w 516723"/>
                <a:gd name="connsiteY48" fmla="*/ 68346 h 515691"/>
                <a:gd name="connsiteX49" fmla="*/ 237020 w 516723"/>
                <a:gd name="connsiteY49" fmla="*/ 64633 h 515691"/>
                <a:gd name="connsiteX50" fmla="*/ 258289 w 516723"/>
                <a:gd name="connsiteY50" fmla="*/ 50885 h 515691"/>
                <a:gd name="connsiteX51" fmla="*/ 210029 w 516723"/>
                <a:gd name="connsiteY51" fmla="*/ 67263 h 515691"/>
                <a:gd name="connsiteX52" fmla="*/ 195209 w 516723"/>
                <a:gd name="connsiteY52" fmla="*/ 178767 h 515691"/>
                <a:gd name="connsiteX53" fmla="*/ 223721 w 516723"/>
                <a:gd name="connsiteY53" fmla="*/ 202036 h 515691"/>
                <a:gd name="connsiteX54" fmla="*/ 224483 w 516723"/>
                <a:gd name="connsiteY54" fmla="*/ 202210 h 515691"/>
                <a:gd name="connsiteX55" fmla="*/ 143744 w 516723"/>
                <a:gd name="connsiteY55" fmla="*/ 282950 h 515691"/>
                <a:gd name="connsiteX56" fmla="*/ 110202 w 516723"/>
                <a:gd name="connsiteY56" fmla="*/ 249410 h 515691"/>
                <a:gd name="connsiteX57" fmla="*/ 110202 w 516723"/>
                <a:gd name="connsiteY57" fmla="*/ 345668 h 515691"/>
                <a:gd name="connsiteX58" fmla="*/ 206462 w 516723"/>
                <a:gd name="connsiteY58" fmla="*/ 345668 h 515691"/>
                <a:gd name="connsiteX59" fmla="*/ 172921 w 516723"/>
                <a:gd name="connsiteY59" fmla="*/ 312128 h 515691"/>
                <a:gd name="connsiteX60" fmla="*/ 237217 w 516723"/>
                <a:gd name="connsiteY60" fmla="*/ 247832 h 515691"/>
                <a:gd name="connsiteX61" fmla="*/ 237217 w 516723"/>
                <a:gd name="connsiteY61" fmla="*/ 402238 h 515691"/>
                <a:gd name="connsiteX62" fmla="*/ 189773 w 516723"/>
                <a:gd name="connsiteY62" fmla="*/ 402238 h 515691"/>
                <a:gd name="connsiteX63" fmla="*/ 257844 w 516723"/>
                <a:gd name="connsiteY63" fmla="*/ 470310 h 515691"/>
                <a:gd name="connsiteX64" fmla="*/ 325915 w 516723"/>
                <a:gd name="connsiteY64" fmla="*/ 402238 h 515691"/>
                <a:gd name="connsiteX65" fmla="*/ 277440 w 516723"/>
                <a:gd name="connsiteY65" fmla="*/ 402238 h 515691"/>
                <a:gd name="connsiteX66" fmla="*/ 277440 w 516723"/>
                <a:gd name="connsiteY66" fmla="*/ 246273 h 515691"/>
                <a:gd name="connsiteX67" fmla="*/ 342924 w 516723"/>
                <a:gd name="connsiteY67" fmla="*/ 311756 h 515691"/>
                <a:gd name="connsiteX68" fmla="*/ 309373 w 516723"/>
                <a:gd name="connsiteY68" fmla="*/ 345307 h 515691"/>
                <a:gd name="connsiteX69" fmla="*/ 405642 w 516723"/>
                <a:gd name="connsiteY69" fmla="*/ 345307 h 515691"/>
                <a:gd name="connsiteX70" fmla="*/ 405642 w 516723"/>
                <a:gd name="connsiteY70" fmla="*/ 249038 h 515691"/>
                <a:gd name="connsiteX71" fmla="*/ 372091 w 516723"/>
                <a:gd name="connsiteY71" fmla="*/ 282589 h 515691"/>
                <a:gd name="connsiteX72" fmla="*/ 289071 w 516723"/>
                <a:gd name="connsiteY72" fmla="*/ 199568 h 515691"/>
                <a:gd name="connsiteX73" fmla="*/ 306712 w 516723"/>
                <a:gd name="connsiteY73" fmla="*/ 193578 h 515691"/>
                <a:gd name="connsiteX74" fmla="*/ 321523 w 516723"/>
                <a:gd name="connsiteY74" fmla="*/ 82095 h 515691"/>
                <a:gd name="connsiteX75" fmla="*/ 258289 w 516723"/>
                <a:gd name="connsiteY75" fmla="*/ 50885 h 515691"/>
                <a:gd name="connsiteX76" fmla="*/ 257846 w 516723"/>
                <a:gd name="connsiteY76" fmla="*/ 0 h 515691"/>
                <a:gd name="connsiteX77" fmla="*/ 291882 w 516723"/>
                <a:gd name="connsiteY77" fmla="*/ 14439 h 515691"/>
                <a:gd name="connsiteX78" fmla="*/ 502283 w 516723"/>
                <a:gd name="connsiteY78" fmla="*/ 224842 h 515691"/>
                <a:gd name="connsiteX79" fmla="*/ 516723 w 516723"/>
                <a:gd name="connsiteY79" fmla="*/ 258878 h 515691"/>
                <a:gd name="connsiteX80" fmla="*/ 502283 w 516723"/>
                <a:gd name="connsiteY80" fmla="*/ 292913 h 515691"/>
                <a:gd name="connsiteX81" fmla="*/ 291882 w 516723"/>
                <a:gd name="connsiteY81" fmla="*/ 501252 h 515691"/>
                <a:gd name="connsiteX82" fmla="*/ 257846 w 516723"/>
                <a:gd name="connsiteY82" fmla="*/ 515691 h 515691"/>
                <a:gd name="connsiteX83" fmla="*/ 223811 w 516723"/>
                <a:gd name="connsiteY83" fmla="*/ 501252 h 515691"/>
                <a:gd name="connsiteX84" fmla="*/ 14439 w 516723"/>
                <a:gd name="connsiteY84" fmla="*/ 291882 h 515691"/>
                <a:gd name="connsiteX85" fmla="*/ 0 w 516723"/>
                <a:gd name="connsiteY85" fmla="*/ 257846 h 515691"/>
                <a:gd name="connsiteX86" fmla="*/ 14439 w 516723"/>
                <a:gd name="connsiteY86" fmla="*/ 223811 h 515691"/>
                <a:gd name="connsiteX87" fmla="*/ 223811 w 516723"/>
                <a:gd name="connsiteY87" fmla="*/ 14439 h 515691"/>
                <a:gd name="connsiteX88" fmla="*/ 257846 w 516723"/>
                <a:gd name="connsiteY88" fmla="*/ 0 h 51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16723" h="515691">
                  <a:moveTo>
                    <a:pt x="237020" y="64633"/>
                  </a:moveTo>
                  <a:cubicBezTo>
                    <a:pt x="243559" y="72224"/>
                    <a:pt x="249975" y="79310"/>
                    <a:pt x="256287" y="85911"/>
                  </a:cubicBezTo>
                  <a:lnTo>
                    <a:pt x="256297" y="85921"/>
                  </a:lnTo>
                  <a:cubicBezTo>
                    <a:pt x="275233" y="75855"/>
                    <a:pt x="291797" y="75669"/>
                    <a:pt x="302461" y="77319"/>
                  </a:cubicBezTo>
                  <a:cubicBezTo>
                    <a:pt x="306051" y="80341"/>
                    <a:pt x="309413" y="83693"/>
                    <a:pt x="312414" y="87520"/>
                  </a:cubicBezTo>
                  <a:cubicBezTo>
                    <a:pt x="312414" y="87520"/>
                    <a:pt x="294448" y="85529"/>
                    <a:pt x="269158" y="99133"/>
                  </a:cubicBezTo>
                  <a:cubicBezTo>
                    <a:pt x="277296" y="107219"/>
                    <a:pt x="285021" y="114449"/>
                    <a:pt x="292045" y="120751"/>
                  </a:cubicBezTo>
                  <a:cubicBezTo>
                    <a:pt x="298418" y="117069"/>
                    <a:pt x="306577" y="118585"/>
                    <a:pt x="311187" y="124546"/>
                  </a:cubicBezTo>
                  <a:cubicBezTo>
                    <a:pt x="314405" y="128775"/>
                    <a:pt x="314962" y="134189"/>
                    <a:pt x="313198" y="138820"/>
                  </a:cubicBezTo>
                  <a:cubicBezTo>
                    <a:pt x="318572" y="143173"/>
                    <a:pt x="322295" y="146040"/>
                    <a:pt x="325038" y="148082"/>
                  </a:cubicBezTo>
                  <a:cubicBezTo>
                    <a:pt x="324492" y="150083"/>
                    <a:pt x="323966" y="152001"/>
                    <a:pt x="323192" y="153992"/>
                  </a:cubicBezTo>
                  <a:cubicBezTo>
                    <a:pt x="320593" y="152228"/>
                    <a:pt x="315983" y="149134"/>
                    <a:pt x="309330" y="144452"/>
                  </a:cubicBezTo>
                  <a:cubicBezTo>
                    <a:pt x="309021" y="144730"/>
                    <a:pt x="308763" y="145050"/>
                    <a:pt x="308423" y="145308"/>
                  </a:cubicBezTo>
                  <a:cubicBezTo>
                    <a:pt x="301925" y="150248"/>
                    <a:pt x="292622" y="149072"/>
                    <a:pt x="287610" y="142533"/>
                  </a:cubicBezTo>
                  <a:cubicBezTo>
                    <a:pt x="284134" y="137985"/>
                    <a:pt x="283773" y="132075"/>
                    <a:pt x="286052" y="127228"/>
                  </a:cubicBezTo>
                  <a:cubicBezTo>
                    <a:pt x="277399" y="120482"/>
                    <a:pt x="268271" y="112933"/>
                    <a:pt x="259659" y="104970"/>
                  </a:cubicBezTo>
                  <a:cubicBezTo>
                    <a:pt x="259669" y="104970"/>
                    <a:pt x="259669" y="104970"/>
                    <a:pt x="259669" y="104970"/>
                  </a:cubicBezTo>
                  <a:cubicBezTo>
                    <a:pt x="259443" y="104764"/>
                    <a:pt x="259236" y="104548"/>
                    <a:pt x="259009" y="104341"/>
                  </a:cubicBezTo>
                  <a:cubicBezTo>
                    <a:pt x="259226" y="104548"/>
                    <a:pt x="259432" y="104774"/>
                    <a:pt x="259659" y="104981"/>
                  </a:cubicBezTo>
                  <a:cubicBezTo>
                    <a:pt x="254048" y="108807"/>
                    <a:pt x="248046" y="113572"/>
                    <a:pt x="241672" y="119534"/>
                  </a:cubicBezTo>
                  <a:cubicBezTo>
                    <a:pt x="240836" y="120317"/>
                    <a:pt x="240063" y="121101"/>
                    <a:pt x="239269" y="121895"/>
                  </a:cubicBezTo>
                  <a:cubicBezTo>
                    <a:pt x="242745" y="128579"/>
                    <a:pt x="242332" y="136531"/>
                    <a:pt x="238392" y="142729"/>
                  </a:cubicBezTo>
                  <a:cubicBezTo>
                    <a:pt x="239599" y="143761"/>
                    <a:pt x="240847" y="144782"/>
                    <a:pt x="242146" y="145813"/>
                  </a:cubicBezTo>
                  <a:cubicBezTo>
                    <a:pt x="248582" y="150908"/>
                    <a:pt x="254832" y="154961"/>
                    <a:pt x="260794" y="158200"/>
                  </a:cubicBezTo>
                  <a:cubicBezTo>
                    <a:pt x="266734" y="154374"/>
                    <a:pt x="274707" y="155611"/>
                    <a:pt x="279059" y="161325"/>
                  </a:cubicBezTo>
                  <a:cubicBezTo>
                    <a:pt x="280328" y="162996"/>
                    <a:pt x="281122" y="164863"/>
                    <a:pt x="281535" y="166791"/>
                  </a:cubicBezTo>
                  <a:cubicBezTo>
                    <a:pt x="298687" y="171721"/>
                    <a:pt x="311249" y="169999"/>
                    <a:pt x="315477" y="169112"/>
                  </a:cubicBezTo>
                  <a:cubicBezTo>
                    <a:pt x="312641" y="173279"/>
                    <a:pt x="307701" y="180003"/>
                    <a:pt x="306639" y="180003"/>
                  </a:cubicBezTo>
                  <a:cubicBezTo>
                    <a:pt x="299687" y="180003"/>
                    <a:pt x="290312" y="179580"/>
                    <a:pt x="279575" y="177188"/>
                  </a:cubicBezTo>
                  <a:cubicBezTo>
                    <a:pt x="278760" y="178425"/>
                    <a:pt x="277770" y="179580"/>
                    <a:pt x="276522" y="180540"/>
                  </a:cubicBezTo>
                  <a:cubicBezTo>
                    <a:pt x="270520" y="185129"/>
                    <a:pt x="261908" y="184005"/>
                    <a:pt x="257256" y="178002"/>
                  </a:cubicBezTo>
                  <a:cubicBezTo>
                    <a:pt x="255080" y="175125"/>
                    <a:pt x="254244" y="171649"/>
                    <a:pt x="254585" y="168297"/>
                  </a:cubicBezTo>
                  <a:cubicBezTo>
                    <a:pt x="248005" y="165017"/>
                    <a:pt x="241249" y="160851"/>
                    <a:pt x="234483" y="155487"/>
                  </a:cubicBezTo>
                  <a:cubicBezTo>
                    <a:pt x="232503" y="153889"/>
                    <a:pt x="230657" y="152321"/>
                    <a:pt x="228893" y="150764"/>
                  </a:cubicBezTo>
                  <a:cubicBezTo>
                    <a:pt x="225809" y="152053"/>
                    <a:pt x="222519" y="152569"/>
                    <a:pt x="219281" y="152321"/>
                  </a:cubicBezTo>
                  <a:cubicBezTo>
                    <a:pt x="214588" y="164925"/>
                    <a:pt x="214052" y="176115"/>
                    <a:pt x="214547" y="183706"/>
                  </a:cubicBezTo>
                  <a:cubicBezTo>
                    <a:pt x="210535" y="180467"/>
                    <a:pt x="206378" y="176889"/>
                    <a:pt x="203067" y="172650"/>
                  </a:cubicBezTo>
                  <a:cubicBezTo>
                    <a:pt x="202418" y="171783"/>
                    <a:pt x="202418" y="171061"/>
                    <a:pt x="201768" y="170174"/>
                  </a:cubicBezTo>
                  <a:cubicBezTo>
                    <a:pt x="202118" y="163006"/>
                    <a:pt x="203263" y="154652"/>
                    <a:pt x="205801" y="145999"/>
                  </a:cubicBezTo>
                  <a:cubicBezTo>
                    <a:pt x="205254" y="145431"/>
                    <a:pt x="204738" y="144844"/>
                    <a:pt x="204253" y="144214"/>
                  </a:cubicBezTo>
                  <a:cubicBezTo>
                    <a:pt x="198426" y="136582"/>
                    <a:pt x="198694" y="126248"/>
                    <a:pt x="204264" y="118956"/>
                  </a:cubicBezTo>
                  <a:cubicBezTo>
                    <a:pt x="199447" y="107374"/>
                    <a:pt x="199911" y="97761"/>
                    <a:pt x="201541" y="91098"/>
                  </a:cubicBezTo>
                  <a:cubicBezTo>
                    <a:pt x="203717" y="87911"/>
                    <a:pt x="206254" y="84931"/>
                    <a:pt x="208967" y="82084"/>
                  </a:cubicBezTo>
                  <a:cubicBezTo>
                    <a:pt x="207977" y="87664"/>
                    <a:pt x="207471" y="98493"/>
                    <a:pt x="213722" y="111974"/>
                  </a:cubicBezTo>
                  <a:cubicBezTo>
                    <a:pt x="217404" y="110643"/>
                    <a:pt x="221343" y="110416"/>
                    <a:pt x="225087" y="111200"/>
                  </a:cubicBezTo>
                  <a:cubicBezTo>
                    <a:pt x="225840" y="110344"/>
                    <a:pt x="226603" y="109488"/>
                    <a:pt x="227408" y="108632"/>
                  </a:cubicBezTo>
                  <a:cubicBezTo>
                    <a:pt x="233679" y="102010"/>
                    <a:pt x="240465" y="96307"/>
                    <a:pt x="246571" y="92037"/>
                  </a:cubicBezTo>
                  <a:cubicBezTo>
                    <a:pt x="246550" y="92016"/>
                    <a:pt x="246530" y="92006"/>
                    <a:pt x="246519" y="91985"/>
                  </a:cubicBezTo>
                  <a:cubicBezTo>
                    <a:pt x="239207" y="84209"/>
                    <a:pt x="232709" y="76247"/>
                    <a:pt x="227882" y="68346"/>
                  </a:cubicBezTo>
                  <a:cubicBezTo>
                    <a:pt x="230832" y="66871"/>
                    <a:pt x="233895" y="65634"/>
                    <a:pt x="237020" y="64633"/>
                  </a:cubicBezTo>
                  <a:close/>
                  <a:moveTo>
                    <a:pt x="258289" y="50885"/>
                  </a:moveTo>
                  <a:cubicBezTo>
                    <a:pt x="241446" y="50885"/>
                    <a:pt x="224439" y="56176"/>
                    <a:pt x="210029" y="67263"/>
                  </a:cubicBezTo>
                  <a:cubicBezTo>
                    <a:pt x="175086" y="93997"/>
                    <a:pt x="168496" y="143886"/>
                    <a:pt x="195209" y="178767"/>
                  </a:cubicBezTo>
                  <a:cubicBezTo>
                    <a:pt x="203032" y="188993"/>
                    <a:pt x="212859" y="196793"/>
                    <a:pt x="223721" y="202036"/>
                  </a:cubicBezTo>
                  <a:lnTo>
                    <a:pt x="224483" y="202210"/>
                  </a:lnTo>
                  <a:lnTo>
                    <a:pt x="143744" y="282950"/>
                  </a:lnTo>
                  <a:lnTo>
                    <a:pt x="110202" y="249410"/>
                  </a:lnTo>
                  <a:lnTo>
                    <a:pt x="110202" y="345668"/>
                  </a:lnTo>
                  <a:lnTo>
                    <a:pt x="206462" y="345668"/>
                  </a:lnTo>
                  <a:lnTo>
                    <a:pt x="172921" y="312128"/>
                  </a:lnTo>
                  <a:lnTo>
                    <a:pt x="237217" y="247832"/>
                  </a:lnTo>
                  <a:lnTo>
                    <a:pt x="237217" y="402238"/>
                  </a:lnTo>
                  <a:lnTo>
                    <a:pt x="189773" y="402238"/>
                  </a:lnTo>
                  <a:lnTo>
                    <a:pt x="257844" y="470310"/>
                  </a:lnTo>
                  <a:lnTo>
                    <a:pt x="325915" y="402238"/>
                  </a:lnTo>
                  <a:lnTo>
                    <a:pt x="277440" y="402238"/>
                  </a:lnTo>
                  <a:lnTo>
                    <a:pt x="277440" y="246273"/>
                  </a:lnTo>
                  <a:lnTo>
                    <a:pt x="342924" y="311756"/>
                  </a:lnTo>
                  <a:lnTo>
                    <a:pt x="309373" y="345307"/>
                  </a:lnTo>
                  <a:lnTo>
                    <a:pt x="405642" y="345307"/>
                  </a:lnTo>
                  <a:lnTo>
                    <a:pt x="405642" y="249038"/>
                  </a:lnTo>
                  <a:lnTo>
                    <a:pt x="372091" y="282589"/>
                  </a:lnTo>
                  <a:lnTo>
                    <a:pt x="289071" y="199568"/>
                  </a:lnTo>
                  <a:lnTo>
                    <a:pt x="306712" y="193578"/>
                  </a:lnTo>
                  <a:cubicBezTo>
                    <a:pt x="341583" y="166885"/>
                    <a:pt x="348246" y="116987"/>
                    <a:pt x="321523" y="82095"/>
                  </a:cubicBezTo>
                  <a:cubicBezTo>
                    <a:pt x="305887" y="61632"/>
                    <a:pt x="282217" y="50885"/>
                    <a:pt x="258289" y="50885"/>
                  </a:cubicBezTo>
                  <a:close/>
                  <a:moveTo>
                    <a:pt x="257846" y="0"/>
                  </a:moveTo>
                  <a:cubicBezTo>
                    <a:pt x="270223" y="0"/>
                    <a:pt x="282599" y="5157"/>
                    <a:pt x="291882" y="14439"/>
                  </a:cubicBezTo>
                  <a:lnTo>
                    <a:pt x="502283" y="224842"/>
                  </a:lnTo>
                  <a:cubicBezTo>
                    <a:pt x="511566" y="234124"/>
                    <a:pt x="516723" y="245470"/>
                    <a:pt x="516723" y="258878"/>
                  </a:cubicBezTo>
                  <a:cubicBezTo>
                    <a:pt x="516723" y="271254"/>
                    <a:pt x="511566" y="283631"/>
                    <a:pt x="502283" y="292913"/>
                  </a:cubicBezTo>
                  <a:lnTo>
                    <a:pt x="291882" y="501252"/>
                  </a:lnTo>
                  <a:cubicBezTo>
                    <a:pt x="282599" y="510534"/>
                    <a:pt x="270223" y="515691"/>
                    <a:pt x="257846" y="515691"/>
                  </a:cubicBezTo>
                  <a:cubicBezTo>
                    <a:pt x="245470" y="515691"/>
                    <a:pt x="233093" y="510534"/>
                    <a:pt x="223811" y="501252"/>
                  </a:cubicBezTo>
                  <a:lnTo>
                    <a:pt x="14439" y="291882"/>
                  </a:lnTo>
                  <a:cubicBezTo>
                    <a:pt x="5157" y="282599"/>
                    <a:pt x="0" y="270223"/>
                    <a:pt x="0" y="257846"/>
                  </a:cubicBezTo>
                  <a:cubicBezTo>
                    <a:pt x="0" y="245470"/>
                    <a:pt x="5157" y="233093"/>
                    <a:pt x="14439" y="223811"/>
                  </a:cubicBezTo>
                  <a:lnTo>
                    <a:pt x="223811" y="14439"/>
                  </a:lnTo>
                  <a:cubicBezTo>
                    <a:pt x="233093" y="5157"/>
                    <a:pt x="245470" y="0"/>
                    <a:pt x="257846" y="0"/>
                  </a:cubicBezTo>
                  <a:close/>
                </a:path>
              </a:pathLst>
            </a:custGeom>
            <a:solidFill>
              <a:schemeClr val="bg1"/>
            </a:solidFill>
            <a:ln w="10287" cap="flat">
              <a:noFill/>
              <a:prstDash val="solid"/>
              <a:miter/>
            </a:ln>
          </p:spPr>
          <p:txBody>
            <a:bodyPr rtlCol="0" anchor="ctr"/>
            <a:lstStyle/>
            <a:p>
              <a:endParaRPr lang="en-IN"/>
            </a:p>
          </p:txBody>
        </p:sp>
      </p:grpSp>
      <p:grpSp>
        <p:nvGrpSpPr>
          <p:cNvPr id="141" name="Group 140">
            <a:extLst>
              <a:ext uri="{FF2B5EF4-FFF2-40B4-BE49-F238E27FC236}">
                <a16:creationId xmlns:a16="http://schemas.microsoft.com/office/drawing/2014/main" id="{49D18116-6A2A-4E91-B2E3-A92F07FD88FD}"/>
              </a:ext>
            </a:extLst>
          </p:cNvPr>
          <p:cNvGrpSpPr/>
          <p:nvPr/>
        </p:nvGrpSpPr>
        <p:grpSpPr>
          <a:xfrm>
            <a:off x="388938" y="4580579"/>
            <a:ext cx="935510" cy="935510"/>
            <a:chOff x="388938" y="4580579"/>
            <a:chExt cx="935510" cy="935510"/>
          </a:xfrm>
        </p:grpSpPr>
        <p:grpSp>
          <p:nvGrpSpPr>
            <p:cNvPr id="36" name="Group 35">
              <a:extLst>
                <a:ext uri="{FF2B5EF4-FFF2-40B4-BE49-F238E27FC236}">
                  <a16:creationId xmlns:a16="http://schemas.microsoft.com/office/drawing/2014/main" id="{569508A0-654A-4B20-BD76-1D0495479DED}"/>
                </a:ext>
              </a:extLst>
            </p:cNvPr>
            <p:cNvGrpSpPr/>
            <p:nvPr/>
          </p:nvGrpSpPr>
          <p:grpSpPr>
            <a:xfrm>
              <a:off x="388938" y="4580579"/>
              <a:ext cx="935510" cy="935510"/>
              <a:chOff x="343218" y="4580579"/>
              <a:chExt cx="935510" cy="935510"/>
            </a:xfrm>
          </p:grpSpPr>
          <p:sp>
            <p:nvSpPr>
              <p:cNvPr id="65" name="Oval 64">
                <a:extLst>
                  <a:ext uri="{FF2B5EF4-FFF2-40B4-BE49-F238E27FC236}">
                    <a16:creationId xmlns:a16="http://schemas.microsoft.com/office/drawing/2014/main" id="{D9EDC9F6-CC13-4DDB-AE1F-BA20E92AB25F}"/>
                  </a:ext>
                </a:extLst>
              </p:cNvPr>
              <p:cNvSpPr/>
              <p:nvPr/>
            </p:nvSpPr>
            <p:spPr bwMode="auto">
              <a:xfrm>
                <a:off x="420790" y="465815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66" name="Arc 65">
                <a:extLst>
                  <a:ext uri="{FF2B5EF4-FFF2-40B4-BE49-F238E27FC236}">
                    <a16:creationId xmlns:a16="http://schemas.microsoft.com/office/drawing/2014/main" id="{B4F43C3D-4C36-4C2F-9353-64785FE97511}"/>
                  </a:ext>
                </a:extLst>
              </p:cNvPr>
              <p:cNvSpPr/>
              <p:nvPr/>
            </p:nvSpPr>
            <p:spPr>
              <a:xfrm flipH="1">
                <a:off x="343218" y="458057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10" name="Group 109">
              <a:extLst>
                <a:ext uri="{FF2B5EF4-FFF2-40B4-BE49-F238E27FC236}">
                  <a16:creationId xmlns:a16="http://schemas.microsoft.com/office/drawing/2014/main" id="{2C4EB0ED-856B-44D8-A3F8-E572F13B83E9}"/>
                </a:ext>
              </a:extLst>
            </p:cNvPr>
            <p:cNvGrpSpPr/>
            <p:nvPr/>
          </p:nvGrpSpPr>
          <p:grpSpPr>
            <a:xfrm>
              <a:off x="624519" y="4825170"/>
              <a:ext cx="464348" cy="446328"/>
              <a:chOff x="5553075" y="700088"/>
              <a:chExt cx="7281862" cy="6999288"/>
            </a:xfrm>
          </p:grpSpPr>
          <p:grpSp>
            <p:nvGrpSpPr>
              <p:cNvPr id="111" name="Group 110">
                <a:extLst>
                  <a:ext uri="{FF2B5EF4-FFF2-40B4-BE49-F238E27FC236}">
                    <a16:creationId xmlns:a16="http://schemas.microsoft.com/office/drawing/2014/main" id="{2777F46F-45FC-402B-9A39-25F5001149EA}"/>
                  </a:ext>
                </a:extLst>
              </p:cNvPr>
              <p:cNvGrpSpPr/>
              <p:nvPr/>
            </p:nvGrpSpPr>
            <p:grpSpPr>
              <a:xfrm>
                <a:off x="7702408" y="4923692"/>
                <a:ext cx="2983196" cy="1380200"/>
                <a:chOff x="6714942" y="2244673"/>
                <a:chExt cx="2300338" cy="1064270"/>
              </a:xfrm>
            </p:grpSpPr>
            <p:sp>
              <p:nvSpPr>
                <p:cNvPr id="122" name="Freeform: Shape 121">
                  <a:extLst>
                    <a:ext uri="{FF2B5EF4-FFF2-40B4-BE49-F238E27FC236}">
                      <a16:creationId xmlns:a16="http://schemas.microsoft.com/office/drawing/2014/main" id="{8BD5F3D9-9287-4900-9C67-D307237A9916}"/>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A57A4692-D0E5-4C8B-B645-AA931A8579AF}"/>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6EFEA751-FF3C-491B-9124-09B12E1A6436}"/>
                  </a:ext>
                </a:extLst>
              </p:cNvPr>
              <p:cNvGrpSpPr/>
              <p:nvPr/>
            </p:nvGrpSpPr>
            <p:grpSpPr>
              <a:xfrm>
                <a:off x="7702408" y="3915508"/>
                <a:ext cx="2983196" cy="1380200"/>
                <a:chOff x="6714942" y="2244673"/>
                <a:chExt cx="2300338" cy="1064270"/>
              </a:xfrm>
            </p:grpSpPr>
            <p:sp>
              <p:nvSpPr>
                <p:cNvPr id="120" name="Freeform: Shape 119">
                  <a:extLst>
                    <a:ext uri="{FF2B5EF4-FFF2-40B4-BE49-F238E27FC236}">
                      <a16:creationId xmlns:a16="http://schemas.microsoft.com/office/drawing/2014/main" id="{F8514B88-AAB4-455D-9B83-C76649A2BAA1}"/>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F41E882E-8EDD-48FB-B18E-7C45C3B1E98D}"/>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53914DE6-89FC-407D-9671-D547D16581E5}"/>
                  </a:ext>
                </a:extLst>
              </p:cNvPr>
              <p:cNvGrpSpPr/>
              <p:nvPr/>
            </p:nvGrpSpPr>
            <p:grpSpPr>
              <a:xfrm>
                <a:off x="7702408" y="3001108"/>
                <a:ext cx="2983196" cy="1380200"/>
                <a:chOff x="6714942" y="2244673"/>
                <a:chExt cx="2300338" cy="1064270"/>
              </a:xfrm>
            </p:grpSpPr>
            <p:sp>
              <p:nvSpPr>
                <p:cNvPr id="118" name="Freeform: Shape 117">
                  <a:extLst>
                    <a:ext uri="{FF2B5EF4-FFF2-40B4-BE49-F238E27FC236}">
                      <a16:creationId xmlns:a16="http://schemas.microsoft.com/office/drawing/2014/main" id="{9E4DE876-0289-40D2-AD05-2841C09273EB}"/>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8AD726D0-4278-4CB0-8598-5D85F1D8873E}"/>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4" name="Freeform 9">
                <a:extLst>
                  <a:ext uri="{FF2B5EF4-FFF2-40B4-BE49-F238E27FC236}">
                    <a16:creationId xmlns:a16="http://schemas.microsoft.com/office/drawing/2014/main" id="{201B615E-05B6-450C-9BC2-D18E6F843841}"/>
                  </a:ext>
                </a:extLst>
              </p:cNvPr>
              <p:cNvSpPr>
                <a:spLocks noEditPoints="1"/>
              </p:cNvSpPr>
              <p:nvPr/>
            </p:nvSpPr>
            <p:spPr bwMode="auto">
              <a:xfrm>
                <a:off x="5553075" y="700088"/>
                <a:ext cx="7281862" cy="6999288"/>
              </a:xfrm>
              <a:custGeom>
                <a:avLst/>
                <a:gdLst>
                  <a:gd name="T0" fmla="*/ 2286 w 4904"/>
                  <a:gd name="T1" fmla="*/ 4664 h 4701"/>
                  <a:gd name="T2" fmla="*/ 1448 w 4904"/>
                  <a:gd name="T3" fmla="*/ 4150 h 4701"/>
                  <a:gd name="T4" fmla="*/ 591 w 4904"/>
                  <a:gd name="T5" fmla="*/ 3155 h 4701"/>
                  <a:gd name="T6" fmla="*/ 6 w 4904"/>
                  <a:gd name="T7" fmla="*/ 1124 h 4701"/>
                  <a:gd name="T8" fmla="*/ 0 w 4904"/>
                  <a:gd name="T9" fmla="*/ 836 h 4701"/>
                  <a:gd name="T10" fmla="*/ 499 w 4904"/>
                  <a:gd name="T11" fmla="*/ 529 h 4701"/>
                  <a:gd name="T12" fmla="*/ 777 w 4904"/>
                  <a:gd name="T13" fmla="*/ 654 h 4701"/>
                  <a:gd name="T14" fmla="*/ 1735 w 4904"/>
                  <a:gd name="T15" fmla="*/ 458 h 4701"/>
                  <a:gd name="T16" fmla="*/ 1859 w 4904"/>
                  <a:gd name="T17" fmla="*/ 344 h 4701"/>
                  <a:gd name="T18" fmla="*/ 2067 w 4904"/>
                  <a:gd name="T19" fmla="*/ 160 h 4701"/>
                  <a:gd name="T20" fmla="*/ 2769 w 4904"/>
                  <a:gd name="T21" fmla="*/ 126 h 4701"/>
                  <a:gd name="T22" fmla="*/ 3007 w 4904"/>
                  <a:gd name="T23" fmla="*/ 375 h 4701"/>
                  <a:gd name="T24" fmla="*/ 3542 w 4904"/>
                  <a:gd name="T25" fmla="*/ 682 h 4701"/>
                  <a:gd name="T26" fmla="*/ 4386 w 4904"/>
                  <a:gd name="T27" fmla="*/ 537 h 4701"/>
                  <a:gd name="T28" fmla="*/ 4444 w 4904"/>
                  <a:gd name="T29" fmla="*/ 510 h 4701"/>
                  <a:gd name="T30" fmla="*/ 4893 w 4904"/>
                  <a:gd name="T31" fmla="*/ 735 h 4701"/>
                  <a:gd name="T32" fmla="*/ 4902 w 4904"/>
                  <a:gd name="T33" fmla="*/ 944 h 4701"/>
                  <a:gd name="T34" fmla="*/ 4902 w 4904"/>
                  <a:gd name="T35" fmla="*/ 957 h 4701"/>
                  <a:gd name="T36" fmla="*/ 4509 w 4904"/>
                  <a:gd name="T37" fmla="*/ 2755 h 4701"/>
                  <a:gd name="T38" fmla="*/ 2737 w 4904"/>
                  <a:gd name="T39" fmla="*/ 4603 h 4701"/>
                  <a:gd name="T40" fmla="*/ 2638 w 4904"/>
                  <a:gd name="T41" fmla="*/ 4649 h 4701"/>
                  <a:gd name="T42" fmla="*/ 2454 w 4904"/>
                  <a:gd name="T43" fmla="*/ 4701 h 4701"/>
                  <a:gd name="T44" fmla="*/ 2452 w 4904"/>
                  <a:gd name="T45" fmla="*/ 4345 h 4701"/>
                  <a:gd name="T46" fmla="*/ 2543 w 4904"/>
                  <a:gd name="T47" fmla="*/ 4300 h 4701"/>
                  <a:gd name="T48" fmla="*/ 2579 w 4904"/>
                  <a:gd name="T49" fmla="*/ 4284 h 4701"/>
                  <a:gd name="T50" fmla="*/ 3525 w 4904"/>
                  <a:gd name="T51" fmla="*/ 3581 h 4701"/>
                  <a:gd name="T52" fmla="*/ 4185 w 4904"/>
                  <a:gd name="T53" fmla="*/ 2607 h 4701"/>
                  <a:gd name="T54" fmla="*/ 4546 w 4904"/>
                  <a:gd name="T55" fmla="*/ 877 h 4701"/>
                  <a:gd name="T56" fmla="*/ 4534 w 4904"/>
                  <a:gd name="T57" fmla="*/ 860 h 4701"/>
                  <a:gd name="T58" fmla="*/ 4449 w 4904"/>
                  <a:gd name="T59" fmla="*/ 901 h 4701"/>
                  <a:gd name="T60" fmla="*/ 3490 w 4904"/>
                  <a:gd name="T61" fmla="*/ 1034 h 4701"/>
                  <a:gd name="T62" fmla="*/ 2746 w 4904"/>
                  <a:gd name="T63" fmla="*/ 617 h 4701"/>
                  <a:gd name="T64" fmla="*/ 2542 w 4904"/>
                  <a:gd name="T65" fmla="*/ 400 h 4701"/>
                  <a:gd name="T66" fmla="*/ 2449 w 4904"/>
                  <a:gd name="T67" fmla="*/ 360 h 4701"/>
                  <a:gd name="T68" fmla="*/ 2102 w 4904"/>
                  <a:gd name="T69" fmla="*/ 605 h 4701"/>
                  <a:gd name="T70" fmla="*/ 1362 w 4904"/>
                  <a:gd name="T71" fmla="*/ 1034 h 4701"/>
                  <a:gd name="T72" fmla="*/ 444 w 4904"/>
                  <a:gd name="T73" fmla="*/ 897 h 4701"/>
                  <a:gd name="T74" fmla="*/ 362 w 4904"/>
                  <a:gd name="T75" fmla="*/ 1100 h 4701"/>
                  <a:gd name="T76" fmla="*/ 499 w 4904"/>
                  <a:gd name="T77" fmla="*/ 2011 h 4701"/>
                  <a:gd name="T78" fmla="*/ 897 w 4904"/>
                  <a:gd name="T79" fmla="*/ 2973 h 4701"/>
                  <a:gd name="T80" fmla="*/ 1674 w 4904"/>
                  <a:gd name="T81" fmla="*/ 3875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4" h="4701">
                    <a:moveTo>
                      <a:pt x="2454" y="4701"/>
                    </a:moveTo>
                    <a:cubicBezTo>
                      <a:pt x="2400" y="4701"/>
                      <a:pt x="2344" y="4688"/>
                      <a:pt x="2286" y="4664"/>
                    </a:cubicBezTo>
                    <a:cubicBezTo>
                      <a:pt x="2284" y="4663"/>
                      <a:pt x="2284" y="4663"/>
                      <a:pt x="2284" y="4663"/>
                    </a:cubicBezTo>
                    <a:cubicBezTo>
                      <a:pt x="1987" y="4534"/>
                      <a:pt x="1706" y="4362"/>
                      <a:pt x="1448" y="4150"/>
                    </a:cubicBezTo>
                    <a:cubicBezTo>
                      <a:pt x="1448" y="4150"/>
                      <a:pt x="1448" y="4150"/>
                      <a:pt x="1448" y="4150"/>
                    </a:cubicBezTo>
                    <a:cubicBezTo>
                      <a:pt x="1105" y="3869"/>
                      <a:pt x="817" y="3534"/>
                      <a:pt x="591" y="3155"/>
                    </a:cubicBezTo>
                    <a:cubicBezTo>
                      <a:pt x="398" y="2831"/>
                      <a:pt x="251" y="2476"/>
                      <a:pt x="155" y="2101"/>
                    </a:cubicBezTo>
                    <a:cubicBezTo>
                      <a:pt x="74" y="1796"/>
                      <a:pt x="26" y="1476"/>
                      <a:pt x="6" y="1124"/>
                    </a:cubicBezTo>
                    <a:cubicBezTo>
                      <a:pt x="6" y="1111"/>
                      <a:pt x="6" y="1111"/>
                      <a:pt x="6" y="1111"/>
                    </a:cubicBezTo>
                    <a:cubicBezTo>
                      <a:pt x="3" y="1017"/>
                      <a:pt x="0" y="928"/>
                      <a:pt x="0" y="836"/>
                    </a:cubicBezTo>
                    <a:cubicBezTo>
                      <a:pt x="0" y="659"/>
                      <a:pt x="78" y="572"/>
                      <a:pt x="144" y="530"/>
                    </a:cubicBezTo>
                    <a:cubicBezTo>
                      <a:pt x="211" y="486"/>
                      <a:pt x="327" y="451"/>
                      <a:pt x="499" y="529"/>
                    </a:cubicBezTo>
                    <a:cubicBezTo>
                      <a:pt x="536" y="545"/>
                      <a:pt x="571" y="563"/>
                      <a:pt x="604" y="580"/>
                    </a:cubicBezTo>
                    <a:cubicBezTo>
                      <a:pt x="664" y="610"/>
                      <a:pt x="721" y="639"/>
                      <a:pt x="777" y="654"/>
                    </a:cubicBezTo>
                    <a:cubicBezTo>
                      <a:pt x="778" y="654"/>
                      <a:pt x="778" y="654"/>
                      <a:pt x="778" y="654"/>
                    </a:cubicBezTo>
                    <a:cubicBezTo>
                      <a:pt x="1152" y="760"/>
                      <a:pt x="1465" y="695"/>
                      <a:pt x="1735" y="458"/>
                    </a:cubicBezTo>
                    <a:cubicBezTo>
                      <a:pt x="1736" y="457"/>
                      <a:pt x="1736" y="457"/>
                      <a:pt x="1736" y="457"/>
                    </a:cubicBezTo>
                    <a:cubicBezTo>
                      <a:pt x="1777" y="421"/>
                      <a:pt x="1817" y="384"/>
                      <a:pt x="1859" y="344"/>
                    </a:cubicBezTo>
                    <a:cubicBezTo>
                      <a:pt x="1924" y="284"/>
                      <a:pt x="1992" y="221"/>
                      <a:pt x="2065" y="162"/>
                    </a:cubicBezTo>
                    <a:cubicBezTo>
                      <a:pt x="2067" y="160"/>
                      <a:pt x="2067" y="160"/>
                      <a:pt x="2067" y="160"/>
                    </a:cubicBezTo>
                    <a:cubicBezTo>
                      <a:pt x="2160" y="87"/>
                      <a:pt x="2274" y="8"/>
                      <a:pt x="2440" y="4"/>
                    </a:cubicBezTo>
                    <a:cubicBezTo>
                      <a:pt x="2558" y="0"/>
                      <a:pt x="2666" y="40"/>
                      <a:pt x="2769" y="126"/>
                    </a:cubicBezTo>
                    <a:cubicBezTo>
                      <a:pt x="2838" y="183"/>
                      <a:pt x="2892" y="245"/>
                      <a:pt x="2944" y="305"/>
                    </a:cubicBezTo>
                    <a:cubicBezTo>
                      <a:pt x="2966" y="330"/>
                      <a:pt x="2986" y="353"/>
                      <a:pt x="3007" y="375"/>
                    </a:cubicBezTo>
                    <a:cubicBezTo>
                      <a:pt x="3009" y="378"/>
                      <a:pt x="3009" y="378"/>
                      <a:pt x="3009" y="378"/>
                    </a:cubicBezTo>
                    <a:cubicBezTo>
                      <a:pt x="3167" y="554"/>
                      <a:pt x="3336" y="650"/>
                      <a:pt x="3542" y="682"/>
                    </a:cubicBezTo>
                    <a:cubicBezTo>
                      <a:pt x="3844" y="726"/>
                      <a:pt x="4079" y="696"/>
                      <a:pt x="4280" y="588"/>
                    </a:cubicBezTo>
                    <a:cubicBezTo>
                      <a:pt x="4316" y="568"/>
                      <a:pt x="4352" y="552"/>
                      <a:pt x="4386" y="537"/>
                    </a:cubicBezTo>
                    <a:cubicBezTo>
                      <a:pt x="4404" y="528"/>
                      <a:pt x="4422" y="520"/>
                      <a:pt x="4438" y="512"/>
                    </a:cubicBezTo>
                    <a:cubicBezTo>
                      <a:pt x="4444" y="510"/>
                      <a:pt x="4444" y="510"/>
                      <a:pt x="4444" y="510"/>
                    </a:cubicBezTo>
                    <a:cubicBezTo>
                      <a:pt x="4578" y="449"/>
                      <a:pt x="4676" y="474"/>
                      <a:pt x="4736" y="505"/>
                    </a:cubicBezTo>
                    <a:cubicBezTo>
                      <a:pt x="4793" y="535"/>
                      <a:pt x="4867" y="599"/>
                      <a:pt x="4893" y="735"/>
                    </a:cubicBezTo>
                    <a:cubicBezTo>
                      <a:pt x="4904" y="790"/>
                      <a:pt x="4903" y="840"/>
                      <a:pt x="4902" y="885"/>
                    </a:cubicBezTo>
                    <a:cubicBezTo>
                      <a:pt x="4901" y="906"/>
                      <a:pt x="4901" y="925"/>
                      <a:pt x="4902" y="944"/>
                    </a:cubicBezTo>
                    <a:cubicBezTo>
                      <a:pt x="4902" y="950"/>
                      <a:pt x="4902" y="950"/>
                      <a:pt x="4902" y="950"/>
                    </a:cubicBezTo>
                    <a:cubicBezTo>
                      <a:pt x="4902" y="957"/>
                      <a:pt x="4902" y="957"/>
                      <a:pt x="4902" y="957"/>
                    </a:cubicBezTo>
                    <a:cubicBezTo>
                      <a:pt x="4894" y="1274"/>
                      <a:pt x="4859" y="1580"/>
                      <a:pt x="4799" y="1866"/>
                    </a:cubicBezTo>
                    <a:cubicBezTo>
                      <a:pt x="4734" y="2178"/>
                      <a:pt x="4637" y="2477"/>
                      <a:pt x="4509" y="2755"/>
                    </a:cubicBezTo>
                    <a:cubicBezTo>
                      <a:pt x="4331" y="3152"/>
                      <a:pt x="4086" y="3514"/>
                      <a:pt x="3781" y="3829"/>
                    </a:cubicBezTo>
                    <a:cubicBezTo>
                      <a:pt x="3466" y="4159"/>
                      <a:pt x="3124" y="4412"/>
                      <a:pt x="2737" y="4603"/>
                    </a:cubicBezTo>
                    <a:cubicBezTo>
                      <a:pt x="2718" y="4612"/>
                      <a:pt x="2700" y="4620"/>
                      <a:pt x="2684" y="4627"/>
                    </a:cubicBezTo>
                    <a:cubicBezTo>
                      <a:pt x="2665" y="4635"/>
                      <a:pt x="2648" y="4642"/>
                      <a:pt x="2638" y="4649"/>
                    </a:cubicBezTo>
                    <a:cubicBezTo>
                      <a:pt x="2634" y="4651"/>
                      <a:pt x="2634" y="4651"/>
                      <a:pt x="2634" y="4651"/>
                    </a:cubicBezTo>
                    <a:cubicBezTo>
                      <a:pt x="2578" y="4684"/>
                      <a:pt x="2517" y="4701"/>
                      <a:pt x="2454" y="4701"/>
                    </a:cubicBezTo>
                    <a:close/>
                    <a:moveTo>
                      <a:pt x="2424" y="4336"/>
                    </a:moveTo>
                    <a:cubicBezTo>
                      <a:pt x="2441" y="4343"/>
                      <a:pt x="2449" y="4344"/>
                      <a:pt x="2452" y="4345"/>
                    </a:cubicBezTo>
                    <a:cubicBezTo>
                      <a:pt x="2452" y="4344"/>
                      <a:pt x="2453" y="4344"/>
                      <a:pt x="2453" y="4344"/>
                    </a:cubicBezTo>
                    <a:cubicBezTo>
                      <a:pt x="2485" y="4325"/>
                      <a:pt x="2516" y="4312"/>
                      <a:pt x="2543" y="4300"/>
                    </a:cubicBezTo>
                    <a:cubicBezTo>
                      <a:pt x="2556" y="4294"/>
                      <a:pt x="2569" y="4289"/>
                      <a:pt x="2579" y="4284"/>
                    </a:cubicBezTo>
                    <a:cubicBezTo>
                      <a:pt x="2579" y="4284"/>
                      <a:pt x="2579" y="4284"/>
                      <a:pt x="2579" y="4284"/>
                    </a:cubicBezTo>
                    <a:cubicBezTo>
                      <a:pt x="2929" y="4111"/>
                      <a:pt x="3238" y="3882"/>
                      <a:pt x="3524" y="3582"/>
                    </a:cubicBezTo>
                    <a:cubicBezTo>
                      <a:pt x="3525" y="3581"/>
                      <a:pt x="3525" y="3581"/>
                      <a:pt x="3525" y="3581"/>
                    </a:cubicBezTo>
                    <a:cubicBezTo>
                      <a:pt x="3801" y="3296"/>
                      <a:pt x="4023" y="2969"/>
                      <a:pt x="4185" y="2609"/>
                    </a:cubicBezTo>
                    <a:cubicBezTo>
                      <a:pt x="4185" y="2607"/>
                      <a:pt x="4185" y="2607"/>
                      <a:pt x="4185" y="2607"/>
                    </a:cubicBezTo>
                    <a:cubicBezTo>
                      <a:pt x="4412" y="2112"/>
                      <a:pt x="4530" y="1571"/>
                      <a:pt x="4546" y="953"/>
                    </a:cubicBezTo>
                    <a:cubicBezTo>
                      <a:pt x="4545" y="925"/>
                      <a:pt x="4545" y="900"/>
                      <a:pt x="4546" y="877"/>
                    </a:cubicBezTo>
                    <a:cubicBezTo>
                      <a:pt x="4546" y="869"/>
                      <a:pt x="4546" y="862"/>
                      <a:pt x="4546" y="855"/>
                    </a:cubicBezTo>
                    <a:cubicBezTo>
                      <a:pt x="4542" y="857"/>
                      <a:pt x="4538" y="858"/>
                      <a:pt x="4534" y="860"/>
                    </a:cubicBezTo>
                    <a:cubicBezTo>
                      <a:pt x="4504" y="874"/>
                      <a:pt x="4475" y="887"/>
                      <a:pt x="4450" y="901"/>
                    </a:cubicBezTo>
                    <a:cubicBezTo>
                      <a:pt x="4449" y="901"/>
                      <a:pt x="4449" y="901"/>
                      <a:pt x="4449" y="901"/>
                    </a:cubicBezTo>
                    <a:cubicBezTo>
                      <a:pt x="4304" y="979"/>
                      <a:pt x="4143" y="1029"/>
                      <a:pt x="3971" y="1048"/>
                    </a:cubicBezTo>
                    <a:cubicBezTo>
                      <a:pt x="3823" y="1064"/>
                      <a:pt x="3666" y="1060"/>
                      <a:pt x="3490" y="1034"/>
                    </a:cubicBezTo>
                    <a:cubicBezTo>
                      <a:pt x="3489" y="1034"/>
                      <a:pt x="3489" y="1034"/>
                      <a:pt x="3489" y="1034"/>
                    </a:cubicBezTo>
                    <a:cubicBezTo>
                      <a:pt x="3202" y="990"/>
                      <a:pt x="2958" y="854"/>
                      <a:pt x="2746" y="617"/>
                    </a:cubicBezTo>
                    <a:cubicBezTo>
                      <a:pt x="2721" y="591"/>
                      <a:pt x="2698" y="564"/>
                      <a:pt x="2676" y="538"/>
                    </a:cubicBezTo>
                    <a:cubicBezTo>
                      <a:pt x="2631" y="487"/>
                      <a:pt x="2588" y="438"/>
                      <a:pt x="2542" y="400"/>
                    </a:cubicBezTo>
                    <a:cubicBezTo>
                      <a:pt x="2498" y="363"/>
                      <a:pt x="2472" y="359"/>
                      <a:pt x="2451" y="360"/>
                    </a:cubicBezTo>
                    <a:cubicBezTo>
                      <a:pt x="2449" y="360"/>
                      <a:pt x="2449" y="360"/>
                      <a:pt x="2449" y="360"/>
                    </a:cubicBezTo>
                    <a:cubicBezTo>
                      <a:pt x="2397" y="361"/>
                      <a:pt x="2355" y="386"/>
                      <a:pt x="2287" y="440"/>
                    </a:cubicBezTo>
                    <a:cubicBezTo>
                      <a:pt x="2224" y="490"/>
                      <a:pt x="2165" y="546"/>
                      <a:pt x="2102" y="605"/>
                    </a:cubicBezTo>
                    <a:cubicBezTo>
                      <a:pt x="2059" y="644"/>
                      <a:pt x="2015" y="685"/>
                      <a:pt x="1970" y="725"/>
                    </a:cubicBezTo>
                    <a:cubicBezTo>
                      <a:pt x="1787" y="886"/>
                      <a:pt x="1583" y="990"/>
                      <a:pt x="1362" y="1034"/>
                    </a:cubicBezTo>
                    <a:cubicBezTo>
                      <a:pt x="1150" y="1077"/>
                      <a:pt x="921" y="1064"/>
                      <a:pt x="682" y="997"/>
                    </a:cubicBezTo>
                    <a:cubicBezTo>
                      <a:pt x="592" y="972"/>
                      <a:pt x="517" y="934"/>
                      <a:pt x="444" y="897"/>
                    </a:cubicBezTo>
                    <a:cubicBezTo>
                      <a:pt x="413" y="882"/>
                      <a:pt x="385" y="867"/>
                      <a:pt x="356" y="855"/>
                    </a:cubicBezTo>
                    <a:cubicBezTo>
                      <a:pt x="356" y="935"/>
                      <a:pt x="359" y="1015"/>
                      <a:pt x="362" y="1100"/>
                    </a:cubicBezTo>
                    <a:cubicBezTo>
                      <a:pt x="362" y="1106"/>
                      <a:pt x="362" y="1106"/>
                      <a:pt x="362" y="1106"/>
                    </a:cubicBezTo>
                    <a:cubicBezTo>
                      <a:pt x="380" y="1434"/>
                      <a:pt x="425" y="1730"/>
                      <a:pt x="499" y="2011"/>
                    </a:cubicBezTo>
                    <a:cubicBezTo>
                      <a:pt x="499" y="2012"/>
                      <a:pt x="499" y="2012"/>
                      <a:pt x="499" y="2012"/>
                    </a:cubicBezTo>
                    <a:cubicBezTo>
                      <a:pt x="587" y="2354"/>
                      <a:pt x="721" y="2677"/>
                      <a:pt x="897" y="2973"/>
                    </a:cubicBezTo>
                    <a:cubicBezTo>
                      <a:pt x="1101" y="3317"/>
                      <a:pt x="1363" y="3620"/>
                      <a:pt x="1674" y="3874"/>
                    </a:cubicBezTo>
                    <a:cubicBezTo>
                      <a:pt x="1674" y="3875"/>
                      <a:pt x="1674" y="3875"/>
                      <a:pt x="1674" y="3875"/>
                    </a:cubicBezTo>
                    <a:cubicBezTo>
                      <a:pt x="1906" y="4065"/>
                      <a:pt x="2158" y="4220"/>
                      <a:pt x="2424" y="43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15" name="Group 114">
                <a:extLst>
                  <a:ext uri="{FF2B5EF4-FFF2-40B4-BE49-F238E27FC236}">
                    <a16:creationId xmlns:a16="http://schemas.microsoft.com/office/drawing/2014/main" id="{2E266721-4DAC-438C-8FE4-257BB3D637F7}"/>
                  </a:ext>
                </a:extLst>
              </p:cNvPr>
              <p:cNvGrpSpPr/>
              <p:nvPr/>
            </p:nvGrpSpPr>
            <p:grpSpPr>
              <a:xfrm>
                <a:off x="7702408" y="2086708"/>
                <a:ext cx="2983196" cy="1380200"/>
                <a:chOff x="6714942" y="2244673"/>
                <a:chExt cx="2300338" cy="1064270"/>
              </a:xfrm>
            </p:grpSpPr>
            <p:sp>
              <p:nvSpPr>
                <p:cNvPr id="116" name="Freeform: Shape 115">
                  <a:extLst>
                    <a:ext uri="{FF2B5EF4-FFF2-40B4-BE49-F238E27FC236}">
                      <a16:creationId xmlns:a16="http://schemas.microsoft.com/office/drawing/2014/main" id="{061AD966-1110-49E8-85D0-136C00099791}"/>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E2043433-9447-49E5-A620-368992215E2F}"/>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42" name="Group 141">
            <a:extLst>
              <a:ext uri="{FF2B5EF4-FFF2-40B4-BE49-F238E27FC236}">
                <a16:creationId xmlns:a16="http://schemas.microsoft.com/office/drawing/2014/main" id="{AA8F52BF-9FF9-409C-BC9E-DDA5206EE91A}"/>
              </a:ext>
            </a:extLst>
          </p:cNvPr>
          <p:cNvGrpSpPr/>
          <p:nvPr/>
        </p:nvGrpSpPr>
        <p:grpSpPr>
          <a:xfrm>
            <a:off x="388938" y="5709765"/>
            <a:ext cx="935510" cy="935510"/>
            <a:chOff x="388938" y="5709765"/>
            <a:chExt cx="935510" cy="935510"/>
          </a:xfrm>
        </p:grpSpPr>
        <p:grpSp>
          <p:nvGrpSpPr>
            <p:cNvPr id="35" name="Group 34">
              <a:extLst>
                <a:ext uri="{FF2B5EF4-FFF2-40B4-BE49-F238E27FC236}">
                  <a16:creationId xmlns:a16="http://schemas.microsoft.com/office/drawing/2014/main" id="{6472D194-A6C4-40AC-A11D-BDC2279C2639}"/>
                </a:ext>
              </a:extLst>
            </p:cNvPr>
            <p:cNvGrpSpPr/>
            <p:nvPr/>
          </p:nvGrpSpPr>
          <p:grpSpPr>
            <a:xfrm>
              <a:off x="388938" y="5709765"/>
              <a:ext cx="935510" cy="935510"/>
              <a:chOff x="343218" y="5709765"/>
              <a:chExt cx="935510" cy="935510"/>
            </a:xfrm>
          </p:grpSpPr>
          <p:sp>
            <p:nvSpPr>
              <p:cNvPr id="68" name="Oval 67">
                <a:extLst>
                  <a:ext uri="{FF2B5EF4-FFF2-40B4-BE49-F238E27FC236}">
                    <a16:creationId xmlns:a16="http://schemas.microsoft.com/office/drawing/2014/main" id="{B11A607B-AFB6-463C-960E-7D6782133872}"/>
                  </a:ext>
                </a:extLst>
              </p:cNvPr>
              <p:cNvSpPr/>
              <p:nvPr/>
            </p:nvSpPr>
            <p:spPr bwMode="auto">
              <a:xfrm>
                <a:off x="420790" y="5787339"/>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69" name="Arc 68">
                <a:extLst>
                  <a:ext uri="{FF2B5EF4-FFF2-40B4-BE49-F238E27FC236}">
                    <a16:creationId xmlns:a16="http://schemas.microsoft.com/office/drawing/2014/main" id="{E16DD844-7D9C-41A8-A0D3-0B33A5E14760}"/>
                  </a:ext>
                </a:extLst>
              </p:cNvPr>
              <p:cNvSpPr/>
              <p:nvPr/>
            </p:nvSpPr>
            <p:spPr>
              <a:xfrm>
                <a:off x="343218" y="5709765"/>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4" name="Freeform: Shape 123">
              <a:extLst>
                <a:ext uri="{FF2B5EF4-FFF2-40B4-BE49-F238E27FC236}">
                  <a16:creationId xmlns:a16="http://schemas.microsoft.com/office/drawing/2014/main" id="{9B794270-EDE4-486C-96F1-CAEA53AC723C}"/>
                </a:ext>
              </a:extLst>
            </p:cNvPr>
            <p:cNvSpPr>
              <a:spLocks/>
            </p:cNvSpPr>
            <p:nvPr/>
          </p:nvSpPr>
          <p:spPr bwMode="auto">
            <a:xfrm>
              <a:off x="666336" y="5964879"/>
              <a:ext cx="380714" cy="425282"/>
            </a:xfrm>
            <a:custGeom>
              <a:avLst/>
              <a:gdLst>
                <a:gd name="connsiteX0" fmla="*/ 190127 w 380714"/>
                <a:gd name="connsiteY0" fmla="*/ 3 h 425282"/>
                <a:gd name="connsiteX1" fmla="*/ 277978 w 380714"/>
                <a:gd name="connsiteY1" fmla="*/ 24916 h 425282"/>
                <a:gd name="connsiteX2" fmla="*/ 322970 w 380714"/>
                <a:gd name="connsiteY2" fmla="*/ 78662 h 425282"/>
                <a:gd name="connsiteX3" fmla="*/ 335866 w 380714"/>
                <a:gd name="connsiteY3" fmla="*/ 147928 h 425282"/>
                <a:gd name="connsiteX4" fmla="*/ 343890 w 380714"/>
                <a:gd name="connsiteY4" fmla="*/ 157700 h 425282"/>
                <a:gd name="connsiteX5" fmla="*/ 380285 w 380714"/>
                <a:gd name="connsiteY5" fmla="*/ 200237 h 425282"/>
                <a:gd name="connsiteX6" fmla="*/ 380285 w 380714"/>
                <a:gd name="connsiteY6" fmla="*/ 381880 h 425282"/>
                <a:gd name="connsiteX7" fmla="*/ 361657 w 380714"/>
                <a:gd name="connsiteY7" fmla="*/ 419818 h 425282"/>
                <a:gd name="connsiteX8" fmla="*/ 339018 w 380714"/>
                <a:gd name="connsiteY8" fmla="*/ 425279 h 425282"/>
                <a:gd name="connsiteX9" fmla="*/ 190572 w 380714"/>
                <a:gd name="connsiteY9" fmla="*/ 425279 h 425282"/>
                <a:gd name="connsiteX10" fmla="*/ 43846 w 380714"/>
                <a:gd name="connsiteY10" fmla="*/ 425279 h 425282"/>
                <a:gd name="connsiteX11" fmla="*/ 860 w 380714"/>
                <a:gd name="connsiteY11" fmla="*/ 386479 h 425282"/>
                <a:gd name="connsiteX12" fmla="*/ 0 w 380714"/>
                <a:gd name="connsiteY12" fmla="*/ 368659 h 425282"/>
                <a:gd name="connsiteX13" fmla="*/ 0 w 380714"/>
                <a:gd name="connsiteY13" fmla="*/ 207422 h 425282"/>
                <a:gd name="connsiteX14" fmla="*/ 3152 w 380714"/>
                <a:gd name="connsiteY14" fmla="*/ 183567 h 425282"/>
                <a:gd name="connsiteX15" fmla="*/ 38114 w 380714"/>
                <a:gd name="connsiteY15" fmla="*/ 157412 h 425282"/>
                <a:gd name="connsiteX16" fmla="*/ 44992 w 380714"/>
                <a:gd name="connsiteY16" fmla="*/ 149652 h 425282"/>
                <a:gd name="connsiteX17" fmla="*/ 57315 w 380714"/>
                <a:gd name="connsiteY17" fmla="*/ 80674 h 425282"/>
                <a:gd name="connsiteX18" fmla="*/ 134690 w 380714"/>
                <a:gd name="connsiteY18" fmla="*/ 9683 h 425282"/>
                <a:gd name="connsiteX19" fmla="*/ 190127 w 380714"/>
                <a:gd name="connsiteY19" fmla="*/ 3 h 425282"/>
                <a:gd name="connsiteX20" fmla="*/ 191890 w 380714"/>
                <a:gd name="connsiteY20" fmla="*/ 61682 h 425282"/>
                <a:gd name="connsiteX21" fmla="*/ 148171 w 380714"/>
                <a:gd name="connsiteY21" fmla="*/ 72423 h 425282"/>
                <a:gd name="connsiteX22" fmla="*/ 130984 w 380714"/>
                <a:gd name="connsiteY22" fmla="*/ 86217 h 425282"/>
                <a:gd name="connsiteX23" fmla="*/ 112365 w 380714"/>
                <a:gd name="connsiteY23" fmla="*/ 149153 h 425282"/>
                <a:gd name="connsiteX24" fmla="*/ 119813 w 380714"/>
                <a:gd name="connsiteY24" fmla="*/ 156050 h 425282"/>
                <a:gd name="connsiteX25" fmla="*/ 190565 w 380714"/>
                <a:gd name="connsiteY25" fmla="*/ 156050 h 425282"/>
                <a:gd name="connsiteX26" fmla="*/ 261031 w 380714"/>
                <a:gd name="connsiteY26" fmla="*/ 156050 h 425282"/>
                <a:gd name="connsiteX27" fmla="*/ 268192 w 380714"/>
                <a:gd name="connsiteY27" fmla="*/ 148865 h 425282"/>
                <a:gd name="connsiteX28" fmla="*/ 266760 w 380714"/>
                <a:gd name="connsiteY28" fmla="*/ 123576 h 425282"/>
                <a:gd name="connsiteX29" fmla="*/ 234964 w 380714"/>
                <a:gd name="connsiteY29" fmla="*/ 73573 h 425282"/>
                <a:gd name="connsiteX30" fmla="*/ 191890 w 380714"/>
                <a:gd name="connsiteY30" fmla="*/ 61682 h 425282"/>
                <a:gd name="connsiteX31" fmla="*/ 188106 w 380714"/>
                <a:gd name="connsiteY31" fmla="*/ 182798 h 425282"/>
                <a:gd name="connsiteX32" fmla="*/ 185132 w 380714"/>
                <a:gd name="connsiteY32" fmla="*/ 185023 h 425282"/>
                <a:gd name="connsiteX33" fmla="*/ 145007 w 380714"/>
                <a:gd name="connsiteY33" fmla="*/ 225217 h 425282"/>
                <a:gd name="connsiteX34" fmla="*/ 142714 w 380714"/>
                <a:gd name="connsiteY34" fmla="*/ 229811 h 425282"/>
                <a:gd name="connsiteX35" fmla="*/ 167076 w 380714"/>
                <a:gd name="connsiteY35" fmla="*/ 229811 h 425282"/>
                <a:gd name="connsiteX36" fmla="*/ 173381 w 380714"/>
                <a:gd name="connsiteY36" fmla="*/ 235840 h 425282"/>
                <a:gd name="connsiteX37" fmla="*/ 173381 w 380714"/>
                <a:gd name="connsiteY37" fmla="*/ 259382 h 425282"/>
                <a:gd name="connsiteX38" fmla="*/ 178827 w 380714"/>
                <a:gd name="connsiteY38" fmla="*/ 265411 h 425282"/>
                <a:gd name="connsiteX39" fmla="*/ 197170 w 380714"/>
                <a:gd name="connsiteY39" fmla="*/ 265411 h 425282"/>
                <a:gd name="connsiteX40" fmla="*/ 202902 w 380714"/>
                <a:gd name="connsiteY40" fmla="*/ 259382 h 425282"/>
                <a:gd name="connsiteX41" fmla="*/ 202902 w 380714"/>
                <a:gd name="connsiteY41" fmla="*/ 238711 h 425282"/>
                <a:gd name="connsiteX42" fmla="*/ 212074 w 380714"/>
                <a:gd name="connsiteY42" fmla="*/ 229811 h 425282"/>
                <a:gd name="connsiteX43" fmla="*/ 235576 w 380714"/>
                <a:gd name="connsiteY43" fmla="*/ 229811 h 425282"/>
                <a:gd name="connsiteX44" fmla="*/ 233570 w 380714"/>
                <a:gd name="connsiteY44" fmla="*/ 226652 h 425282"/>
                <a:gd name="connsiteX45" fmla="*/ 191724 w 380714"/>
                <a:gd name="connsiteY45" fmla="*/ 184448 h 425282"/>
                <a:gd name="connsiteX46" fmla="*/ 188106 w 380714"/>
                <a:gd name="connsiteY46" fmla="*/ 182798 h 425282"/>
                <a:gd name="connsiteX47" fmla="*/ 276289 w 380714"/>
                <a:gd name="connsiteY47" fmla="*/ 244528 h 425282"/>
                <a:gd name="connsiteX48" fmla="*/ 273139 w 380714"/>
                <a:gd name="connsiteY48" fmla="*/ 247401 h 425282"/>
                <a:gd name="connsiteX49" fmla="*/ 234191 w 380714"/>
                <a:gd name="connsiteY49" fmla="*/ 286197 h 425282"/>
                <a:gd name="connsiteX50" fmla="*/ 234191 w 380714"/>
                <a:gd name="connsiteY50" fmla="*/ 295106 h 425282"/>
                <a:gd name="connsiteX51" fmla="*/ 272852 w 380714"/>
                <a:gd name="connsiteY51" fmla="*/ 333614 h 425282"/>
                <a:gd name="connsiteX52" fmla="*/ 277434 w 380714"/>
                <a:gd name="connsiteY52" fmla="*/ 335913 h 425282"/>
                <a:gd name="connsiteX53" fmla="*/ 277148 w 380714"/>
                <a:gd name="connsiteY53" fmla="*/ 311486 h 425282"/>
                <a:gd name="connsiteX54" fmla="*/ 284307 w 380714"/>
                <a:gd name="connsiteY54" fmla="*/ 304302 h 425282"/>
                <a:gd name="connsiteX55" fmla="*/ 322110 w 380714"/>
                <a:gd name="connsiteY55" fmla="*/ 304589 h 425282"/>
                <a:gd name="connsiteX56" fmla="*/ 327837 w 380714"/>
                <a:gd name="connsiteY56" fmla="*/ 298842 h 425282"/>
                <a:gd name="connsiteX57" fmla="*/ 327837 w 380714"/>
                <a:gd name="connsiteY57" fmla="*/ 282174 h 425282"/>
                <a:gd name="connsiteX58" fmla="*/ 321537 w 380714"/>
                <a:gd name="connsiteY58" fmla="*/ 275852 h 425282"/>
                <a:gd name="connsiteX59" fmla="*/ 300345 w 380714"/>
                <a:gd name="connsiteY59" fmla="*/ 275852 h 425282"/>
                <a:gd name="connsiteX60" fmla="*/ 278866 w 380714"/>
                <a:gd name="connsiteY60" fmla="*/ 274127 h 425282"/>
                <a:gd name="connsiteX61" fmla="*/ 277434 w 380714"/>
                <a:gd name="connsiteY61" fmla="*/ 253149 h 425282"/>
                <a:gd name="connsiteX62" fmla="*/ 276289 w 380714"/>
                <a:gd name="connsiteY62" fmla="*/ 244528 h 425282"/>
                <a:gd name="connsiteX63" fmla="*/ 101746 w 380714"/>
                <a:gd name="connsiteY63" fmla="*/ 244528 h 425282"/>
                <a:gd name="connsiteX64" fmla="*/ 100025 w 380714"/>
                <a:gd name="connsiteY64" fmla="*/ 245102 h 425282"/>
                <a:gd name="connsiteX65" fmla="*/ 100025 w 380714"/>
                <a:gd name="connsiteY65" fmla="*/ 269228 h 425282"/>
                <a:gd name="connsiteX66" fmla="*/ 93143 w 380714"/>
                <a:gd name="connsiteY66" fmla="*/ 276121 h 425282"/>
                <a:gd name="connsiteX67" fmla="*/ 55287 w 380714"/>
                <a:gd name="connsiteY67" fmla="*/ 275834 h 425282"/>
                <a:gd name="connsiteX68" fmla="*/ 49265 w 380714"/>
                <a:gd name="connsiteY68" fmla="*/ 281865 h 425282"/>
                <a:gd name="connsiteX69" fmla="*/ 49265 w 380714"/>
                <a:gd name="connsiteY69" fmla="*/ 297374 h 425282"/>
                <a:gd name="connsiteX70" fmla="*/ 56148 w 380714"/>
                <a:gd name="connsiteY70" fmla="*/ 304267 h 425282"/>
                <a:gd name="connsiteX71" fmla="*/ 93429 w 380714"/>
                <a:gd name="connsiteY71" fmla="*/ 303980 h 425282"/>
                <a:gd name="connsiteX72" fmla="*/ 100025 w 380714"/>
                <a:gd name="connsiteY72" fmla="*/ 310873 h 425282"/>
                <a:gd name="connsiteX73" fmla="*/ 100025 w 380714"/>
                <a:gd name="connsiteY73" fmla="*/ 317192 h 425282"/>
                <a:gd name="connsiteX74" fmla="*/ 100025 w 380714"/>
                <a:gd name="connsiteY74" fmla="*/ 334999 h 425282"/>
                <a:gd name="connsiteX75" fmla="*/ 101459 w 380714"/>
                <a:gd name="connsiteY75" fmla="*/ 335573 h 425282"/>
                <a:gd name="connsiteX76" fmla="*/ 144190 w 380714"/>
                <a:gd name="connsiteY76" fmla="*/ 292492 h 425282"/>
                <a:gd name="connsiteX77" fmla="*/ 143616 w 380714"/>
                <a:gd name="connsiteY77" fmla="*/ 286748 h 425282"/>
                <a:gd name="connsiteX78" fmla="*/ 124975 w 380714"/>
                <a:gd name="connsiteY78" fmla="*/ 268079 h 425282"/>
                <a:gd name="connsiteX79" fmla="*/ 101746 w 380714"/>
                <a:gd name="connsiteY79" fmla="*/ 244528 h 425282"/>
                <a:gd name="connsiteX80" fmla="*/ 178586 w 380714"/>
                <a:gd name="connsiteY80" fmla="*/ 316042 h 425282"/>
                <a:gd name="connsiteX81" fmla="*/ 173430 w 380714"/>
                <a:gd name="connsiteY81" fmla="*/ 321501 h 425282"/>
                <a:gd name="connsiteX82" fmla="*/ 173430 w 380714"/>
                <a:gd name="connsiteY82" fmla="*/ 328397 h 425282"/>
                <a:gd name="connsiteX83" fmla="*/ 171711 w 380714"/>
                <a:gd name="connsiteY83" fmla="*/ 349946 h 425282"/>
                <a:gd name="connsiteX84" fmla="*/ 150514 w 380714"/>
                <a:gd name="connsiteY84" fmla="*/ 351383 h 425282"/>
                <a:gd name="connsiteX85" fmla="*/ 140775 w 380714"/>
                <a:gd name="connsiteY85" fmla="*/ 352532 h 425282"/>
                <a:gd name="connsiteX86" fmla="*/ 186607 w 380714"/>
                <a:gd name="connsiteY86" fmla="*/ 398505 h 425282"/>
                <a:gd name="connsiteX87" fmla="*/ 192336 w 380714"/>
                <a:gd name="connsiteY87" fmla="*/ 397068 h 425282"/>
                <a:gd name="connsiteX88" fmla="*/ 233298 w 380714"/>
                <a:gd name="connsiteY88" fmla="*/ 355980 h 425282"/>
                <a:gd name="connsiteX89" fmla="*/ 235590 w 380714"/>
                <a:gd name="connsiteY89" fmla="*/ 351383 h 425282"/>
                <a:gd name="connsiteX90" fmla="*/ 211242 w 380714"/>
                <a:gd name="connsiteY90" fmla="*/ 351383 h 425282"/>
                <a:gd name="connsiteX91" fmla="*/ 202935 w 380714"/>
                <a:gd name="connsiteY91" fmla="*/ 343338 h 425282"/>
                <a:gd name="connsiteX92" fmla="*/ 202935 w 380714"/>
                <a:gd name="connsiteY92" fmla="*/ 321501 h 425282"/>
                <a:gd name="connsiteX93" fmla="*/ 197492 w 380714"/>
                <a:gd name="connsiteY93" fmla="*/ 316042 h 425282"/>
                <a:gd name="connsiteX94" fmla="*/ 178586 w 380714"/>
                <a:gd name="connsiteY94" fmla="*/ 316042 h 42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0714" h="425282">
                  <a:moveTo>
                    <a:pt x="190127" y="3"/>
                  </a:moveTo>
                  <a:cubicBezTo>
                    <a:pt x="220371" y="-188"/>
                    <a:pt x="249678" y="8210"/>
                    <a:pt x="277978" y="24916"/>
                  </a:cubicBezTo>
                  <a:cubicBezTo>
                    <a:pt x="298898" y="37275"/>
                    <a:pt x="312653" y="56531"/>
                    <a:pt x="322970" y="78662"/>
                  </a:cubicBezTo>
                  <a:cubicBezTo>
                    <a:pt x="333286" y="100505"/>
                    <a:pt x="335579" y="124073"/>
                    <a:pt x="335866" y="147928"/>
                  </a:cubicBezTo>
                  <a:cubicBezTo>
                    <a:pt x="335866" y="155113"/>
                    <a:pt x="334719" y="156550"/>
                    <a:pt x="343890" y="157700"/>
                  </a:cubicBezTo>
                  <a:cubicBezTo>
                    <a:pt x="367389" y="159999"/>
                    <a:pt x="380285" y="174657"/>
                    <a:pt x="380285" y="200237"/>
                  </a:cubicBezTo>
                  <a:cubicBezTo>
                    <a:pt x="380858" y="260880"/>
                    <a:pt x="380858" y="321237"/>
                    <a:pt x="380285" y="381880"/>
                  </a:cubicBezTo>
                  <a:cubicBezTo>
                    <a:pt x="380285" y="397113"/>
                    <a:pt x="375413" y="411196"/>
                    <a:pt x="361657" y="419818"/>
                  </a:cubicBezTo>
                  <a:cubicBezTo>
                    <a:pt x="354779" y="424130"/>
                    <a:pt x="347042" y="425279"/>
                    <a:pt x="339018" y="425279"/>
                  </a:cubicBezTo>
                  <a:cubicBezTo>
                    <a:pt x="289440" y="425279"/>
                    <a:pt x="240150" y="425279"/>
                    <a:pt x="190572" y="425279"/>
                  </a:cubicBezTo>
                  <a:cubicBezTo>
                    <a:pt x="141568" y="425279"/>
                    <a:pt x="92850" y="424705"/>
                    <a:pt x="43846" y="425279"/>
                  </a:cubicBezTo>
                  <a:cubicBezTo>
                    <a:pt x="17768" y="425567"/>
                    <a:pt x="3726" y="407747"/>
                    <a:pt x="860" y="386479"/>
                  </a:cubicBezTo>
                  <a:cubicBezTo>
                    <a:pt x="287" y="380731"/>
                    <a:pt x="0" y="374695"/>
                    <a:pt x="0" y="368659"/>
                  </a:cubicBezTo>
                  <a:cubicBezTo>
                    <a:pt x="0" y="314913"/>
                    <a:pt x="0" y="261168"/>
                    <a:pt x="0" y="207422"/>
                  </a:cubicBezTo>
                  <a:cubicBezTo>
                    <a:pt x="0" y="199374"/>
                    <a:pt x="573" y="191039"/>
                    <a:pt x="3152" y="183567"/>
                  </a:cubicBezTo>
                  <a:cubicBezTo>
                    <a:pt x="8597" y="166897"/>
                    <a:pt x="21207" y="158849"/>
                    <a:pt x="38114" y="157412"/>
                  </a:cubicBezTo>
                  <a:cubicBezTo>
                    <a:pt x="43846" y="156838"/>
                    <a:pt x="44992" y="154826"/>
                    <a:pt x="44992" y="149652"/>
                  </a:cubicBezTo>
                  <a:cubicBezTo>
                    <a:pt x="44992" y="126085"/>
                    <a:pt x="47571" y="102804"/>
                    <a:pt x="57315" y="80674"/>
                  </a:cubicBezTo>
                  <a:cubicBezTo>
                    <a:pt x="72790" y="45322"/>
                    <a:pt x="98295" y="22042"/>
                    <a:pt x="134690" y="9683"/>
                  </a:cubicBezTo>
                  <a:cubicBezTo>
                    <a:pt x="153497" y="3324"/>
                    <a:pt x="171981" y="118"/>
                    <a:pt x="190127" y="3"/>
                  </a:cubicBezTo>
                  <a:close/>
                  <a:moveTo>
                    <a:pt x="191890" y="61682"/>
                  </a:moveTo>
                  <a:cubicBezTo>
                    <a:pt x="177389" y="61646"/>
                    <a:pt x="162780" y="65382"/>
                    <a:pt x="148171" y="72423"/>
                  </a:cubicBezTo>
                  <a:cubicBezTo>
                    <a:pt x="141583" y="75584"/>
                    <a:pt x="135567" y="79895"/>
                    <a:pt x="130984" y="86217"/>
                  </a:cubicBezTo>
                  <a:cubicBezTo>
                    <a:pt x="117521" y="104897"/>
                    <a:pt x="113798" y="126450"/>
                    <a:pt x="112365" y="149153"/>
                  </a:cubicBezTo>
                  <a:cubicBezTo>
                    <a:pt x="112079" y="154613"/>
                    <a:pt x="114370" y="156337"/>
                    <a:pt x="119813" y="156050"/>
                  </a:cubicBezTo>
                  <a:cubicBezTo>
                    <a:pt x="143301" y="156050"/>
                    <a:pt x="167077" y="156050"/>
                    <a:pt x="190565" y="156050"/>
                  </a:cubicBezTo>
                  <a:cubicBezTo>
                    <a:pt x="214054" y="156050"/>
                    <a:pt x="237542" y="155762"/>
                    <a:pt x="261031" y="156050"/>
                  </a:cubicBezTo>
                  <a:cubicBezTo>
                    <a:pt x="266760" y="156337"/>
                    <a:pt x="268478" y="154326"/>
                    <a:pt x="268192" y="148865"/>
                  </a:cubicBezTo>
                  <a:cubicBezTo>
                    <a:pt x="267619" y="140531"/>
                    <a:pt x="268478" y="131910"/>
                    <a:pt x="266760" y="123576"/>
                  </a:cubicBezTo>
                  <a:cubicBezTo>
                    <a:pt x="262463" y="102885"/>
                    <a:pt x="254156" y="84493"/>
                    <a:pt x="234964" y="73573"/>
                  </a:cubicBezTo>
                  <a:cubicBezTo>
                    <a:pt x="220785" y="65526"/>
                    <a:pt x="206391" y="61718"/>
                    <a:pt x="191890" y="61682"/>
                  </a:cubicBezTo>
                  <a:close/>
                  <a:moveTo>
                    <a:pt x="188106" y="182798"/>
                  </a:moveTo>
                  <a:cubicBezTo>
                    <a:pt x="187067" y="183013"/>
                    <a:pt x="186136" y="183874"/>
                    <a:pt x="185132" y="185023"/>
                  </a:cubicBezTo>
                  <a:cubicBezTo>
                    <a:pt x="171662" y="198229"/>
                    <a:pt x="158478" y="211723"/>
                    <a:pt x="145007" y="225217"/>
                  </a:cubicBezTo>
                  <a:cubicBezTo>
                    <a:pt x="143860" y="226078"/>
                    <a:pt x="142427" y="226939"/>
                    <a:pt x="142714" y="229811"/>
                  </a:cubicBezTo>
                  <a:cubicBezTo>
                    <a:pt x="150739" y="229811"/>
                    <a:pt x="158764" y="229811"/>
                    <a:pt x="167076" y="229811"/>
                  </a:cubicBezTo>
                  <a:cubicBezTo>
                    <a:pt x="171662" y="229523"/>
                    <a:pt x="173668" y="231246"/>
                    <a:pt x="173381" y="235840"/>
                  </a:cubicBezTo>
                  <a:cubicBezTo>
                    <a:pt x="173095" y="243879"/>
                    <a:pt x="173381" y="251630"/>
                    <a:pt x="173381" y="259382"/>
                  </a:cubicBezTo>
                  <a:cubicBezTo>
                    <a:pt x="173095" y="263689"/>
                    <a:pt x="174528" y="265411"/>
                    <a:pt x="178827" y="265411"/>
                  </a:cubicBezTo>
                  <a:cubicBezTo>
                    <a:pt x="185132" y="265124"/>
                    <a:pt x="191151" y="265124"/>
                    <a:pt x="197170" y="265411"/>
                  </a:cubicBezTo>
                  <a:cubicBezTo>
                    <a:pt x="201469" y="265411"/>
                    <a:pt x="202902" y="263401"/>
                    <a:pt x="202902" y="259382"/>
                  </a:cubicBezTo>
                  <a:cubicBezTo>
                    <a:pt x="202616" y="252492"/>
                    <a:pt x="202902" y="245601"/>
                    <a:pt x="202902" y="238711"/>
                  </a:cubicBezTo>
                  <a:cubicBezTo>
                    <a:pt x="202902" y="229811"/>
                    <a:pt x="202902" y="229811"/>
                    <a:pt x="212074" y="229811"/>
                  </a:cubicBezTo>
                  <a:cubicBezTo>
                    <a:pt x="219526" y="229811"/>
                    <a:pt x="226978" y="229811"/>
                    <a:pt x="235576" y="229811"/>
                  </a:cubicBezTo>
                  <a:cubicBezTo>
                    <a:pt x="234429" y="227801"/>
                    <a:pt x="234143" y="227227"/>
                    <a:pt x="233570" y="226652"/>
                  </a:cubicBezTo>
                  <a:cubicBezTo>
                    <a:pt x="219812" y="212584"/>
                    <a:pt x="205482" y="198516"/>
                    <a:pt x="191724" y="184448"/>
                  </a:cubicBezTo>
                  <a:cubicBezTo>
                    <a:pt x="190291" y="183013"/>
                    <a:pt x="189145" y="182582"/>
                    <a:pt x="188106" y="182798"/>
                  </a:cubicBezTo>
                  <a:close/>
                  <a:moveTo>
                    <a:pt x="276289" y="244528"/>
                  </a:moveTo>
                  <a:cubicBezTo>
                    <a:pt x="274857" y="245677"/>
                    <a:pt x="273998" y="246539"/>
                    <a:pt x="273139" y="247401"/>
                  </a:cubicBezTo>
                  <a:cubicBezTo>
                    <a:pt x="259965" y="260333"/>
                    <a:pt x="247078" y="273553"/>
                    <a:pt x="234191" y="286197"/>
                  </a:cubicBezTo>
                  <a:cubicBezTo>
                    <a:pt x="230468" y="289646"/>
                    <a:pt x="231041" y="291945"/>
                    <a:pt x="234191" y="295106"/>
                  </a:cubicBezTo>
                  <a:cubicBezTo>
                    <a:pt x="247078" y="307750"/>
                    <a:pt x="259965" y="320682"/>
                    <a:pt x="272852" y="333614"/>
                  </a:cubicBezTo>
                  <a:cubicBezTo>
                    <a:pt x="273998" y="334763"/>
                    <a:pt x="274570" y="336775"/>
                    <a:pt x="277434" y="335913"/>
                  </a:cubicBezTo>
                  <a:cubicBezTo>
                    <a:pt x="277434" y="327866"/>
                    <a:pt x="277721" y="319533"/>
                    <a:pt x="277148" y="311486"/>
                  </a:cubicBezTo>
                  <a:cubicBezTo>
                    <a:pt x="277148" y="306026"/>
                    <a:pt x="279153" y="304302"/>
                    <a:pt x="284307" y="304302"/>
                  </a:cubicBezTo>
                  <a:cubicBezTo>
                    <a:pt x="296908" y="304589"/>
                    <a:pt x="309509" y="304302"/>
                    <a:pt x="322110" y="304589"/>
                  </a:cubicBezTo>
                  <a:cubicBezTo>
                    <a:pt x="326119" y="304589"/>
                    <a:pt x="328124" y="303152"/>
                    <a:pt x="327837" y="298842"/>
                  </a:cubicBezTo>
                  <a:cubicBezTo>
                    <a:pt x="327837" y="293381"/>
                    <a:pt x="327551" y="287634"/>
                    <a:pt x="327837" y="282174"/>
                  </a:cubicBezTo>
                  <a:cubicBezTo>
                    <a:pt x="328124" y="277288"/>
                    <a:pt x="326119" y="275852"/>
                    <a:pt x="321537" y="275852"/>
                  </a:cubicBezTo>
                  <a:cubicBezTo>
                    <a:pt x="314377" y="276139"/>
                    <a:pt x="307504" y="276139"/>
                    <a:pt x="300345" y="275852"/>
                  </a:cubicBezTo>
                  <a:cubicBezTo>
                    <a:pt x="293185" y="275564"/>
                    <a:pt x="283735" y="279300"/>
                    <a:pt x="278866" y="274127"/>
                  </a:cubicBezTo>
                  <a:cubicBezTo>
                    <a:pt x="274284" y="269529"/>
                    <a:pt x="278007" y="260333"/>
                    <a:pt x="277434" y="253149"/>
                  </a:cubicBezTo>
                  <a:cubicBezTo>
                    <a:pt x="277148" y="250563"/>
                    <a:pt x="278007" y="247689"/>
                    <a:pt x="276289" y="244528"/>
                  </a:cubicBezTo>
                  <a:close/>
                  <a:moveTo>
                    <a:pt x="101746" y="244528"/>
                  </a:moveTo>
                  <a:cubicBezTo>
                    <a:pt x="101172" y="244815"/>
                    <a:pt x="100599" y="245102"/>
                    <a:pt x="100025" y="245102"/>
                  </a:cubicBezTo>
                  <a:cubicBezTo>
                    <a:pt x="100025" y="253144"/>
                    <a:pt x="99738" y="261186"/>
                    <a:pt x="100025" y="269228"/>
                  </a:cubicBezTo>
                  <a:cubicBezTo>
                    <a:pt x="100312" y="274397"/>
                    <a:pt x="98305" y="276121"/>
                    <a:pt x="93143" y="276121"/>
                  </a:cubicBezTo>
                  <a:cubicBezTo>
                    <a:pt x="80524" y="275834"/>
                    <a:pt x="67906" y="276121"/>
                    <a:pt x="55287" y="275834"/>
                  </a:cubicBezTo>
                  <a:cubicBezTo>
                    <a:pt x="50699" y="275834"/>
                    <a:pt x="48978" y="277557"/>
                    <a:pt x="49265" y="281865"/>
                  </a:cubicBezTo>
                  <a:cubicBezTo>
                    <a:pt x="49552" y="287035"/>
                    <a:pt x="49552" y="292204"/>
                    <a:pt x="49265" y="297374"/>
                  </a:cubicBezTo>
                  <a:cubicBezTo>
                    <a:pt x="48978" y="302831"/>
                    <a:pt x="50986" y="304267"/>
                    <a:pt x="56148" y="304267"/>
                  </a:cubicBezTo>
                  <a:cubicBezTo>
                    <a:pt x="68479" y="303980"/>
                    <a:pt x="81098" y="304267"/>
                    <a:pt x="93429" y="303980"/>
                  </a:cubicBezTo>
                  <a:cubicBezTo>
                    <a:pt x="98305" y="303980"/>
                    <a:pt x="100312" y="305991"/>
                    <a:pt x="100025" y="310873"/>
                  </a:cubicBezTo>
                  <a:cubicBezTo>
                    <a:pt x="99738" y="312884"/>
                    <a:pt x="100025" y="314894"/>
                    <a:pt x="100025" y="317192"/>
                  </a:cubicBezTo>
                  <a:cubicBezTo>
                    <a:pt x="100025" y="323223"/>
                    <a:pt x="100025" y="328967"/>
                    <a:pt x="100025" y="334999"/>
                  </a:cubicBezTo>
                  <a:cubicBezTo>
                    <a:pt x="100312" y="335286"/>
                    <a:pt x="100886" y="335286"/>
                    <a:pt x="101459" y="335573"/>
                  </a:cubicBezTo>
                  <a:cubicBezTo>
                    <a:pt x="115798" y="321213"/>
                    <a:pt x="129851" y="306852"/>
                    <a:pt x="144190" y="292492"/>
                  </a:cubicBezTo>
                  <a:cubicBezTo>
                    <a:pt x="146484" y="289907"/>
                    <a:pt x="145337" y="288471"/>
                    <a:pt x="143616" y="286748"/>
                  </a:cubicBezTo>
                  <a:cubicBezTo>
                    <a:pt x="137307" y="280429"/>
                    <a:pt x="130998" y="274397"/>
                    <a:pt x="124975" y="268079"/>
                  </a:cubicBezTo>
                  <a:cubicBezTo>
                    <a:pt x="117232" y="260324"/>
                    <a:pt x="109489" y="252282"/>
                    <a:pt x="101746" y="244528"/>
                  </a:cubicBezTo>
                  <a:close/>
                  <a:moveTo>
                    <a:pt x="178586" y="316042"/>
                  </a:moveTo>
                  <a:cubicBezTo>
                    <a:pt x="174576" y="316042"/>
                    <a:pt x="173144" y="317766"/>
                    <a:pt x="173430" y="321501"/>
                  </a:cubicBezTo>
                  <a:cubicBezTo>
                    <a:pt x="173430" y="323800"/>
                    <a:pt x="173430" y="326098"/>
                    <a:pt x="173430" y="328397"/>
                  </a:cubicBezTo>
                  <a:cubicBezTo>
                    <a:pt x="172857" y="335867"/>
                    <a:pt x="176581" y="345062"/>
                    <a:pt x="171711" y="349946"/>
                  </a:cubicBezTo>
                  <a:cubicBezTo>
                    <a:pt x="166842" y="354544"/>
                    <a:pt x="157675" y="350808"/>
                    <a:pt x="150514" y="351383"/>
                  </a:cubicBezTo>
                  <a:cubicBezTo>
                    <a:pt x="147650" y="351670"/>
                    <a:pt x="144499" y="350808"/>
                    <a:pt x="140775" y="352532"/>
                  </a:cubicBezTo>
                  <a:cubicBezTo>
                    <a:pt x="156243" y="368335"/>
                    <a:pt x="171425" y="383276"/>
                    <a:pt x="186607" y="398505"/>
                  </a:cubicBezTo>
                  <a:cubicBezTo>
                    <a:pt x="189471" y="401378"/>
                    <a:pt x="190904" y="398505"/>
                    <a:pt x="192336" y="397068"/>
                  </a:cubicBezTo>
                  <a:cubicBezTo>
                    <a:pt x="206086" y="383276"/>
                    <a:pt x="219835" y="369772"/>
                    <a:pt x="233298" y="355980"/>
                  </a:cubicBezTo>
                  <a:cubicBezTo>
                    <a:pt x="234158" y="354831"/>
                    <a:pt x="235877" y="354256"/>
                    <a:pt x="235590" y="351383"/>
                  </a:cubicBezTo>
                  <a:cubicBezTo>
                    <a:pt x="227569" y="351383"/>
                    <a:pt x="219262" y="351383"/>
                    <a:pt x="211242" y="351383"/>
                  </a:cubicBezTo>
                  <a:cubicBezTo>
                    <a:pt x="202935" y="351383"/>
                    <a:pt x="202935" y="351383"/>
                    <a:pt x="202935" y="343338"/>
                  </a:cubicBezTo>
                  <a:cubicBezTo>
                    <a:pt x="202935" y="336155"/>
                    <a:pt x="202648" y="328684"/>
                    <a:pt x="202935" y="321501"/>
                  </a:cubicBezTo>
                  <a:cubicBezTo>
                    <a:pt x="202935" y="317766"/>
                    <a:pt x="201502" y="316042"/>
                    <a:pt x="197492" y="316042"/>
                  </a:cubicBezTo>
                  <a:cubicBezTo>
                    <a:pt x="191190" y="316329"/>
                    <a:pt x="184888" y="316329"/>
                    <a:pt x="178586" y="316042"/>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8" name="Group 147">
            <a:extLst>
              <a:ext uri="{FF2B5EF4-FFF2-40B4-BE49-F238E27FC236}">
                <a16:creationId xmlns:a16="http://schemas.microsoft.com/office/drawing/2014/main" id="{44A13359-A423-4F66-8487-39C163BC6FBC}"/>
              </a:ext>
            </a:extLst>
          </p:cNvPr>
          <p:cNvGrpSpPr/>
          <p:nvPr/>
        </p:nvGrpSpPr>
        <p:grpSpPr>
          <a:xfrm>
            <a:off x="6285080" y="1193019"/>
            <a:ext cx="935510" cy="935510"/>
            <a:chOff x="6361280" y="1193019"/>
            <a:chExt cx="935510" cy="935510"/>
          </a:xfrm>
        </p:grpSpPr>
        <p:grpSp>
          <p:nvGrpSpPr>
            <p:cNvPr id="77" name="Group 76">
              <a:extLst>
                <a:ext uri="{FF2B5EF4-FFF2-40B4-BE49-F238E27FC236}">
                  <a16:creationId xmlns:a16="http://schemas.microsoft.com/office/drawing/2014/main" id="{0CA4B1C0-E551-416C-8E74-EAAAFAA856E8}"/>
                </a:ext>
              </a:extLst>
            </p:cNvPr>
            <p:cNvGrpSpPr/>
            <p:nvPr/>
          </p:nvGrpSpPr>
          <p:grpSpPr>
            <a:xfrm>
              <a:off x="6361280" y="1193019"/>
              <a:ext cx="935510" cy="935510"/>
              <a:chOff x="343218" y="1193019"/>
              <a:chExt cx="935510" cy="935510"/>
            </a:xfrm>
          </p:grpSpPr>
          <p:sp>
            <p:nvSpPr>
              <p:cNvPr id="95" name="Oval 94">
                <a:extLst>
                  <a:ext uri="{FF2B5EF4-FFF2-40B4-BE49-F238E27FC236}">
                    <a16:creationId xmlns:a16="http://schemas.microsoft.com/office/drawing/2014/main" id="{5DA4443B-CF1B-40B1-9881-A7E5359E5F88}"/>
                  </a:ext>
                </a:extLst>
              </p:cNvPr>
              <p:cNvSpPr/>
              <p:nvPr/>
            </p:nvSpPr>
            <p:spPr bwMode="auto">
              <a:xfrm>
                <a:off x="420790" y="127059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6" name="Arc 95">
                <a:extLst>
                  <a:ext uri="{FF2B5EF4-FFF2-40B4-BE49-F238E27FC236}">
                    <a16:creationId xmlns:a16="http://schemas.microsoft.com/office/drawing/2014/main" id="{B6F918A9-7070-4878-9893-835D390D64D4}"/>
                  </a:ext>
                </a:extLst>
              </p:cNvPr>
              <p:cNvSpPr/>
              <p:nvPr/>
            </p:nvSpPr>
            <p:spPr>
              <a:xfrm>
                <a:off x="343218" y="119301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6" name="Freeform 128">
              <a:extLst>
                <a:ext uri="{FF2B5EF4-FFF2-40B4-BE49-F238E27FC236}">
                  <a16:creationId xmlns:a16="http://schemas.microsoft.com/office/drawing/2014/main" id="{4A6B1992-C268-49C5-95E2-E2B45D95439D}"/>
                </a:ext>
              </a:extLst>
            </p:cNvPr>
            <p:cNvSpPr>
              <a:spLocks/>
            </p:cNvSpPr>
            <p:nvPr/>
          </p:nvSpPr>
          <p:spPr bwMode="auto">
            <a:xfrm>
              <a:off x="6600211" y="1432307"/>
              <a:ext cx="457648" cy="456934"/>
            </a:xfrm>
            <a:custGeom>
              <a:avLst/>
              <a:gdLst>
                <a:gd name="connsiteX0" fmla="*/ 742906 w 2566399"/>
                <a:gd name="connsiteY0" fmla="*/ 2053044 h 2562408"/>
                <a:gd name="connsiteX1" fmla="*/ 725889 w 2566399"/>
                <a:gd name="connsiteY1" fmla="*/ 2053673 h 2562408"/>
                <a:gd name="connsiteX2" fmla="*/ 524207 w 2566399"/>
                <a:gd name="connsiteY2" fmla="*/ 2121613 h 2562408"/>
                <a:gd name="connsiteX3" fmla="*/ 903620 w 2566399"/>
                <a:gd name="connsiteY3" fmla="*/ 2353111 h 2562408"/>
                <a:gd name="connsiteX4" fmla="*/ 756141 w 2566399"/>
                <a:gd name="connsiteY4" fmla="*/ 2067512 h 2562408"/>
                <a:gd name="connsiteX5" fmla="*/ 742906 w 2566399"/>
                <a:gd name="connsiteY5" fmla="*/ 2053044 h 2562408"/>
                <a:gd name="connsiteX6" fmla="*/ 1816858 w 2566399"/>
                <a:gd name="connsiteY6" fmla="*/ 2044467 h 2562408"/>
                <a:gd name="connsiteX7" fmla="*/ 1804098 w 2566399"/>
                <a:gd name="connsiteY7" fmla="*/ 2060529 h 2562408"/>
                <a:gd name="connsiteX8" fmla="*/ 1675555 w 2566399"/>
                <a:gd name="connsiteY8" fmla="*/ 2311212 h 2562408"/>
                <a:gd name="connsiteX9" fmla="*/ 1646569 w 2566399"/>
                <a:gd name="connsiteY9" fmla="*/ 2351523 h 2562408"/>
                <a:gd name="connsiteX10" fmla="*/ 2056144 w 2566399"/>
                <a:gd name="connsiteY10" fmla="*/ 2120995 h 2562408"/>
                <a:gd name="connsiteX11" fmla="*/ 2005735 w 2566399"/>
                <a:gd name="connsiteY11" fmla="*/ 2095801 h 2562408"/>
                <a:gd name="connsiteX12" fmla="*/ 1838124 w 2566399"/>
                <a:gd name="connsiteY12" fmla="*/ 2045412 h 2562408"/>
                <a:gd name="connsiteX13" fmla="*/ 1816858 w 2566399"/>
                <a:gd name="connsiteY13" fmla="*/ 2044467 h 2562408"/>
                <a:gd name="connsiteX14" fmla="*/ 1305791 w 2566399"/>
                <a:gd name="connsiteY14" fmla="*/ 1986398 h 2562408"/>
                <a:gd name="connsiteX15" fmla="*/ 919895 w 2566399"/>
                <a:gd name="connsiteY15" fmla="*/ 2012912 h 2562408"/>
                <a:gd name="connsiteX16" fmla="*/ 904811 w 2566399"/>
                <a:gd name="connsiteY16" fmla="*/ 2031851 h 2562408"/>
                <a:gd name="connsiteX17" fmla="*/ 1092102 w 2566399"/>
                <a:gd name="connsiteY17" fmla="*/ 2327293 h 2562408"/>
                <a:gd name="connsiteX18" fmla="*/ 1280651 w 2566399"/>
                <a:gd name="connsiteY18" fmla="*/ 2416936 h 2562408"/>
                <a:gd name="connsiteX19" fmla="*/ 1436517 w 2566399"/>
                <a:gd name="connsiteY19" fmla="*/ 2356332 h 2562408"/>
                <a:gd name="connsiteX20" fmla="*/ 1656490 w 2566399"/>
                <a:gd name="connsiteY20" fmla="*/ 2030588 h 2562408"/>
                <a:gd name="connsiteX21" fmla="*/ 1642663 w 2566399"/>
                <a:gd name="connsiteY21" fmla="*/ 2012912 h 2562408"/>
                <a:gd name="connsiteX22" fmla="*/ 1305791 w 2566399"/>
                <a:gd name="connsiteY22" fmla="*/ 1986398 h 2562408"/>
                <a:gd name="connsiteX23" fmla="*/ 570977 w 2566399"/>
                <a:gd name="connsiteY23" fmla="*/ 1057387 h 2562408"/>
                <a:gd name="connsiteX24" fmla="*/ 550864 w 2566399"/>
                <a:gd name="connsiteY24" fmla="*/ 1078858 h 2562408"/>
                <a:gd name="connsiteX25" fmla="*/ 550864 w 2566399"/>
                <a:gd name="connsiteY25" fmla="*/ 1280935 h 2562408"/>
                <a:gd name="connsiteX26" fmla="*/ 550864 w 2566399"/>
                <a:gd name="connsiteY26" fmla="*/ 1488065 h 2562408"/>
                <a:gd name="connsiteX27" fmla="*/ 573492 w 2566399"/>
                <a:gd name="connsiteY27" fmla="*/ 1510798 h 2562408"/>
                <a:gd name="connsiteX28" fmla="*/ 660230 w 2566399"/>
                <a:gd name="connsiteY28" fmla="*/ 1508272 h 2562408"/>
                <a:gd name="connsiteX29" fmla="*/ 816107 w 2566399"/>
                <a:gd name="connsiteY29" fmla="*/ 1366818 h 2562408"/>
                <a:gd name="connsiteX30" fmla="*/ 811078 w 2566399"/>
                <a:gd name="connsiteY30" fmla="*/ 1190000 h 2562408"/>
                <a:gd name="connsiteX31" fmla="*/ 669029 w 2566399"/>
                <a:gd name="connsiteY31" fmla="*/ 1061176 h 2562408"/>
                <a:gd name="connsiteX32" fmla="*/ 570977 w 2566399"/>
                <a:gd name="connsiteY32" fmla="*/ 1057387 h 2562408"/>
                <a:gd name="connsiteX33" fmla="*/ 1992398 w 2566399"/>
                <a:gd name="connsiteY33" fmla="*/ 960504 h 2562408"/>
                <a:gd name="connsiteX34" fmla="*/ 2070924 w 2566399"/>
                <a:gd name="connsiteY34" fmla="*/ 985731 h 2562408"/>
                <a:gd name="connsiteX35" fmla="*/ 2119925 w 2566399"/>
                <a:gd name="connsiteY35" fmla="*/ 1066457 h 2562408"/>
                <a:gd name="connsiteX36" fmla="*/ 2062129 w 2566399"/>
                <a:gd name="connsiteY36" fmla="*/ 1100513 h 2562408"/>
                <a:gd name="connsiteX37" fmla="*/ 1960360 w 2566399"/>
                <a:gd name="connsiteY37" fmla="*/ 1074025 h 2562408"/>
                <a:gd name="connsiteX38" fmla="*/ 1906334 w 2566399"/>
                <a:gd name="connsiteY38" fmla="*/ 1097990 h 2562408"/>
                <a:gd name="connsiteX39" fmla="*/ 1939001 w 2566399"/>
                <a:gd name="connsiteY39" fmla="*/ 1216557 h 2562408"/>
                <a:gd name="connsiteX40" fmla="*/ 2053335 w 2566399"/>
                <a:gd name="connsiteY40" fmla="*/ 1269533 h 2562408"/>
                <a:gd name="connsiteX41" fmla="*/ 2140027 w 2566399"/>
                <a:gd name="connsiteY41" fmla="*/ 1492791 h 2562408"/>
                <a:gd name="connsiteX42" fmla="*/ 2014386 w 2566399"/>
                <a:gd name="connsiteY42" fmla="*/ 1611357 h 2562408"/>
                <a:gd name="connsiteX43" fmla="*/ 1751795 w 2566399"/>
                <a:gd name="connsiteY43" fmla="*/ 1588652 h 2562408"/>
                <a:gd name="connsiteX44" fmla="*/ 1719128 w 2566399"/>
                <a:gd name="connsiteY44" fmla="*/ 1478916 h 2562408"/>
                <a:gd name="connsiteX45" fmla="*/ 1755564 w 2566399"/>
                <a:gd name="connsiteY45" fmla="*/ 1466302 h 2562408"/>
                <a:gd name="connsiteX46" fmla="*/ 1884975 w 2566399"/>
                <a:gd name="connsiteY46" fmla="*/ 1525585 h 2562408"/>
                <a:gd name="connsiteX47" fmla="*/ 1993027 w 2566399"/>
                <a:gd name="connsiteY47" fmla="*/ 1501620 h 2562408"/>
                <a:gd name="connsiteX48" fmla="*/ 2001821 w 2566399"/>
                <a:gd name="connsiteY48" fmla="*/ 1403235 h 2562408"/>
                <a:gd name="connsiteX49" fmla="*/ 1936488 w 2566399"/>
                <a:gd name="connsiteY49" fmla="*/ 1355304 h 2562408"/>
                <a:gd name="connsiteX50" fmla="*/ 1799539 w 2566399"/>
                <a:gd name="connsiteY50" fmla="*/ 1288453 h 2562408"/>
                <a:gd name="connsiteX51" fmla="*/ 1743000 w 2566399"/>
                <a:gd name="connsiteY51" fmla="*/ 1198898 h 2562408"/>
                <a:gd name="connsiteX52" fmla="*/ 1910103 w 2566399"/>
                <a:gd name="connsiteY52" fmla="*/ 961766 h 2562408"/>
                <a:gd name="connsiteX53" fmla="*/ 1992398 w 2566399"/>
                <a:gd name="connsiteY53" fmla="*/ 960504 h 2562408"/>
                <a:gd name="connsiteX54" fmla="*/ 591117 w 2566399"/>
                <a:gd name="connsiteY54" fmla="*/ 951159 h 2562408"/>
                <a:gd name="connsiteX55" fmla="*/ 706810 w 2566399"/>
                <a:gd name="connsiteY55" fmla="*/ 957938 h 2562408"/>
                <a:gd name="connsiteX56" fmla="*/ 945742 w 2566399"/>
                <a:gd name="connsiteY56" fmla="*/ 1137026 h 2562408"/>
                <a:gd name="connsiteX57" fmla="*/ 958317 w 2566399"/>
                <a:gd name="connsiteY57" fmla="*/ 1323680 h 2562408"/>
                <a:gd name="connsiteX58" fmla="*/ 914304 w 2566399"/>
                <a:gd name="connsiteY58" fmla="*/ 1472500 h 2562408"/>
                <a:gd name="connsiteX59" fmla="*/ 725673 w 2566399"/>
                <a:gd name="connsiteY59" fmla="*/ 1607446 h 2562408"/>
                <a:gd name="connsiteX60" fmla="*/ 455303 w 2566399"/>
                <a:gd name="connsiteY60" fmla="*/ 1618797 h 2562408"/>
                <a:gd name="connsiteX61" fmla="*/ 422607 w 2566399"/>
                <a:gd name="connsiteY61" fmla="*/ 1578439 h 2562408"/>
                <a:gd name="connsiteX62" fmla="*/ 422607 w 2566399"/>
                <a:gd name="connsiteY62" fmla="*/ 1288367 h 2562408"/>
                <a:gd name="connsiteX63" fmla="*/ 422607 w 2566399"/>
                <a:gd name="connsiteY63" fmla="*/ 1005863 h 2562408"/>
                <a:gd name="connsiteX64" fmla="*/ 475424 w 2566399"/>
                <a:gd name="connsiteY64" fmla="*/ 952893 h 2562408"/>
                <a:gd name="connsiteX65" fmla="*/ 591117 w 2566399"/>
                <a:gd name="connsiteY65" fmla="*/ 951159 h 2562408"/>
                <a:gd name="connsiteX66" fmla="*/ 1546773 w 2566399"/>
                <a:gd name="connsiteY66" fmla="*/ 947848 h 2562408"/>
                <a:gd name="connsiteX67" fmla="*/ 1602140 w 2566399"/>
                <a:gd name="connsiteY67" fmla="*/ 947848 h 2562408"/>
                <a:gd name="connsiteX68" fmla="*/ 1636115 w 2566399"/>
                <a:gd name="connsiteY68" fmla="*/ 980669 h 2562408"/>
                <a:gd name="connsiteX69" fmla="*/ 1634857 w 2566399"/>
                <a:gd name="connsiteY69" fmla="*/ 1541136 h 2562408"/>
                <a:gd name="connsiteX70" fmla="*/ 1631082 w 2566399"/>
                <a:gd name="connsiteY70" fmla="*/ 1561333 h 2562408"/>
                <a:gd name="connsiteX71" fmla="*/ 1558098 w 2566399"/>
                <a:gd name="connsiteY71" fmla="*/ 1620662 h 2562408"/>
                <a:gd name="connsiteX72" fmla="*/ 1492664 w 2566399"/>
                <a:gd name="connsiteY72" fmla="*/ 1620662 h 2562408"/>
                <a:gd name="connsiteX73" fmla="*/ 1420938 w 2566399"/>
                <a:gd name="connsiteY73" fmla="*/ 1563858 h 2562408"/>
                <a:gd name="connsiteX74" fmla="*/ 1320271 w 2566399"/>
                <a:gd name="connsiteY74" fmla="*/ 1375773 h 2562408"/>
                <a:gd name="connsiteX75" fmla="*/ 1227153 w 2566399"/>
                <a:gd name="connsiteY75" fmla="*/ 1200311 h 2562408"/>
                <a:gd name="connsiteX76" fmla="*/ 1201987 w 2566399"/>
                <a:gd name="connsiteY76" fmla="*/ 1142245 h 2562408"/>
                <a:gd name="connsiteX77" fmla="*/ 1190662 w 2566399"/>
                <a:gd name="connsiteY77" fmla="*/ 1135933 h 2562408"/>
                <a:gd name="connsiteX78" fmla="*/ 1188145 w 2566399"/>
                <a:gd name="connsiteY78" fmla="*/ 1147294 h 2562408"/>
                <a:gd name="connsiteX79" fmla="*/ 1193178 w 2566399"/>
                <a:gd name="connsiteY79" fmla="*/ 1287411 h 2562408"/>
                <a:gd name="connsiteX80" fmla="*/ 1194437 w 2566399"/>
                <a:gd name="connsiteY80" fmla="*/ 1575219 h 2562408"/>
                <a:gd name="connsiteX81" fmla="*/ 1155428 w 2566399"/>
                <a:gd name="connsiteY81" fmla="*/ 1614351 h 2562408"/>
                <a:gd name="connsiteX82" fmla="*/ 1083702 w 2566399"/>
                <a:gd name="connsiteY82" fmla="*/ 1614351 h 2562408"/>
                <a:gd name="connsiteX83" fmla="*/ 1056019 w 2566399"/>
                <a:gd name="connsiteY83" fmla="*/ 1586580 h 2562408"/>
                <a:gd name="connsiteX84" fmla="*/ 1056019 w 2566399"/>
                <a:gd name="connsiteY84" fmla="*/ 1003390 h 2562408"/>
                <a:gd name="connsiteX85" fmla="*/ 1103836 w 2566399"/>
                <a:gd name="connsiteY85" fmla="*/ 952897 h 2562408"/>
                <a:gd name="connsiteX86" fmla="*/ 1184370 w 2566399"/>
                <a:gd name="connsiteY86" fmla="*/ 952897 h 2562408"/>
                <a:gd name="connsiteX87" fmla="*/ 1252320 w 2566399"/>
                <a:gd name="connsiteY87" fmla="*/ 994554 h 2562408"/>
                <a:gd name="connsiteX88" fmla="*/ 1405838 w 2566399"/>
                <a:gd name="connsiteY88" fmla="*/ 1272263 h 2562408"/>
                <a:gd name="connsiteX89" fmla="*/ 1491406 w 2566399"/>
                <a:gd name="connsiteY89" fmla="*/ 1422479 h 2562408"/>
                <a:gd name="connsiteX90" fmla="*/ 1495181 w 2566399"/>
                <a:gd name="connsiteY90" fmla="*/ 1421217 h 2562408"/>
                <a:gd name="connsiteX91" fmla="*/ 1495181 w 2566399"/>
                <a:gd name="connsiteY91" fmla="*/ 999603 h 2562408"/>
                <a:gd name="connsiteX92" fmla="*/ 1546773 w 2566399"/>
                <a:gd name="connsiteY92" fmla="*/ 947848 h 2562408"/>
                <a:gd name="connsiteX93" fmla="*/ 2166601 w 2566399"/>
                <a:gd name="connsiteY93" fmla="*/ 561277 h 2562408"/>
                <a:gd name="connsiteX94" fmla="*/ 2153396 w 2566399"/>
                <a:gd name="connsiteY94" fmla="*/ 562697 h 2562408"/>
                <a:gd name="connsiteX95" fmla="*/ 1880493 w 2566399"/>
                <a:gd name="connsiteY95" fmla="*/ 661153 h 2562408"/>
                <a:gd name="connsiteX96" fmla="*/ 1864144 w 2566399"/>
                <a:gd name="connsiteY96" fmla="*/ 688922 h 2562408"/>
                <a:gd name="connsiteX97" fmla="*/ 1890554 w 2566399"/>
                <a:gd name="connsiteY97" fmla="*/ 815147 h 2562408"/>
                <a:gd name="connsiteX98" fmla="*/ 1872948 w 2566399"/>
                <a:gd name="connsiteY98" fmla="*/ 836605 h 2562408"/>
                <a:gd name="connsiteX99" fmla="*/ 1762277 w 2566399"/>
                <a:gd name="connsiteY99" fmla="*/ 836605 h 2562408"/>
                <a:gd name="connsiteX100" fmla="*/ 1740898 w 2566399"/>
                <a:gd name="connsiteY100" fmla="*/ 816409 h 2562408"/>
                <a:gd name="connsiteX101" fmla="*/ 1720776 w 2566399"/>
                <a:gd name="connsiteY101" fmla="*/ 715429 h 2562408"/>
                <a:gd name="connsiteX102" fmla="*/ 1696881 w 2566399"/>
                <a:gd name="connsiteY102" fmla="*/ 699020 h 2562408"/>
                <a:gd name="connsiteX103" fmla="*/ 1486859 w 2566399"/>
                <a:gd name="connsiteY103" fmla="*/ 723003 h 2562408"/>
                <a:gd name="connsiteX104" fmla="*/ 1103285 w 2566399"/>
                <a:gd name="connsiteY104" fmla="*/ 723003 h 2562408"/>
                <a:gd name="connsiteX105" fmla="*/ 881944 w 2566399"/>
                <a:gd name="connsiteY105" fmla="*/ 693971 h 2562408"/>
                <a:gd name="connsiteX106" fmla="*/ 854277 w 2566399"/>
                <a:gd name="connsiteY106" fmla="*/ 714167 h 2562408"/>
                <a:gd name="connsiteX107" fmla="*/ 834155 w 2566399"/>
                <a:gd name="connsiteY107" fmla="*/ 810098 h 2562408"/>
                <a:gd name="connsiteX108" fmla="*/ 806487 w 2566399"/>
                <a:gd name="connsiteY108" fmla="*/ 831556 h 2562408"/>
                <a:gd name="connsiteX109" fmla="*/ 756182 w 2566399"/>
                <a:gd name="connsiteY109" fmla="*/ 831556 h 2562408"/>
                <a:gd name="connsiteX110" fmla="*/ 693302 w 2566399"/>
                <a:gd name="connsiteY110" fmla="*/ 831556 h 2562408"/>
                <a:gd name="connsiteX111" fmla="*/ 680725 w 2566399"/>
                <a:gd name="connsiteY111" fmla="*/ 816409 h 2562408"/>
                <a:gd name="connsiteX112" fmla="*/ 707135 w 2566399"/>
                <a:gd name="connsiteY112" fmla="*/ 687660 h 2562408"/>
                <a:gd name="connsiteX113" fmla="*/ 687013 w 2566399"/>
                <a:gd name="connsiteY113" fmla="*/ 654841 h 2562408"/>
                <a:gd name="connsiteX114" fmla="*/ 431717 w 2566399"/>
                <a:gd name="connsiteY114" fmla="*/ 563959 h 2562408"/>
                <a:gd name="connsiteX115" fmla="*/ 405307 w 2566399"/>
                <a:gd name="connsiteY115" fmla="*/ 571533 h 2562408"/>
                <a:gd name="connsiteX116" fmla="*/ 165102 w 2566399"/>
                <a:gd name="connsiteY116" fmla="*/ 1183724 h 2562408"/>
                <a:gd name="connsiteX117" fmla="*/ 181451 w 2566399"/>
                <a:gd name="connsiteY117" fmla="*/ 1202658 h 2562408"/>
                <a:gd name="connsiteX118" fmla="*/ 271999 w 2566399"/>
                <a:gd name="connsiteY118" fmla="*/ 1202658 h 2562408"/>
                <a:gd name="connsiteX119" fmla="*/ 290864 w 2566399"/>
                <a:gd name="connsiteY119" fmla="*/ 1221591 h 2562408"/>
                <a:gd name="connsiteX120" fmla="*/ 290864 w 2566399"/>
                <a:gd name="connsiteY120" fmla="*/ 1332669 h 2562408"/>
                <a:gd name="connsiteX121" fmla="*/ 269484 w 2566399"/>
                <a:gd name="connsiteY121" fmla="*/ 1352865 h 2562408"/>
                <a:gd name="connsiteX122" fmla="*/ 181451 w 2566399"/>
                <a:gd name="connsiteY122" fmla="*/ 1352865 h 2562408"/>
                <a:gd name="connsiteX123" fmla="*/ 165102 w 2566399"/>
                <a:gd name="connsiteY123" fmla="*/ 1371799 h 2562408"/>
                <a:gd name="connsiteX124" fmla="*/ 196542 w 2566399"/>
                <a:gd name="connsiteY124" fmla="*/ 1559874 h 2562408"/>
                <a:gd name="connsiteX125" fmla="*/ 406565 w 2566399"/>
                <a:gd name="connsiteY125" fmla="*/ 1989039 h 2562408"/>
                <a:gd name="connsiteX126" fmla="*/ 425429 w 2566399"/>
                <a:gd name="connsiteY126" fmla="*/ 2001661 h 2562408"/>
                <a:gd name="connsiteX127" fmla="*/ 468188 w 2566399"/>
                <a:gd name="connsiteY127" fmla="*/ 1986514 h 2562408"/>
                <a:gd name="connsiteX128" fmla="*/ 687013 w 2566399"/>
                <a:gd name="connsiteY128" fmla="*/ 1906993 h 2562408"/>
                <a:gd name="connsiteX129" fmla="*/ 702105 w 2566399"/>
                <a:gd name="connsiteY129" fmla="*/ 1877961 h 2562408"/>
                <a:gd name="connsiteX130" fmla="*/ 670664 w 2566399"/>
                <a:gd name="connsiteY130" fmla="*/ 1727753 h 2562408"/>
                <a:gd name="connsiteX131" fmla="*/ 685756 w 2566399"/>
                <a:gd name="connsiteY131" fmla="*/ 1708820 h 2562408"/>
                <a:gd name="connsiteX132" fmla="*/ 801457 w 2566399"/>
                <a:gd name="connsiteY132" fmla="*/ 1708820 h 2562408"/>
                <a:gd name="connsiteX133" fmla="*/ 821579 w 2566399"/>
                <a:gd name="connsiteY133" fmla="*/ 1727753 h 2562408"/>
                <a:gd name="connsiteX134" fmla="*/ 846731 w 2566399"/>
                <a:gd name="connsiteY134" fmla="*/ 1847667 h 2562408"/>
                <a:gd name="connsiteX135" fmla="*/ 866853 w 2566399"/>
                <a:gd name="connsiteY135" fmla="*/ 1864076 h 2562408"/>
                <a:gd name="connsiteX136" fmla="*/ 1110831 w 2566399"/>
                <a:gd name="connsiteY136" fmla="*/ 1832520 h 2562408"/>
                <a:gd name="connsiteX137" fmla="*/ 1413917 w 2566399"/>
                <a:gd name="connsiteY137" fmla="*/ 1828733 h 2562408"/>
                <a:gd name="connsiteX138" fmla="*/ 1690593 w 2566399"/>
                <a:gd name="connsiteY138" fmla="*/ 1856503 h 2562408"/>
                <a:gd name="connsiteX139" fmla="*/ 1714488 w 2566399"/>
                <a:gd name="connsiteY139" fmla="*/ 1840094 h 2562408"/>
                <a:gd name="connsiteX140" fmla="*/ 1739640 w 2566399"/>
                <a:gd name="connsiteY140" fmla="*/ 1727753 h 2562408"/>
                <a:gd name="connsiteX141" fmla="*/ 1762277 w 2566399"/>
                <a:gd name="connsiteY141" fmla="*/ 1708820 h 2562408"/>
                <a:gd name="connsiteX142" fmla="*/ 1872948 w 2566399"/>
                <a:gd name="connsiteY142" fmla="*/ 1708820 h 2562408"/>
                <a:gd name="connsiteX143" fmla="*/ 1890554 w 2566399"/>
                <a:gd name="connsiteY143" fmla="*/ 1730278 h 2562408"/>
                <a:gd name="connsiteX144" fmla="*/ 1857856 w 2566399"/>
                <a:gd name="connsiteY144" fmla="*/ 1875437 h 2562408"/>
                <a:gd name="connsiteX145" fmla="*/ 1872948 w 2566399"/>
                <a:gd name="connsiteY145" fmla="*/ 1900681 h 2562408"/>
                <a:gd name="connsiteX146" fmla="*/ 2137047 w 2566399"/>
                <a:gd name="connsiteY146" fmla="*/ 1994088 h 2562408"/>
                <a:gd name="connsiteX147" fmla="*/ 2173518 w 2566399"/>
                <a:gd name="connsiteY147" fmla="*/ 1983990 h 2562408"/>
                <a:gd name="connsiteX148" fmla="*/ 2420011 w 2566399"/>
                <a:gd name="connsiteY148" fmla="*/ 1371799 h 2562408"/>
                <a:gd name="connsiteX149" fmla="*/ 2402405 w 2566399"/>
                <a:gd name="connsiteY149" fmla="*/ 1352865 h 2562408"/>
                <a:gd name="connsiteX150" fmla="*/ 2289219 w 2566399"/>
                <a:gd name="connsiteY150" fmla="*/ 1352865 h 2562408"/>
                <a:gd name="connsiteX151" fmla="*/ 2270355 w 2566399"/>
                <a:gd name="connsiteY151" fmla="*/ 1335194 h 2562408"/>
                <a:gd name="connsiteX152" fmla="*/ 2270355 w 2566399"/>
                <a:gd name="connsiteY152" fmla="*/ 1221591 h 2562408"/>
                <a:gd name="connsiteX153" fmla="*/ 2289219 w 2566399"/>
                <a:gd name="connsiteY153" fmla="*/ 1202658 h 2562408"/>
                <a:gd name="connsiteX154" fmla="*/ 2372222 w 2566399"/>
                <a:gd name="connsiteY154" fmla="*/ 1202658 h 2562408"/>
                <a:gd name="connsiteX155" fmla="*/ 2414981 w 2566399"/>
                <a:gd name="connsiteY155" fmla="*/ 1153430 h 2562408"/>
                <a:gd name="connsiteX156" fmla="*/ 2176033 w 2566399"/>
                <a:gd name="connsiteY156" fmla="*/ 570271 h 2562408"/>
                <a:gd name="connsiteX157" fmla="*/ 2166601 w 2566399"/>
                <a:gd name="connsiteY157" fmla="*/ 561277 h 2562408"/>
                <a:gd name="connsiteX158" fmla="*/ 1648157 w 2566399"/>
                <a:gd name="connsiteY158" fmla="*/ 216336 h 2562408"/>
                <a:gd name="connsiteX159" fmla="*/ 1714666 w 2566399"/>
                <a:gd name="connsiteY159" fmla="*/ 323623 h 2562408"/>
                <a:gd name="connsiteX160" fmla="*/ 1799998 w 2566399"/>
                <a:gd name="connsiteY160" fmla="*/ 505378 h 2562408"/>
                <a:gd name="connsiteX161" fmla="*/ 1817566 w 2566399"/>
                <a:gd name="connsiteY161" fmla="*/ 521787 h 2562408"/>
                <a:gd name="connsiteX162" fmla="*/ 2043445 w 2566399"/>
                <a:gd name="connsiteY162" fmla="*/ 446055 h 2562408"/>
                <a:gd name="connsiteX163" fmla="*/ 1648157 w 2566399"/>
                <a:gd name="connsiteY163" fmla="*/ 216336 h 2562408"/>
                <a:gd name="connsiteX164" fmla="*/ 908382 w 2566399"/>
                <a:gd name="connsiteY164" fmla="*/ 216336 h 2562408"/>
                <a:gd name="connsiteX165" fmla="*/ 524207 w 2566399"/>
                <a:gd name="connsiteY165" fmla="*/ 441477 h 2562408"/>
                <a:gd name="connsiteX166" fmla="*/ 735127 w 2566399"/>
                <a:gd name="connsiteY166" fmla="*/ 523692 h 2562408"/>
                <a:gd name="connsiteX167" fmla="*/ 753959 w 2566399"/>
                <a:gd name="connsiteY167" fmla="*/ 509778 h 2562408"/>
                <a:gd name="connsiteX168" fmla="*/ 791623 w 2566399"/>
                <a:gd name="connsiteY168" fmla="*/ 418710 h 2562408"/>
                <a:gd name="connsiteX169" fmla="*/ 908382 w 2566399"/>
                <a:gd name="connsiteY169" fmla="*/ 216336 h 2562408"/>
                <a:gd name="connsiteX170" fmla="*/ 1296865 w 2566399"/>
                <a:gd name="connsiteY170" fmla="*/ 151855 h 2562408"/>
                <a:gd name="connsiteX171" fmla="*/ 1122697 w 2566399"/>
                <a:gd name="connsiteY171" fmla="*/ 213234 h 2562408"/>
                <a:gd name="connsiteX172" fmla="*/ 898857 w 2566399"/>
                <a:gd name="connsiteY172" fmla="*/ 557842 h 2562408"/>
                <a:gd name="connsiteX173" fmla="*/ 983112 w 2566399"/>
                <a:gd name="connsiteY173" fmla="*/ 567940 h 2562408"/>
                <a:gd name="connsiteX174" fmla="*/ 1386778 w 2566399"/>
                <a:gd name="connsiteY174" fmla="*/ 584350 h 2562408"/>
                <a:gd name="connsiteX175" fmla="*/ 1639542 w 2566399"/>
                <a:gd name="connsiteY175" fmla="*/ 561629 h 2562408"/>
                <a:gd name="connsiteX176" fmla="*/ 1657147 w 2566399"/>
                <a:gd name="connsiteY176" fmla="*/ 543956 h 2562408"/>
                <a:gd name="connsiteX177" fmla="*/ 1467260 w 2566399"/>
                <a:gd name="connsiteY177" fmla="*/ 241005 h 2562408"/>
                <a:gd name="connsiteX178" fmla="*/ 1296865 w 2566399"/>
                <a:gd name="connsiteY178" fmla="*/ 151855 h 2562408"/>
                <a:gd name="connsiteX179" fmla="*/ 1281939 w 2566399"/>
                <a:gd name="connsiteY179" fmla="*/ 68 h 2562408"/>
                <a:gd name="connsiteX180" fmla="*/ 2566391 w 2566399"/>
                <a:gd name="connsiteY180" fmla="*/ 1289423 h 2562408"/>
                <a:gd name="connsiteX181" fmla="*/ 1280681 w 2566399"/>
                <a:gd name="connsiteY181" fmla="*/ 2562377 h 2562408"/>
                <a:gd name="connsiteX182" fmla="*/ 2 w 2566399"/>
                <a:gd name="connsiteY182" fmla="*/ 1281853 h 2562408"/>
                <a:gd name="connsiteX183" fmla="*/ 1281939 w 2566399"/>
                <a:gd name="connsiteY183" fmla="*/ 68 h 25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2566399" h="2562408">
                  <a:moveTo>
                    <a:pt x="742906" y="2053044"/>
                  </a:moveTo>
                  <a:cubicBezTo>
                    <a:pt x="737864" y="2051156"/>
                    <a:pt x="732191" y="2051785"/>
                    <a:pt x="725889" y="2053673"/>
                  </a:cubicBezTo>
                  <a:cubicBezTo>
                    <a:pt x="657821" y="2070029"/>
                    <a:pt x="589754" y="2088901"/>
                    <a:pt x="524207" y="2121613"/>
                  </a:cubicBezTo>
                  <a:cubicBezTo>
                    <a:pt x="638914" y="2219748"/>
                    <a:pt x="764964" y="2296495"/>
                    <a:pt x="903620" y="2353111"/>
                  </a:cubicBezTo>
                  <a:cubicBezTo>
                    <a:pt x="844376" y="2262525"/>
                    <a:pt x="796477" y="2166906"/>
                    <a:pt x="756141" y="2067512"/>
                  </a:cubicBezTo>
                  <a:cubicBezTo>
                    <a:pt x="752359" y="2059334"/>
                    <a:pt x="747948" y="2054931"/>
                    <a:pt x="742906" y="2053044"/>
                  </a:cubicBezTo>
                  <a:close/>
                  <a:moveTo>
                    <a:pt x="1816858" y="2044467"/>
                  </a:moveTo>
                  <a:cubicBezTo>
                    <a:pt x="1811659" y="2046672"/>
                    <a:pt x="1807879" y="2051711"/>
                    <a:pt x="1804098" y="2060529"/>
                  </a:cubicBezTo>
                  <a:cubicBezTo>
                    <a:pt x="1770072" y="2148709"/>
                    <a:pt x="1728484" y="2233110"/>
                    <a:pt x="1675555" y="2311212"/>
                  </a:cubicBezTo>
                  <a:cubicBezTo>
                    <a:pt x="1667993" y="2322550"/>
                    <a:pt x="1659172" y="2335147"/>
                    <a:pt x="1646569" y="2351523"/>
                  </a:cubicBezTo>
                  <a:cubicBezTo>
                    <a:pt x="1802838" y="2301135"/>
                    <a:pt x="1933902" y="2220513"/>
                    <a:pt x="2056144" y="2120995"/>
                  </a:cubicBezTo>
                  <a:cubicBezTo>
                    <a:pt x="2039761" y="2109658"/>
                    <a:pt x="2023378" y="2102099"/>
                    <a:pt x="2005735" y="2095801"/>
                  </a:cubicBezTo>
                  <a:cubicBezTo>
                    <a:pt x="1950285" y="2076905"/>
                    <a:pt x="1893574" y="2061788"/>
                    <a:pt x="1838124" y="2045412"/>
                  </a:cubicBezTo>
                  <a:cubicBezTo>
                    <a:pt x="1828672" y="2042893"/>
                    <a:pt x="1822056" y="2042263"/>
                    <a:pt x="1816858" y="2044467"/>
                  </a:cubicBezTo>
                  <a:close/>
                  <a:moveTo>
                    <a:pt x="1305791" y="1986398"/>
                  </a:moveTo>
                  <a:cubicBezTo>
                    <a:pt x="1156209" y="1987661"/>
                    <a:pt x="1036795" y="1992711"/>
                    <a:pt x="919895" y="2012912"/>
                  </a:cubicBezTo>
                  <a:cubicBezTo>
                    <a:pt x="909839" y="2014175"/>
                    <a:pt x="897269" y="2012912"/>
                    <a:pt x="904811" y="2031851"/>
                  </a:cubicBezTo>
                  <a:cubicBezTo>
                    <a:pt x="950063" y="2141695"/>
                    <a:pt x="1005370" y="2245226"/>
                    <a:pt x="1092102" y="2327293"/>
                  </a:cubicBezTo>
                  <a:cubicBezTo>
                    <a:pt x="1144896" y="2377796"/>
                    <a:pt x="1205231" y="2414411"/>
                    <a:pt x="1280651" y="2416936"/>
                  </a:cubicBezTo>
                  <a:cubicBezTo>
                    <a:pt x="1339729" y="2418198"/>
                    <a:pt x="1391266" y="2392947"/>
                    <a:pt x="1436517" y="2356332"/>
                  </a:cubicBezTo>
                  <a:cubicBezTo>
                    <a:pt x="1542104" y="2270477"/>
                    <a:pt x="1604954" y="2154320"/>
                    <a:pt x="1656490" y="2030588"/>
                  </a:cubicBezTo>
                  <a:cubicBezTo>
                    <a:pt x="1664032" y="2012912"/>
                    <a:pt x="1651462" y="2014175"/>
                    <a:pt x="1642663" y="2012912"/>
                  </a:cubicBezTo>
                  <a:cubicBezTo>
                    <a:pt x="1520736" y="1997761"/>
                    <a:pt x="1397551" y="1986398"/>
                    <a:pt x="1305791" y="1986398"/>
                  </a:cubicBezTo>
                  <a:close/>
                  <a:moveTo>
                    <a:pt x="570977" y="1057387"/>
                  </a:moveTo>
                  <a:cubicBezTo>
                    <a:pt x="553378" y="1056124"/>
                    <a:pt x="550864" y="1063702"/>
                    <a:pt x="550864" y="1078858"/>
                  </a:cubicBezTo>
                  <a:cubicBezTo>
                    <a:pt x="550864" y="1145796"/>
                    <a:pt x="550864" y="1213997"/>
                    <a:pt x="550864" y="1280935"/>
                  </a:cubicBezTo>
                  <a:cubicBezTo>
                    <a:pt x="550864" y="1350399"/>
                    <a:pt x="550864" y="1418600"/>
                    <a:pt x="550864" y="1488065"/>
                  </a:cubicBezTo>
                  <a:cubicBezTo>
                    <a:pt x="549607" y="1505746"/>
                    <a:pt x="554636" y="1512061"/>
                    <a:pt x="573492" y="1510798"/>
                  </a:cubicBezTo>
                  <a:cubicBezTo>
                    <a:pt x="602404" y="1509535"/>
                    <a:pt x="631317" y="1513324"/>
                    <a:pt x="660230" y="1508272"/>
                  </a:cubicBezTo>
                  <a:cubicBezTo>
                    <a:pt x="745711" y="1491854"/>
                    <a:pt x="801022" y="1452701"/>
                    <a:pt x="816107" y="1366818"/>
                  </a:cubicBezTo>
                  <a:cubicBezTo>
                    <a:pt x="827420" y="1307458"/>
                    <a:pt x="827420" y="1248098"/>
                    <a:pt x="811078" y="1190000"/>
                  </a:cubicBezTo>
                  <a:cubicBezTo>
                    <a:pt x="790965" y="1116747"/>
                    <a:pt x="743196" y="1073806"/>
                    <a:pt x="669029" y="1061176"/>
                  </a:cubicBezTo>
                  <a:cubicBezTo>
                    <a:pt x="636345" y="1056124"/>
                    <a:pt x="603661" y="1058650"/>
                    <a:pt x="570977" y="1057387"/>
                  </a:cubicBezTo>
                  <a:close/>
                  <a:moveTo>
                    <a:pt x="1992398" y="960504"/>
                  </a:moveTo>
                  <a:cubicBezTo>
                    <a:pt x="2019411" y="964288"/>
                    <a:pt x="2045796" y="972487"/>
                    <a:pt x="2070924" y="985731"/>
                  </a:cubicBezTo>
                  <a:cubicBezTo>
                    <a:pt x="2119925" y="1010958"/>
                    <a:pt x="2119925" y="1010958"/>
                    <a:pt x="2119925" y="1066457"/>
                  </a:cubicBezTo>
                  <a:cubicBezTo>
                    <a:pt x="2119925" y="1129524"/>
                    <a:pt x="2117412" y="1132047"/>
                    <a:pt x="2062129" y="1100513"/>
                  </a:cubicBezTo>
                  <a:cubicBezTo>
                    <a:pt x="2030719" y="1082854"/>
                    <a:pt x="1996796" y="1071502"/>
                    <a:pt x="1960360" y="1074025"/>
                  </a:cubicBezTo>
                  <a:cubicBezTo>
                    <a:pt x="1939001" y="1075286"/>
                    <a:pt x="1920155" y="1081593"/>
                    <a:pt x="1906334" y="1097990"/>
                  </a:cubicBezTo>
                  <a:cubicBezTo>
                    <a:pt x="1867385" y="1143399"/>
                    <a:pt x="1878693" y="1178716"/>
                    <a:pt x="1939001" y="1216557"/>
                  </a:cubicBezTo>
                  <a:cubicBezTo>
                    <a:pt x="1974180" y="1239261"/>
                    <a:pt x="2014386" y="1254397"/>
                    <a:pt x="2053335" y="1269533"/>
                  </a:cubicBezTo>
                  <a:cubicBezTo>
                    <a:pt x="2157617" y="1311157"/>
                    <a:pt x="2175207" y="1396929"/>
                    <a:pt x="2140027" y="1492791"/>
                  </a:cubicBezTo>
                  <a:cubicBezTo>
                    <a:pt x="2118668" y="1552074"/>
                    <a:pt x="2072181" y="1588652"/>
                    <a:pt x="2014386" y="1611357"/>
                  </a:cubicBezTo>
                  <a:cubicBezTo>
                    <a:pt x="1922667" y="1646674"/>
                    <a:pt x="1835975" y="1637845"/>
                    <a:pt x="1751795" y="1588652"/>
                  </a:cubicBezTo>
                  <a:cubicBezTo>
                    <a:pt x="1724154" y="1572255"/>
                    <a:pt x="1705307" y="1507927"/>
                    <a:pt x="1719128" y="1478916"/>
                  </a:cubicBezTo>
                  <a:cubicBezTo>
                    <a:pt x="1726666" y="1462518"/>
                    <a:pt x="1735461" y="1453689"/>
                    <a:pt x="1755564" y="1466302"/>
                  </a:cubicBezTo>
                  <a:cubicBezTo>
                    <a:pt x="1795769" y="1491529"/>
                    <a:pt x="1835975" y="1519279"/>
                    <a:pt x="1884975" y="1525585"/>
                  </a:cubicBezTo>
                  <a:cubicBezTo>
                    <a:pt x="1923924" y="1530631"/>
                    <a:pt x="1961616" y="1530631"/>
                    <a:pt x="1993027" y="1501620"/>
                  </a:cubicBezTo>
                  <a:cubicBezTo>
                    <a:pt x="2021924" y="1475132"/>
                    <a:pt x="2026950" y="1433507"/>
                    <a:pt x="2001821" y="1403235"/>
                  </a:cubicBezTo>
                  <a:cubicBezTo>
                    <a:pt x="1984232" y="1381792"/>
                    <a:pt x="1962873" y="1366656"/>
                    <a:pt x="1936488" y="1355304"/>
                  </a:cubicBezTo>
                  <a:cubicBezTo>
                    <a:pt x="1890001" y="1335123"/>
                    <a:pt x="1842257" y="1316203"/>
                    <a:pt x="1799539" y="1288453"/>
                  </a:cubicBezTo>
                  <a:cubicBezTo>
                    <a:pt x="1766872" y="1265749"/>
                    <a:pt x="1749282" y="1234215"/>
                    <a:pt x="1743000" y="1198898"/>
                  </a:cubicBezTo>
                  <a:cubicBezTo>
                    <a:pt x="1724154" y="1077809"/>
                    <a:pt x="1776923" y="983208"/>
                    <a:pt x="1910103" y="961766"/>
                  </a:cubicBezTo>
                  <a:cubicBezTo>
                    <a:pt x="1937745" y="957351"/>
                    <a:pt x="1965386" y="956720"/>
                    <a:pt x="1992398" y="960504"/>
                  </a:cubicBezTo>
                  <a:close/>
                  <a:moveTo>
                    <a:pt x="591117" y="951159"/>
                  </a:moveTo>
                  <a:cubicBezTo>
                    <a:pt x="629786" y="951001"/>
                    <a:pt x="668456" y="952263"/>
                    <a:pt x="706810" y="957938"/>
                  </a:cubicBezTo>
                  <a:cubicBezTo>
                    <a:pt x="817473" y="974333"/>
                    <a:pt x="908016" y="1023519"/>
                    <a:pt x="945742" y="1137026"/>
                  </a:cubicBezTo>
                  <a:cubicBezTo>
                    <a:pt x="967120" y="1197562"/>
                    <a:pt x="964605" y="1261883"/>
                    <a:pt x="958317" y="1323680"/>
                  </a:cubicBezTo>
                  <a:cubicBezTo>
                    <a:pt x="953287" y="1375389"/>
                    <a:pt x="939454" y="1424575"/>
                    <a:pt x="914304" y="1472500"/>
                  </a:cubicBezTo>
                  <a:cubicBezTo>
                    <a:pt x="874063" y="1550693"/>
                    <a:pt x="807413" y="1588529"/>
                    <a:pt x="725673" y="1607446"/>
                  </a:cubicBezTo>
                  <a:cubicBezTo>
                    <a:pt x="636388" y="1627625"/>
                    <a:pt x="545846" y="1618797"/>
                    <a:pt x="455303" y="1618797"/>
                  </a:cubicBezTo>
                  <a:cubicBezTo>
                    <a:pt x="431410" y="1620058"/>
                    <a:pt x="422607" y="1607446"/>
                    <a:pt x="422607" y="1578439"/>
                  </a:cubicBezTo>
                  <a:cubicBezTo>
                    <a:pt x="422607" y="1481328"/>
                    <a:pt x="422607" y="1385478"/>
                    <a:pt x="422607" y="1288367"/>
                  </a:cubicBezTo>
                  <a:cubicBezTo>
                    <a:pt x="422607" y="1193779"/>
                    <a:pt x="422607" y="1100451"/>
                    <a:pt x="422607" y="1005863"/>
                  </a:cubicBezTo>
                  <a:cubicBezTo>
                    <a:pt x="422607" y="966766"/>
                    <a:pt x="437698" y="951632"/>
                    <a:pt x="475424" y="952893"/>
                  </a:cubicBezTo>
                  <a:cubicBezTo>
                    <a:pt x="513779" y="952893"/>
                    <a:pt x="552448" y="951317"/>
                    <a:pt x="591117" y="951159"/>
                  </a:cubicBezTo>
                  <a:close/>
                  <a:moveTo>
                    <a:pt x="1546773" y="947848"/>
                  </a:moveTo>
                  <a:cubicBezTo>
                    <a:pt x="1565648" y="946586"/>
                    <a:pt x="1584523" y="946586"/>
                    <a:pt x="1602140" y="947848"/>
                  </a:cubicBezTo>
                  <a:cubicBezTo>
                    <a:pt x="1623532" y="947848"/>
                    <a:pt x="1636115" y="955422"/>
                    <a:pt x="1636115" y="980669"/>
                  </a:cubicBezTo>
                  <a:cubicBezTo>
                    <a:pt x="1634857" y="1167491"/>
                    <a:pt x="1634857" y="1354314"/>
                    <a:pt x="1634857" y="1541136"/>
                  </a:cubicBezTo>
                  <a:cubicBezTo>
                    <a:pt x="1634857" y="1547448"/>
                    <a:pt x="1638632" y="1557547"/>
                    <a:pt x="1631082" y="1561333"/>
                  </a:cubicBezTo>
                  <a:cubicBezTo>
                    <a:pt x="1604657" y="1579006"/>
                    <a:pt x="1602140" y="1624449"/>
                    <a:pt x="1558098" y="1620662"/>
                  </a:cubicBezTo>
                  <a:cubicBezTo>
                    <a:pt x="1536706" y="1619400"/>
                    <a:pt x="1514056" y="1620662"/>
                    <a:pt x="1492664" y="1620662"/>
                  </a:cubicBezTo>
                  <a:cubicBezTo>
                    <a:pt x="1454914" y="1619400"/>
                    <a:pt x="1436038" y="1590367"/>
                    <a:pt x="1420938" y="1563858"/>
                  </a:cubicBezTo>
                  <a:cubicBezTo>
                    <a:pt x="1384446" y="1503267"/>
                    <a:pt x="1352988" y="1438889"/>
                    <a:pt x="1320271" y="1375773"/>
                  </a:cubicBezTo>
                  <a:cubicBezTo>
                    <a:pt x="1288812" y="1317707"/>
                    <a:pt x="1257354" y="1259640"/>
                    <a:pt x="1227153" y="1200311"/>
                  </a:cubicBezTo>
                  <a:cubicBezTo>
                    <a:pt x="1217087" y="1181377"/>
                    <a:pt x="1210795" y="1162442"/>
                    <a:pt x="1201987" y="1142245"/>
                  </a:cubicBezTo>
                  <a:cubicBezTo>
                    <a:pt x="1200728" y="1138458"/>
                    <a:pt x="1198212" y="1132147"/>
                    <a:pt x="1190662" y="1135933"/>
                  </a:cubicBezTo>
                  <a:cubicBezTo>
                    <a:pt x="1186886" y="1137196"/>
                    <a:pt x="1186886" y="1143507"/>
                    <a:pt x="1188145" y="1147294"/>
                  </a:cubicBezTo>
                  <a:cubicBezTo>
                    <a:pt x="1199470" y="1192738"/>
                    <a:pt x="1193178" y="1240706"/>
                    <a:pt x="1193178" y="1287411"/>
                  </a:cubicBezTo>
                  <a:cubicBezTo>
                    <a:pt x="1194437" y="1383347"/>
                    <a:pt x="1194437" y="1479283"/>
                    <a:pt x="1194437" y="1575219"/>
                  </a:cubicBezTo>
                  <a:cubicBezTo>
                    <a:pt x="1193178" y="1606777"/>
                    <a:pt x="1188145" y="1613088"/>
                    <a:pt x="1155428" y="1614351"/>
                  </a:cubicBezTo>
                  <a:cubicBezTo>
                    <a:pt x="1131519" y="1615613"/>
                    <a:pt x="1107611" y="1614351"/>
                    <a:pt x="1083702" y="1614351"/>
                  </a:cubicBezTo>
                  <a:cubicBezTo>
                    <a:pt x="1066085" y="1614351"/>
                    <a:pt x="1056019" y="1606777"/>
                    <a:pt x="1056019" y="1586580"/>
                  </a:cubicBezTo>
                  <a:cubicBezTo>
                    <a:pt x="1056019" y="1392183"/>
                    <a:pt x="1056019" y="1197787"/>
                    <a:pt x="1056019" y="1003390"/>
                  </a:cubicBezTo>
                  <a:cubicBezTo>
                    <a:pt x="1056019" y="973095"/>
                    <a:pt x="1073636" y="954160"/>
                    <a:pt x="1103836" y="952897"/>
                  </a:cubicBezTo>
                  <a:cubicBezTo>
                    <a:pt x="1130261" y="951635"/>
                    <a:pt x="1157945" y="951635"/>
                    <a:pt x="1184370" y="952897"/>
                  </a:cubicBezTo>
                  <a:cubicBezTo>
                    <a:pt x="1214570" y="954160"/>
                    <a:pt x="1237220" y="970570"/>
                    <a:pt x="1252320" y="994554"/>
                  </a:cubicBezTo>
                  <a:cubicBezTo>
                    <a:pt x="1308946" y="1084178"/>
                    <a:pt x="1354246" y="1178852"/>
                    <a:pt x="1405838" y="1272263"/>
                  </a:cubicBezTo>
                  <a:cubicBezTo>
                    <a:pt x="1432263" y="1322756"/>
                    <a:pt x="1462464" y="1371986"/>
                    <a:pt x="1491406" y="1422479"/>
                  </a:cubicBezTo>
                  <a:cubicBezTo>
                    <a:pt x="1492664" y="1421217"/>
                    <a:pt x="1493922" y="1421217"/>
                    <a:pt x="1495181" y="1421217"/>
                  </a:cubicBezTo>
                  <a:cubicBezTo>
                    <a:pt x="1495181" y="1281100"/>
                    <a:pt x="1495181" y="1139720"/>
                    <a:pt x="1495181" y="999603"/>
                  </a:cubicBezTo>
                  <a:cubicBezTo>
                    <a:pt x="1495181" y="954160"/>
                    <a:pt x="1501472" y="947848"/>
                    <a:pt x="1546773" y="947848"/>
                  </a:cubicBezTo>
                  <a:close/>
                  <a:moveTo>
                    <a:pt x="2166601" y="561277"/>
                  </a:moveTo>
                  <a:cubicBezTo>
                    <a:pt x="2163143" y="559857"/>
                    <a:pt x="2159056" y="560173"/>
                    <a:pt x="2153396" y="562697"/>
                  </a:cubicBezTo>
                  <a:cubicBezTo>
                    <a:pt x="2065363" y="604351"/>
                    <a:pt x="1974815" y="635908"/>
                    <a:pt x="1880493" y="661153"/>
                  </a:cubicBezTo>
                  <a:cubicBezTo>
                    <a:pt x="1864144" y="666202"/>
                    <a:pt x="1859114" y="671251"/>
                    <a:pt x="1864144" y="688922"/>
                  </a:cubicBezTo>
                  <a:cubicBezTo>
                    <a:pt x="1874205" y="730576"/>
                    <a:pt x="1881751" y="773493"/>
                    <a:pt x="1890554" y="815147"/>
                  </a:cubicBezTo>
                  <a:cubicBezTo>
                    <a:pt x="1894327" y="830294"/>
                    <a:pt x="1890554" y="836605"/>
                    <a:pt x="1872948" y="836605"/>
                  </a:cubicBezTo>
                  <a:cubicBezTo>
                    <a:pt x="1836477" y="835343"/>
                    <a:pt x="1798748" y="835343"/>
                    <a:pt x="1762277" y="836605"/>
                  </a:cubicBezTo>
                  <a:cubicBezTo>
                    <a:pt x="1747186" y="836605"/>
                    <a:pt x="1742155" y="831556"/>
                    <a:pt x="1740898" y="816409"/>
                  </a:cubicBezTo>
                  <a:cubicBezTo>
                    <a:pt x="1738382" y="782329"/>
                    <a:pt x="1728321" y="749510"/>
                    <a:pt x="1720776" y="715429"/>
                  </a:cubicBezTo>
                  <a:cubicBezTo>
                    <a:pt x="1717003" y="701545"/>
                    <a:pt x="1710715" y="697758"/>
                    <a:pt x="1696881" y="699020"/>
                  </a:cubicBezTo>
                  <a:cubicBezTo>
                    <a:pt x="1626454" y="707856"/>
                    <a:pt x="1557285" y="715429"/>
                    <a:pt x="1486859" y="723003"/>
                  </a:cubicBezTo>
                  <a:cubicBezTo>
                    <a:pt x="1358582" y="734363"/>
                    <a:pt x="1231562" y="734363"/>
                    <a:pt x="1103285" y="723003"/>
                  </a:cubicBezTo>
                  <a:cubicBezTo>
                    <a:pt x="1029086" y="715429"/>
                    <a:pt x="954886" y="706594"/>
                    <a:pt x="881944" y="693971"/>
                  </a:cubicBezTo>
                  <a:cubicBezTo>
                    <a:pt x="865595" y="691447"/>
                    <a:pt x="856792" y="692709"/>
                    <a:pt x="854277" y="714167"/>
                  </a:cubicBezTo>
                  <a:cubicBezTo>
                    <a:pt x="850504" y="745723"/>
                    <a:pt x="840443" y="777280"/>
                    <a:pt x="834155" y="810098"/>
                  </a:cubicBezTo>
                  <a:cubicBezTo>
                    <a:pt x="831640" y="827770"/>
                    <a:pt x="822836" y="832818"/>
                    <a:pt x="806487" y="831556"/>
                  </a:cubicBezTo>
                  <a:cubicBezTo>
                    <a:pt x="790138" y="830294"/>
                    <a:pt x="772532" y="831556"/>
                    <a:pt x="756182" y="831556"/>
                  </a:cubicBezTo>
                  <a:cubicBezTo>
                    <a:pt x="734803" y="831556"/>
                    <a:pt x="713423" y="830294"/>
                    <a:pt x="693302" y="831556"/>
                  </a:cubicBezTo>
                  <a:cubicBezTo>
                    <a:pt x="681983" y="831556"/>
                    <a:pt x="678210" y="827770"/>
                    <a:pt x="680725" y="816409"/>
                  </a:cubicBezTo>
                  <a:cubicBezTo>
                    <a:pt x="689529" y="773493"/>
                    <a:pt x="695817" y="730576"/>
                    <a:pt x="707135" y="687660"/>
                  </a:cubicBezTo>
                  <a:cubicBezTo>
                    <a:pt x="712166" y="666202"/>
                    <a:pt x="707135" y="659890"/>
                    <a:pt x="687013" y="654841"/>
                  </a:cubicBezTo>
                  <a:cubicBezTo>
                    <a:pt x="598980" y="630859"/>
                    <a:pt x="512205" y="605614"/>
                    <a:pt x="431717" y="563959"/>
                  </a:cubicBezTo>
                  <a:cubicBezTo>
                    <a:pt x="417883" y="557648"/>
                    <a:pt x="412853" y="561435"/>
                    <a:pt x="405307" y="571533"/>
                  </a:cubicBezTo>
                  <a:cubicBezTo>
                    <a:pt x="265711" y="752035"/>
                    <a:pt x="185224" y="956519"/>
                    <a:pt x="165102" y="1183724"/>
                  </a:cubicBezTo>
                  <a:cubicBezTo>
                    <a:pt x="163844" y="1200133"/>
                    <a:pt x="167617" y="1202658"/>
                    <a:pt x="181451" y="1202658"/>
                  </a:cubicBezTo>
                  <a:cubicBezTo>
                    <a:pt x="211634" y="1202658"/>
                    <a:pt x="241817" y="1202658"/>
                    <a:pt x="271999" y="1202658"/>
                  </a:cubicBezTo>
                  <a:cubicBezTo>
                    <a:pt x="285833" y="1202658"/>
                    <a:pt x="290864" y="1206444"/>
                    <a:pt x="290864" y="1221591"/>
                  </a:cubicBezTo>
                  <a:cubicBezTo>
                    <a:pt x="290864" y="1258197"/>
                    <a:pt x="289606" y="1294802"/>
                    <a:pt x="290864" y="1332669"/>
                  </a:cubicBezTo>
                  <a:cubicBezTo>
                    <a:pt x="292121" y="1349079"/>
                    <a:pt x="284576" y="1354128"/>
                    <a:pt x="269484" y="1352865"/>
                  </a:cubicBezTo>
                  <a:cubicBezTo>
                    <a:pt x="239301" y="1352865"/>
                    <a:pt x="210376" y="1352865"/>
                    <a:pt x="181451" y="1352865"/>
                  </a:cubicBezTo>
                  <a:cubicBezTo>
                    <a:pt x="166359" y="1352865"/>
                    <a:pt x="163844" y="1356652"/>
                    <a:pt x="165102" y="1371799"/>
                  </a:cubicBezTo>
                  <a:cubicBezTo>
                    <a:pt x="170132" y="1436174"/>
                    <a:pt x="181451" y="1498024"/>
                    <a:pt x="196542" y="1559874"/>
                  </a:cubicBezTo>
                  <a:cubicBezTo>
                    <a:pt x="236786" y="1717655"/>
                    <a:pt x="305955" y="1861552"/>
                    <a:pt x="406565" y="1989039"/>
                  </a:cubicBezTo>
                  <a:cubicBezTo>
                    <a:pt x="411595" y="1995350"/>
                    <a:pt x="414110" y="2005448"/>
                    <a:pt x="425429" y="2001661"/>
                  </a:cubicBezTo>
                  <a:cubicBezTo>
                    <a:pt x="439263" y="1996612"/>
                    <a:pt x="454354" y="1992826"/>
                    <a:pt x="468188" y="1986514"/>
                  </a:cubicBezTo>
                  <a:cubicBezTo>
                    <a:pt x="537357" y="1951171"/>
                    <a:pt x="611556" y="1925926"/>
                    <a:pt x="687013" y="1906993"/>
                  </a:cubicBezTo>
                  <a:cubicBezTo>
                    <a:pt x="703363" y="1901944"/>
                    <a:pt x="707135" y="1895632"/>
                    <a:pt x="702105" y="1877961"/>
                  </a:cubicBezTo>
                  <a:cubicBezTo>
                    <a:pt x="690786" y="1828733"/>
                    <a:pt x="680725" y="1778243"/>
                    <a:pt x="670664" y="1727753"/>
                  </a:cubicBezTo>
                  <a:cubicBezTo>
                    <a:pt x="666892" y="1715131"/>
                    <a:pt x="669407" y="1707557"/>
                    <a:pt x="685756" y="1708820"/>
                  </a:cubicBezTo>
                  <a:cubicBezTo>
                    <a:pt x="723484" y="1710082"/>
                    <a:pt x="762471" y="1708820"/>
                    <a:pt x="801457" y="1708820"/>
                  </a:cubicBezTo>
                  <a:cubicBezTo>
                    <a:pt x="815291" y="1708820"/>
                    <a:pt x="819063" y="1713869"/>
                    <a:pt x="821579" y="1727753"/>
                  </a:cubicBezTo>
                  <a:cubicBezTo>
                    <a:pt x="829124" y="1768145"/>
                    <a:pt x="837928" y="1807275"/>
                    <a:pt x="846731" y="1847667"/>
                  </a:cubicBezTo>
                  <a:cubicBezTo>
                    <a:pt x="849246" y="1856503"/>
                    <a:pt x="850504" y="1866601"/>
                    <a:pt x="866853" y="1864076"/>
                  </a:cubicBezTo>
                  <a:cubicBezTo>
                    <a:pt x="947340" y="1850192"/>
                    <a:pt x="1029086" y="1840094"/>
                    <a:pt x="1110831" y="1832520"/>
                  </a:cubicBezTo>
                  <a:cubicBezTo>
                    <a:pt x="1211440" y="1824947"/>
                    <a:pt x="1312050" y="1823684"/>
                    <a:pt x="1413917" y="1828733"/>
                  </a:cubicBezTo>
                  <a:cubicBezTo>
                    <a:pt x="1506981" y="1832520"/>
                    <a:pt x="1598787" y="1842618"/>
                    <a:pt x="1690593" y="1856503"/>
                  </a:cubicBezTo>
                  <a:cubicBezTo>
                    <a:pt x="1706942" y="1859027"/>
                    <a:pt x="1711972" y="1853978"/>
                    <a:pt x="1714488" y="1840094"/>
                  </a:cubicBezTo>
                  <a:cubicBezTo>
                    <a:pt x="1723291" y="1803488"/>
                    <a:pt x="1732094" y="1765621"/>
                    <a:pt x="1739640" y="1727753"/>
                  </a:cubicBezTo>
                  <a:cubicBezTo>
                    <a:pt x="1742155" y="1712606"/>
                    <a:pt x="1748443" y="1708820"/>
                    <a:pt x="1762277" y="1708820"/>
                  </a:cubicBezTo>
                  <a:cubicBezTo>
                    <a:pt x="1800006" y="1708820"/>
                    <a:pt x="1836477" y="1710082"/>
                    <a:pt x="1872948" y="1708820"/>
                  </a:cubicBezTo>
                  <a:cubicBezTo>
                    <a:pt x="1891812" y="1707557"/>
                    <a:pt x="1894327" y="1716393"/>
                    <a:pt x="1890554" y="1730278"/>
                  </a:cubicBezTo>
                  <a:cubicBezTo>
                    <a:pt x="1880493" y="1779506"/>
                    <a:pt x="1870432" y="1827471"/>
                    <a:pt x="1857856" y="1875437"/>
                  </a:cubicBezTo>
                  <a:cubicBezTo>
                    <a:pt x="1855341" y="1890583"/>
                    <a:pt x="1857856" y="1896895"/>
                    <a:pt x="1872948" y="1900681"/>
                  </a:cubicBezTo>
                  <a:cubicBezTo>
                    <a:pt x="1962238" y="1928451"/>
                    <a:pt x="2051529" y="1954958"/>
                    <a:pt x="2137047" y="1994088"/>
                  </a:cubicBezTo>
                  <a:cubicBezTo>
                    <a:pt x="2153396" y="2001661"/>
                    <a:pt x="2162200" y="1996612"/>
                    <a:pt x="2173518" y="1983990"/>
                  </a:cubicBezTo>
                  <a:cubicBezTo>
                    <a:pt x="2314371" y="1803488"/>
                    <a:pt x="2386056" y="1595217"/>
                    <a:pt x="2420011" y="1371799"/>
                  </a:cubicBezTo>
                  <a:cubicBezTo>
                    <a:pt x="2421269" y="1356652"/>
                    <a:pt x="2417496" y="1352865"/>
                    <a:pt x="2402405" y="1352865"/>
                  </a:cubicBezTo>
                  <a:cubicBezTo>
                    <a:pt x="2364676" y="1354128"/>
                    <a:pt x="2326947" y="1352865"/>
                    <a:pt x="2289219" y="1352865"/>
                  </a:cubicBezTo>
                  <a:cubicBezTo>
                    <a:pt x="2275385" y="1352865"/>
                    <a:pt x="2270355" y="1349079"/>
                    <a:pt x="2270355" y="1335194"/>
                  </a:cubicBezTo>
                  <a:cubicBezTo>
                    <a:pt x="2270355" y="1297326"/>
                    <a:pt x="2270355" y="1259459"/>
                    <a:pt x="2270355" y="1221591"/>
                  </a:cubicBezTo>
                  <a:cubicBezTo>
                    <a:pt x="2270355" y="1206444"/>
                    <a:pt x="2275385" y="1202658"/>
                    <a:pt x="2289219" y="1202658"/>
                  </a:cubicBezTo>
                  <a:cubicBezTo>
                    <a:pt x="2316887" y="1202658"/>
                    <a:pt x="2344554" y="1202658"/>
                    <a:pt x="2372222" y="1202658"/>
                  </a:cubicBezTo>
                  <a:cubicBezTo>
                    <a:pt x="2421269" y="1202658"/>
                    <a:pt x="2421269" y="1202658"/>
                    <a:pt x="2414981" y="1153430"/>
                  </a:cubicBezTo>
                  <a:cubicBezTo>
                    <a:pt x="2391086" y="936323"/>
                    <a:pt x="2309341" y="741937"/>
                    <a:pt x="2176033" y="570271"/>
                  </a:cubicBezTo>
                  <a:cubicBezTo>
                    <a:pt x="2172889" y="565853"/>
                    <a:pt x="2170059" y="562697"/>
                    <a:pt x="2166601" y="561277"/>
                  </a:cubicBezTo>
                  <a:close/>
                  <a:moveTo>
                    <a:pt x="1648157" y="216336"/>
                  </a:moveTo>
                  <a:cubicBezTo>
                    <a:pt x="1670745" y="251678"/>
                    <a:pt x="1693333" y="287019"/>
                    <a:pt x="1714666" y="323623"/>
                  </a:cubicBezTo>
                  <a:cubicBezTo>
                    <a:pt x="1748548" y="381683"/>
                    <a:pt x="1774900" y="443531"/>
                    <a:pt x="1799998" y="505378"/>
                  </a:cubicBezTo>
                  <a:cubicBezTo>
                    <a:pt x="1803763" y="512951"/>
                    <a:pt x="1802508" y="524311"/>
                    <a:pt x="1817566" y="521787"/>
                  </a:cubicBezTo>
                  <a:cubicBezTo>
                    <a:pt x="1892859" y="502854"/>
                    <a:pt x="1969407" y="483921"/>
                    <a:pt x="2043445" y="446055"/>
                  </a:cubicBezTo>
                  <a:cubicBezTo>
                    <a:pt x="1925486" y="342555"/>
                    <a:pt x="1794978" y="264299"/>
                    <a:pt x="1648157" y="216336"/>
                  </a:cubicBezTo>
                  <a:close/>
                  <a:moveTo>
                    <a:pt x="908382" y="216336"/>
                  </a:moveTo>
                  <a:cubicBezTo>
                    <a:pt x="762747" y="266930"/>
                    <a:pt x="642222" y="351674"/>
                    <a:pt x="524207" y="441477"/>
                  </a:cubicBezTo>
                  <a:cubicBezTo>
                    <a:pt x="590747" y="483217"/>
                    <a:pt x="662309" y="504719"/>
                    <a:pt x="735127" y="523692"/>
                  </a:cubicBezTo>
                  <a:cubicBezTo>
                    <a:pt x="747682" y="527486"/>
                    <a:pt x="751448" y="518632"/>
                    <a:pt x="753959" y="509778"/>
                  </a:cubicBezTo>
                  <a:cubicBezTo>
                    <a:pt x="766514" y="479422"/>
                    <a:pt x="779068" y="449066"/>
                    <a:pt x="791623" y="418710"/>
                  </a:cubicBezTo>
                  <a:cubicBezTo>
                    <a:pt x="823010" y="349144"/>
                    <a:pt x="859419" y="282108"/>
                    <a:pt x="908382" y="216336"/>
                  </a:cubicBezTo>
                  <a:close/>
                  <a:moveTo>
                    <a:pt x="1296865" y="151855"/>
                  </a:moveTo>
                  <a:cubicBezTo>
                    <a:pt x="1239019" y="146963"/>
                    <a:pt x="1180544" y="167160"/>
                    <a:pt x="1122697" y="213234"/>
                  </a:cubicBezTo>
                  <a:cubicBezTo>
                    <a:pt x="1012035" y="302857"/>
                    <a:pt x="952931" y="426563"/>
                    <a:pt x="898857" y="557842"/>
                  </a:cubicBezTo>
                  <a:cubicBezTo>
                    <a:pt x="929038" y="561629"/>
                    <a:pt x="956704" y="565415"/>
                    <a:pt x="983112" y="567940"/>
                  </a:cubicBezTo>
                  <a:cubicBezTo>
                    <a:pt x="1117667" y="583088"/>
                    <a:pt x="1252223" y="589399"/>
                    <a:pt x="1386778" y="584350"/>
                  </a:cubicBezTo>
                  <a:cubicBezTo>
                    <a:pt x="1472290" y="581825"/>
                    <a:pt x="1555287" y="576776"/>
                    <a:pt x="1639542" y="561629"/>
                  </a:cubicBezTo>
                  <a:cubicBezTo>
                    <a:pt x="1645829" y="560366"/>
                    <a:pt x="1667207" y="566678"/>
                    <a:pt x="1657147" y="543956"/>
                  </a:cubicBezTo>
                  <a:cubicBezTo>
                    <a:pt x="1609361" y="432874"/>
                    <a:pt x="1554030" y="326841"/>
                    <a:pt x="1467260" y="241005"/>
                  </a:cubicBezTo>
                  <a:cubicBezTo>
                    <a:pt x="1411929" y="186726"/>
                    <a:pt x="1354711" y="156746"/>
                    <a:pt x="1296865" y="151855"/>
                  </a:cubicBezTo>
                  <a:close/>
                  <a:moveTo>
                    <a:pt x="1281939" y="68"/>
                  </a:moveTo>
                  <a:cubicBezTo>
                    <a:pt x="2006566" y="-7502"/>
                    <a:pt x="2568907" y="611944"/>
                    <a:pt x="2566391" y="1289423"/>
                  </a:cubicBezTo>
                  <a:cubicBezTo>
                    <a:pt x="2565133" y="1958071"/>
                    <a:pt x="2005308" y="2566162"/>
                    <a:pt x="1280681" y="2562377"/>
                  </a:cubicBezTo>
                  <a:cubicBezTo>
                    <a:pt x="568634" y="2567423"/>
                    <a:pt x="-1256" y="1965640"/>
                    <a:pt x="2" y="1281853"/>
                  </a:cubicBezTo>
                  <a:cubicBezTo>
                    <a:pt x="2518" y="558956"/>
                    <a:pt x="582472" y="6376"/>
                    <a:pt x="1281939" y="68"/>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5" name="Group 144">
            <a:extLst>
              <a:ext uri="{FF2B5EF4-FFF2-40B4-BE49-F238E27FC236}">
                <a16:creationId xmlns:a16="http://schemas.microsoft.com/office/drawing/2014/main" id="{A9EC1D42-5B23-4442-8DC0-487046EFD722}"/>
              </a:ext>
            </a:extLst>
          </p:cNvPr>
          <p:cNvGrpSpPr/>
          <p:nvPr/>
        </p:nvGrpSpPr>
        <p:grpSpPr>
          <a:xfrm>
            <a:off x="6285080" y="4580579"/>
            <a:ext cx="935510" cy="935510"/>
            <a:chOff x="6361280" y="4580579"/>
            <a:chExt cx="935510" cy="935510"/>
          </a:xfrm>
        </p:grpSpPr>
        <p:grpSp>
          <p:nvGrpSpPr>
            <p:cNvPr id="80" name="Group 79">
              <a:extLst>
                <a:ext uri="{FF2B5EF4-FFF2-40B4-BE49-F238E27FC236}">
                  <a16:creationId xmlns:a16="http://schemas.microsoft.com/office/drawing/2014/main" id="{960E3B3D-B191-4C5F-BEF5-57EB435A336A}"/>
                </a:ext>
              </a:extLst>
            </p:cNvPr>
            <p:cNvGrpSpPr/>
            <p:nvPr/>
          </p:nvGrpSpPr>
          <p:grpSpPr>
            <a:xfrm>
              <a:off x="6361280" y="4580579"/>
              <a:ext cx="935510" cy="935510"/>
              <a:chOff x="343218" y="4580579"/>
              <a:chExt cx="935510" cy="935510"/>
            </a:xfrm>
          </p:grpSpPr>
          <p:sp>
            <p:nvSpPr>
              <p:cNvPr id="89" name="Oval 88">
                <a:extLst>
                  <a:ext uri="{FF2B5EF4-FFF2-40B4-BE49-F238E27FC236}">
                    <a16:creationId xmlns:a16="http://schemas.microsoft.com/office/drawing/2014/main" id="{E0AFD27C-6B9F-4AEE-A690-4D11D9534AA4}"/>
                  </a:ext>
                </a:extLst>
              </p:cNvPr>
              <p:cNvSpPr/>
              <p:nvPr/>
            </p:nvSpPr>
            <p:spPr bwMode="auto">
              <a:xfrm>
                <a:off x="420790" y="465815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0" name="Arc 89">
                <a:extLst>
                  <a:ext uri="{FF2B5EF4-FFF2-40B4-BE49-F238E27FC236}">
                    <a16:creationId xmlns:a16="http://schemas.microsoft.com/office/drawing/2014/main" id="{282962E7-C90B-459F-8EB1-420E8F9C6C0B}"/>
                  </a:ext>
                </a:extLst>
              </p:cNvPr>
              <p:cNvSpPr/>
              <p:nvPr/>
            </p:nvSpPr>
            <p:spPr>
              <a:xfrm flipH="1">
                <a:off x="343218" y="458057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7" name="Freeform 5">
              <a:extLst>
                <a:ext uri="{FF2B5EF4-FFF2-40B4-BE49-F238E27FC236}">
                  <a16:creationId xmlns:a16="http://schemas.microsoft.com/office/drawing/2014/main" id="{8E547A96-2C7D-4EFC-BA2D-369FF215139A}"/>
                </a:ext>
              </a:extLst>
            </p:cNvPr>
            <p:cNvSpPr>
              <a:spLocks noEditPoints="1"/>
            </p:cNvSpPr>
            <p:nvPr/>
          </p:nvSpPr>
          <p:spPr bwMode="auto">
            <a:xfrm>
              <a:off x="6540835" y="4815840"/>
              <a:ext cx="576400" cy="364636"/>
            </a:xfrm>
            <a:custGeom>
              <a:avLst/>
              <a:gdLst>
                <a:gd name="T0" fmla="*/ 1037 w 2059"/>
                <a:gd name="T1" fmla="*/ 1108 h 1298"/>
                <a:gd name="T2" fmla="*/ 485 w 2059"/>
                <a:gd name="T3" fmla="*/ 1108 h 1298"/>
                <a:gd name="T4" fmla="*/ 447 w 2059"/>
                <a:gd name="T5" fmla="*/ 1132 h 1298"/>
                <a:gd name="T6" fmla="*/ 105 w 2059"/>
                <a:gd name="T7" fmla="*/ 1210 h 1298"/>
                <a:gd name="T8" fmla="*/ 21 w 2059"/>
                <a:gd name="T9" fmla="*/ 979 h 1298"/>
                <a:gd name="T10" fmla="*/ 192 w 2059"/>
                <a:gd name="T11" fmla="*/ 805 h 1298"/>
                <a:gd name="T12" fmla="*/ 324 w 2059"/>
                <a:gd name="T13" fmla="*/ 814 h 1298"/>
                <a:gd name="T14" fmla="*/ 353 w 2059"/>
                <a:gd name="T15" fmla="*/ 807 h 1298"/>
                <a:gd name="T16" fmla="*/ 815 w 2059"/>
                <a:gd name="T17" fmla="*/ 346 h 1298"/>
                <a:gd name="T18" fmla="*/ 821 w 2059"/>
                <a:gd name="T19" fmla="*/ 313 h 1298"/>
                <a:gd name="T20" fmla="*/ 1052 w 2059"/>
                <a:gd name="T21" fmla="*/ 7 h 1298"/>
                <a:gd name="T22" fmla="*/ 1264 w 2059"/>
                <a:gd name="T23" fmla="*/ 207 h 1298"/>
                <a:gd name="T24" fmla="*/ 1251 w 2059"/>
                <a:gd name="T25" fmla="*/ 315 h 1298"/>
                <a:gd name="T26" fmla="*/ 1258 w 2059"/>
                <a:gd name="T27" fmla="*/ 345 h 1298"/>
                <a:gd name="T28" fmla="*/ 1718 w 2059"/>
                <a:gd name="T29" fmla="*/ 805 h 1298"/>
                <a:gd name="T30" fmla="*/ 1748 w 2059"/>
                <a:gd name="T31" fmla="*/ 811 h 1298"/>
                <a:gd name="T32" fmla="*/ 2055 w 2059"/>
                <a:gd name="T33" fmla="*/ 1034 h 1298"/>
                <a:gd name="T34" fmla="*/ 1926 w 2059"/>
                <a:gd name="T35" fmla="*/ 1232 h 1298"/>
                <a:gd name="T36" fmla="*/ 1693 w 2059"/>
                <a:gd name="T37" fmla="*/ 1211 h 1298"/>
                <a:gd name="T38" fmla="*/ 1624 w 2059"/>
                <a:gd name="T39" fmla="*/ 1130 h 1298"/>
                <a:gd name="T40" fmla="*/ 1587 w 2059"/>
                <a:gd name="T41" fmla="*/ 1108 h 1298"/>
                <a:gd name="T42" fmla="*/ 1037 w 2059"/>
                <a:gd name="T43" fmla="*/ 1108 h 1298"/>
                <a:gd name="T44" fmla="*/ 1035 w 2059"/>
                <a:gd name="T45" fmla="*/ 951 h 1298"/>
                <a:gd name="T46" fmla="*/ 1589 w 2059"/>
                <a:gd name="T47" fmla="*/ 951 h 1298"/>
                <a:gd name="T48" fmla="*/ 1614 w 2059"/>
                <a:gd name="T49" fmla="*/ 940 h 1298"/>
                <a:gd name="T50" fmla="*/ 1607 w 2059"/>
                <a:gd name="T51" fmla="*/ 918 h 1298"/>
                <a:gd name="T52" fmla="*/ 1145 w 2059"/>
                <a:gd name="T53" fmla="*/ 456 h 1298"/>
                <a:gd name="T54" fmla="*/ 1117 w 2059"/>
                <a:gd name="T55" fmla="*/ 450 h 1298"/>
                <a:gd name="T56" fmla="*/ 962 w 2059"/>
                <a:gd name="T57" fmla="*/ 452 h 1298"/>
                <a:gd name="T58" fmla="*/ 924 w 2059"/>
                <a:gd name="T59" fmla="*/ 461 h 1298"/>
                <a:gd name="T60" fmla="*/ 468 w 2059"/>
                <a:gd name="T61" fmla="*/ 917 h 1298"/>
                <a:gd name="T62" fmla="*/ 459 w 2059"/>
                <a:gd name="T63" fmla="*/ 926 h 1298"/>
                <a:gd name="T64" fmla="*/ 468 w 2059"/>
                <a:gd name="T65" fmla="*/ 950 h 1298"/>
                <a:gd name="T66" fmla="*/ 489 w 2059"/>
                <a:gd name="T67" fmla="*/ 951 h 1298"/>
                <a:gd name="T68" fmla="*/ 1035 w 2059"/>
                <a:gd name="T69" fmla="*/ 951 h 1298"/>
                <a:gd name="T70" fmla="*/ 1110 w 2059"/>
                <a:gd name="T71" fmla="*/ 235 h 1298"/>
                <a:gd name="T72" fmla="*/ 1036 w 2059"/>
                <a:gd name="T73" fmla="*/ 163 h 1298"/>
                <a:gd name="T74" fmla="*/ 963 w 2059"/>
                <a:gd name="T75" fmla="*/ 237 h 1298"/>
                <a:gd name="T76" fmla="*/ 1038 w 2059"/>
                <a:gd name="T77" fmla="*/ 310 h 1298"/>
                <a:gd name="T78" fmla="*/ 1110 w 2059"/>
                <a:gd name="T79" fmla="*/ 235 h 1298"/>
                <a:gd name="T80" fmla="*/ 1826 w 2059"/>
                <a:gd name="T81" fmla="*/ 1099 h 1298"/>
                <a:gd name="T82" fmla="*/ 1899 w 2059"/>
                <a:gd name="T83" fmla="*/ 1026 h 1298"/>
                <a:gd name="T84" fmla="*/ 1828 w 2059"/>
                <a:gd name="T85" fmla="*/ 952 h 1298"/>
                <a:gd name="T86" fmla="*/ 1753 w 2059"/>
                <a:gd name="T87" fmla="*/ 1025 h 1298"/>
                <a:gd name="T88" fmla="*/ 1826 w 2059"/>
                <a:gd name="T89" fmla="*/ 1099 h 1298"/>
                <a:gd name="T90" fmla="*/ 171 w 2059"/>
                <a:gd name="T91" fmla="*/ 1028 h 1298"/>
                <a:gd name="T92" fmla="*/ 244 w 2059"/>
                <a:gd name="T93" fmla="*/ 1103 h 1298"/>
                <a:gd name="T94" fmla="*/ 318 w 2059"/>
                <a:gd name="T95" fmla="*/ 1030 h 1298"/>
                <a:gd name="T96" fmla="*/ 243 w 2059"/>
                <a:gd name="T97" fmla="*/ 956 h 1298"/>
                <a:gd name="T98" fmla="*/ 171 w 2059"/>
                <a:gd name="T99" fmla="*/ 1028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9" h="1298">
                  <a:moveTo>
                    <a:pt x="1037" y="1108"/>
                  </a:moveTo>
                  <a:cubicBezTo>
                    <a:pt x="853" y="1108"/>
                    <a:pt x="669" y="1108"/>
                    <a:pt x="485" y="1108"/>
                  </a:cubicBezTo>
                  <a:cubicBezTo>
                    <a:pt x="466" y="1108"/>
                    <a:pt x="456" y="1114"/>
                    <a:pt x="447" y="1132"/>
                  </a:cubicBezTo>
                  <a:cubicBezTo>
                    <a:pt x="389" y="1258"/>
                    <a:pt x="217" y="1298"/>
                    <a:pt x="105" y="1210"/>
                  </a:cubicBezTo>
                  <a:cubicBezTo>
                    <a:pt x="30" y="1151"/>
                    <a:pt x="0" y="1072"/>
                    <a:pt x="21" y="979"/>
                  </a:cubicBezTo>
                  <a:cubicBezTo>
                    <a:pt x="41" y="887"/>
                    <a:pt x="101" y="829"/>
                    <a:pt x="192" y="805"/>
                  </a:cubicBezTo>
                  <a:cubicBezTo>
                    <a:pt x="237" y="794"/>
                    <a:pt x="281" y="797"/>
                    <a:pt x="324" y="814"/>
                  </a:cubicBezTo>
                  <a:cubicBezTo>
                    <a:pt x="336" y="819"/>
                    <a:pt x="344" y="816"/>
                    <a:pt x="353" y="807"/>
                  </a:cubicBezTo>
                  <a:cubicBezTo>
                    <a:pt x="507" y="653"/>
                    <a:pt x="661" y="500"/>
                    <a:pt x="815" y="346"/>
                  </a:cubicBezTo>
                  <a:cubicBezTo>
                    <a:pt x="825" y="336"/>
                    <a:pt x="826" y="326"/>
                    <a:pt x="821" y="313"/>
                  </a:cubicBezTo>
                  <a:cubicBezTo>
                    <a:pt x="768" y="154"/>
                    <a:pt x="884" y="0"/>
                    <a:pt x="1052" y="7"/>
                  </a:cubicBezTo>
                  <a:cubicBezTo>
                    <a:pt x="1158" y="12"/>
                    <a:pt x="1253" y="102"/>
                    <a:pt x="1264" y="207"/>
                  </a:cubicBezTo>
                  <a:cubicBezTo>
                    <a:pt x="1268" y="244"/>
                    <a:pt x="1264" y="280"/>
                    <a:pt x="1251" y="315"/>
                  </a:cubicBezTo>
                  <a:cubicBezTo>
                    <a:pt x="1247" y="328"/>
                    <a:pt x="1249" y="336"/>
                    <a:pt x="1258" y="345"/>
                  </a:cubicBezTo>
                  <a:cubicBezTo>
                    <a:pt x="1412" y="498"/>
                    <a:pt x="1565" y="651"/>
                    <a:pt x="1718" y="805"/>
                  </a:cubicBezTo>
                  <a:cubicBezTo>
                    <a:pt x="1727" y="814"/>
                    <a:pt x="1736" y="816"/>
                    <a:pt x="1748" y="811"/>
                  </a:cubicBezTo>
                  <a:cubicBezTo>
                    <a:pt x="1905" y="758"/>
                    <a:pt x="2059" y="869"/>
                    <a:pt x="2055" y="1034"/>
                  </a:cubicBezTo>
                  <a:cubicBezTo>
                    <a:pt x="2052" y="1124"/>
                    <a:pt x="2008" y="1192"/>
                    <a:pt x="1926" y="1232"/>
                  </a:cubicBezTo>
                  <a:cubicBezTo>
                    <a:pt x="1845" y="1272"/>
                    <a:pt x="1766" y="1261"/>
                    <a:pt x="1693" y="1211"/>
                  </a:cubicBezTo>
                  <a:cubicBezTo>
                    <a:pt x="1662" y="1191"/>
                    <a:pt x="1639" y="1163"/>
                    <a:pt x="1624" y="1130"/>
                  </a:cubicBezTo>
                  <a:cubicBezTo>
                    <a:pt x="1616" y="1112"/>
                    <a:pt x="1605" y="1108"/>
                    <a:pt x="1587" y="1108"/>
                  </a:cubicBezTo>
                  <a:cubicBezTo>
                    <a:pt x="1404" y="1108"/>
                    <a:pt x="1220" y="1108"/>
                    <a:pt x="1037" y="1108"/>
                  </a:cubicBezTo>
                  <a:close/>
                  <a:moveTo>
                    <a:pt x="1035" y="951"/>
                  </a:moveTo>
                  <a:cubicBezTo>
                    <a:pt x="1220" y="951"/>
                    <a:pt x="1404" y="951"/>
                    <a:pt x="1589" y="951"/>
                  </a:cubicBezTo>
                  <a:cubicBezTo>
                    <a:pt x="1599" y="951"/>
                    <a:pt x="1609" y="952"/>
                    <a:pt x="1614" y="940"/>
                  </a:cubicBezTo>
                  <a:cubicBezTo>
                    <a:pt x="1619" y="930"/>
                    <a:pt x="1613" y="924"/>
                    <a:pt x="1607" y="918"/>
                  </a:cubicBezTo>
                  <a:cubicBezTo>
                    <a:pt x="1453" y="764"/>
                    <a:pt x="1299" y="610"/>
                    <a:pt x="1145" y="456"/>
                  </a:cubicBezTo>
                  <a:cubicBezTo>
                    <a:pt x="1136" y="447"/>
                    <a:pt x="1128" y="446"/>
                    <a:pt x="1117" y="450"/>
                  </a:cubicBezTo>
                  <a:cubicBezTo>
                    <a:pt x="1066" y="470"/>
                    <a:pt x="1014" y="470"/>
                    <a:pt x="962" y="452"/>
                  </a:cubicBezTo>
                  <a:cubicBezTo>
                    <a:pt x="946" y="446"/>
                    <a:pt x="936" y="448"/>
                    <a:pt x="924" y="461"/>
                  </a:cubicBezTo>
                  <a:cubicBezTo>
                    <a:pt x="772" y="613"/>
                    <a:pt x="620" y="765"/>
                    <a:pt x="468" y="917"/>
                  </a:cubicBezTo>
                  <a:cubicBezTo>
                    <a:pt x="465" y="920"/>
                    <a:pt x="462" y="923"/>
                    <a:pt x="459" y="926"/>
                  </a:cubicBezTo>
                  <a:cubicBezTo>
                    <a:pt x="451" y="936"/>
                    <a:pt x="455" y="947"/>
                    <a:pt x="468" y="950"/>
                  </a:cubicBezTo>
                  <a:cubicBezTo>
                    <a:pt x="475" y="951"/>
                    <a:pt x="482" y="951"/>
                    <a:pt x="489" y="951"/>
                  </a:cubicBezTo>
                  <a:cubicBezTo>
                    <a:pt x="671" y="951"/>
                    <a:pt x="853" y="951"/>
                    <a:pt x="1035" y="951"/>
                  </a:cubicBezTo>
                  <a:close/>
                  <a:moveTo>
                    <a:pt x="1110" y="235"/>
                  </a:moveTo>
                  <a:cubicBezTo>
                    <a:pt x="1110" y="194"/>
                    <a:pt x="1078" y="163"/>
                    <a:pt x="1036" y="163"/>
                  </a:cubicBezTo>
                  <a:cubicBezTo>
                    <a:pt x="994" y="164"/>
                    <a:pt x="963" y="195"/>
                    <a:pt x="963" y="237"/>
                  </a:cubicBezTo>
                  <a:cubicBezTo>
                    <a:pt x="963" y="277"/>
                    <a:pt x="998" y="311"/>
                    <a:pt x="1038" y="310"/>
                  </a:cubicBezTo>
                  <a:cubicBezTo>
                    <a:pt x="1078" y="309"/>
                    <a:pt x="1111" y="275"/>
                    <a:pt x="1110" y="235"/>
                  </a:cubicBezTo>
                  <a:close/>
                  <a:moveTo>
                    <a:pt x="1826" y="1099"/>
                  </a:moveTo>
                  <a:cubicBezTo>
                    <a:pt x="1868" y="1099"/>
                    <a:pt x="1899" y="1068"/>
                    <a:pt x="1899" y="1026"/>
                  </a:cubicBezTo>
                  <a:cubicBezTo>
                    <a:pt x="1899" y="985"/>
                    <a:pt x="1868" y="953"/>
                    <a:pt x="1828" y="952"/>
                  </a:cubicBezTo>
                  <a:cubicBezTo>
                    <a:pt x="1788" y="952"/>
                    <a:pt x="1753" y="985"/>
                    <a:pt x="1753" y="1025"/>
                  </a:cubicBezTo>
                  <a:cubicBezTo>
                    <a:pt x="1752" y="1065"/>
                    <a:pt x="1786" y="1099"/>
                    <a:pt x="1826" y="1099"/>
                  </a:cubicBezTo>
                  <a:close/>
                  <a:moveTo>
                    <a:pt x="171" y="1028"/>
                  </a:moveTo>
                  <a:cubicBezTo>
                    <a:pt x="171" y="1070"/>
                    <a:pt x="204" y="1103"/>
                    <a:pt x="244" y="1103"/>
                  </a:cubicBezTo>
                  <a:cubicBezTo>
                    <a:pt x="284" y="1102"/>
                    <a:pt x="318" y="1068"/>
                    <a:pt x="318" y="1030"/>
                  </a:cubicBezTo>
                  <a:cubicBezTo>
                    <a:pt x="318" y="988"/>
                    <a:pt x="285" y="955"/>
                    <a:pt x="243" y="956"/>
                  </a:cubicBezTo>
                  <a:cubicBezTo>
                    <a:pt x="201" y="956"/>
                    <a:pt x="171" y="987"/>
                    <a:pt x="171" y="10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E00C3654-15C2-4DA1-B7D1-99D3D5466525}"/>
              </a:ext>
            </a:extLst>
          </p:cNvPr>
          <p:cNvGrpSpPr/>
          <p:nvPr/>
        </p:nvGrpSpPr>
        <p:grpSpPr>
          <a:xfrm>
            <a:off x="6285080" y="3451392"/>
            <a:ext cx="935510" cy="935510"/>
            <a:chOff x="6361280" y="3451392"/>
            <a:chExt cx="935510" cy="935510"/>
          </a:xfrm>
        </p:grpSpPr>
        <p:grpSp>
          <p:nvGrpSpPr>
            <p:cNvPr id="79" name="Group 78">
              <a:extLst>
                <a:ext uri="{FF2B5EF4-FFF2-40B4-BE49-F238E27FC236}">
                  <a16:creationId xmlns:a16="http://schemas.microsoft.com/office/drawing/2014/main" id="{9D5A7A90-C1D6-4B30-8819-6E505B04CCED}"/>
                </a:ext>
              </a:extLst>
            </p:cNvPr>
            <p:cNvGrpSpPr/>
            <p:nvPr/>
          </p:nvGrpSpPr>
          <p:grpSpPr>
            <a:xfrm>
              <a:off x="6361280" y="3451392"/>
              <a:ext cx="935510" cy="935510"/>
              <a:chOff x="343218" y="3451392"/>
              <a:chExt cx="935510" cy="935510"/>
            </a:xfrm>
          </p:grpSpPr>
          <p:sp>
            <p:nvSpPr>
              <p:cNvPr id="91" name="Oval 90">
                <a:extLst>
                  <a:ext uri="{FF2B5EF4-FFF2-40B4-BE49-F238E27FC236}">
                    <a16:creationId xmlns:a16="http://schemas.microsoft.com/office/drawing/2014/main" id="{999B8F7F-0A31-409D-9E7F-D7976B072713}"/>
                  </a:ext>
                </a:extLst>
              </p:cNvPr>
              <p:cNvSpPr/>
              <p:nvPr/>
            </p:nvSpPr>
            <p:spPr bwMode="auto">
              <a:xfrm>
                <a:off x="420790" y="3528966"/>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2" name="Arc 91">
                <a:extLst>
                  <a:ext uri="{FF2B5EF4-FFF2-40B4-BE49-F238E27FC236}">
                    <a16:creationId xmlns:a16="http://schemas.microsoft.com/office/drawing/2014/main" id="{AC0A7169-3274-4335-9B73-D6B9B5FA9375}"/>
                  </a:ext>
                </a:extLst>
              </p:cNvPr>
              <p:cNvSpPr/>
              <p:nvPr/>
            </p:nvSpPr>
            <p:spPr>
              <a:xfrm>
                <a:off x="343218" y="3451392"/>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8" name="Freeform: Shape 127">
              <a:extLst>
                <a:ext uri="{FF2B5EF4-FFF2-40B4-BE49-F238E27FC236}">
                  <a16:creationId xmlns:a16="http://schemas.microsoft.com/office/drawing/2014/main" id="{82CEFC61-6E99-472C-95CF-A65BC3F6AC9E}"/>
                </a:ext>
              </a:extLst>
            </p:cNvPr>
            <p:cNvSpPr/>
            <p:nvPr/>
          </p:nvSpPr>
          <p:spPr>
            <a:xfrm>
              <a:off x="6604064" y="3694177"/>
              <a:ext cx="449944" cy="449942"/>
            </a:xfrm>
            <a:custGeom>
              <a:avLst/>
              <a:gdLst>
                <a:gd name="connsiteX0" fmla="*/ 171746 w 515691"/>
                <a:gd name="connsiteY0" fmla="*/ 49093 h 515691"/>
                <a:gd name="connsiteX1" fmla="*/ 344451 w 515691"/>
                <a:gd name="connsiteY1" fmla="*/ 49093 h 515691"/>
                <a:gd name="connsiteX2" fmla="*/ 466597 w 515691"/>
                <a:gd name="connsiteY2" fmla="*/ 170868 h 515691"/>
                <a:gd name="connsiteX3" fmla="*/ 466597 w 515691"/>
                <a:gd name="connsiteY3" fmla="*/ 322946 h 515691"/>
                <a:gd name="connsiteX4" fmla="*/ 408613 w 515691"/>
                <a:gd name="connsiteY4" fmla="*/ 268304 h 515691"/>
                <a:gd name="connsiteX5" fmla="*/ 451085 w 515691"/>
                <a:gd name="connsiteY5" fmla="*/ 230081 h 515691"/>
                <a:gd name="connsiteX6" fmla="*/ 333683 w 515691"/>
                <a:gd name="connsiteY6" fmla="*/ 230081 h 515691"/>
                <a:gd name="connsiteX7" fmla="*/ 333683 w 515691"/>
                <a:gd name="connsiteY7" fmla="*/ 340954 h 515691"/>
                <a:gd name="connsiteX8" fmla="*/ 372050 w 515691"/>
                <a:gd name="connsiteY8" fmla="*/ 302886 h 515691"/>
                <a:gd name="connsiteX9" fmla="*/ 437729 w 515691"/>
                <a:gd name="connsiteY9" fmla="*/ 374206 h 515691"/>
                <a:gd name="connsiteX10" fmla="*/ 344512 w 515691"/>
                <a:gd name="connsiteY10" fmla="*/ 466597 h 515691"/>
                <a:gd name="connsiteX11" fmla="*/ 342945 w 515691"/>
                <a:gd name="connsiteY11" fmla="*/ 466597 h 515691"/>
                <a:gd name="connsiteX12" fmla="*/ 226605 w 515691"/>
                <a:gd name="connsiteY12" fmla="*/ 348545 h 515691"/>
                <a:gd name="connsiteX13" fmla="*/ 251173 w 515691"/>
                <a:gd name="connsiteY13" fmla="*/ 321090 h 515691"/>
                <a:gd name="connsiteX14" fmla="*/ 166837 w 515691"/>
                <a:gd name="connsiteY14" fmla="*/ 321090 h 515691"/>
                <a:gd name="connsiteX15" fmla="*/ 166837 w 515691"/>
                <a:gd name="connsiteY15" fmla="*/ 407540 h 515691"/>
                <a:gd name="connsiteX16" fmla="*/ 194447 w 515691"/>
                <a:gd name="connsiteY16" fmla="*/ 377816 h 515691"/>
                <a:gd name="connsiteX17" fmla="*/ 285909 w 515691"/>
                <a:gd name="connsiteY17" fmla="*/ 466597 h 515691"/>
                <a:gd name="connsiteX18" fmla="*/ 171230 w 515691"/>
                <a:gd name="connsiteY18" fmla="*/ 466597 h 515691"/>
                <a:gd name="connsiteX19" fmla="*/ 49093 w 515691"/>
                <a:gd name="connsiteY19" fmla="*/ 344956 h 515691"/>
                <a:gd name="connsiteX20" fmla="*/ 49093 w 515691"/>
                <a:gd name="connsiteY20" fmla="*/ 174819 h 515691"/>
                <a:gd name="connsiteX21" fmla="*/ 83356 w 515691"/>
                <a:gd name="connsiteY21" fmla="*/ 139690 h 515691"/>
                <a:gd name="connsiteX22" fmla="*/ 174417 w 515691"/>
                <a:gd name="connsiteY22" fmla="*/ 221737 h 515691"/>
                <a:gd name="connsiteX23" fmla="*/ 122548 w 515691"/>
                <a:gd name="connsiteY23" fmla="*/ 275585 h 515691"/>
                <a:gd name="connsiteX24" fmla="*/ 288178 w 515691"/>
                <a:gd name="connsiteY24" fmla="*/ 275585 h 515691"/>
                <a:gd name="connsiteX25" fmla="*/ 288178 w 515691"/>
                <a:gd name="connsiteY25" fmla="*/ 111028 h 515691"/>
                <a:gd name="connsiteX26" fmla="*/ 234031 w 515691"/>
                <a:gd name="connsiteY26" fmla="*/ 165020 h 515691"/>
                <a:gd name="connsiteX27" fmla="*/ 142393 w 515691"/>
                <a:gd name="connsiteY27" fmla="*/ 79179 h 515691"/>
                <a:gd name="connsiteX28" fmla="*/ 159741 w 515691"/>
                <a:gd name="connsiteY28" fmla="*/ 20627 h 515691"/>
                <a:gd name="connsiteX29" fmla="*/ 20627 w 515691"/>
                <a:gd name="connsiteY29" fmla="*/ 163236 h 515691"/>
                <a:gd name="connsiteX30" fmla="*/ 20627 w 515691"/>
                <a:gd name="connsiteY30" fmla="*/ 356776 h 515691"/>
                <a:gd name="connsiteX31" fmla="*/ 159473 w 515691"/>
                <a:gd name="connsiteY31" fmla="*/ 495063 h 515691"/>
                <a:gd name="connsiteX32" fmla="*/ 356229 w 515691"/>
                <a:gd name="connsiteY32" fmla="*/ 495063 h 515691"/>
                <a:gd name="connsiteX33" fmla="*/ 495063 w 515691"/>
                <a:gd name="connsiteY33" fmla="*/ 357477 h 515691"/>
                <a:gd name="connsiteX34" fmla="*/ 495063 w 515691"/>
                <a:gd name="connsiteY34" fmla="*/ 159049 h 515691"/>
                <a:gd name="connsiteX35" fmla="*/ 356219 w 515691"/>
                <a:gd name="connsiteY35" fmla="*/ 20627 h 515691"/>
                <a:gd name="connsiteX36" fmla="*/ 151222 w 515691"/>
                <a:gd name="connsiteY36" fmla="*/ 0 h 515691"/>
                <a:gd name="connsiteX37" fmla="*/ 364780 w 515691"/>
                <a:gd name="connsiteY37" fmla="*/ 0 h 515691"/>
                <a:gd name="connsiteX38" fmla="*/ 515691 w 515691"/>
                <a:gd name="connsiteY38" fmla="*/ 150458 h 515691"/>
                <a:gd name="connsiteX39" fmla="*/ 515691 w 515691"/>
                <a:gd name="connsiteY39" fmla="*/ 366141 h 515691"/>
                <a:gd name="connsiteX40" fmla="*/ 364780 w 515691"/>
                <a:gd name="connsiteY40" fmla="*/ 515691 h 515691"/>
                <a:gd name="connsiteX41" fmla="*/ 150913 w 515691"/>
                <a:gd name="connsiteY41" fmla="*/ 515691 h 515691"/>
                <a:gd name="connsiteX42" fmla="*/ 0 w 515691"/>
                <a:gd name="connsiteY42" fmla="*/ 365378 h 515691"/>
                <a:gd name="connsiteX43" fmla="*/ 0 w 515691"/>
                <a:gd name="connsiteY43" fmla="*/ 155006 h 51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5691" h="515691">
                  <a:moveTo>
                    <a:pt x="171746" y="49093"/>
                  </a:moveTo>
                  <a:lnTo>
                    <a:pt x="344451" y="49093"/>
                  </a:lnTo>
                  <a:lnTo>
                    <a:pt x="466597" y="170868"/>
                  </a:lnTo>
                  <a:lnTo>
                    <a:pt x="466597" y="322946"/>
                  </a:lnTo>
                  <a:lnTo>
                    <a:pt x="408613" y="268304"/>
                  </a:lnTo>
                  <a:lnTo>
                    <a:pt x="451085" y="230081"/>
                  </a:lnTo>
                  <a:lnTo>
                    <a:pt x="333683" y="230081"/>
                  </a:lnTo>
                  <a:lnTo>
                    <a:pt x="333683" y="340954"/>
                  </a:lnTo>
                  <a:lnTo>
                    <a:pt x="372050" y="302886"/>
                  </a:lnTo>
                  <a:lnTo>
                    <a:pt x="437729" y="374206"/>
                  </a:lnTo>
                  <a:lnTo>
                    <a:pt x="344512" y="466597"/>
                  </a:lnTo>
                  <a:lnTo>
                    <a:pt x="342945" y="466597"/>
                  </a:lnTo>
                  <a:lnTo>
                    <a:pt x="226605" y="348545"/>
                  </a:lnTo>
                  <a:lnTo>
                    <a:pt x="251173" y="321090"/>
                  </a:lnTo>
                  <a:lnTo>
                    <a:pt x="166837" y="321090"/>
                  </a:lnTo>
                  <a:lnTo>
                    <a:pt x="166837" y="407540"/>
                  </a:lnTo>
                  <a:lnTo>
                    <a:pt x="194447" y="377816"/>
                  </a:lnTo>
                  <a:lnTo>
                    <a:pt x="285909" y="466597"/>
                  </a:lnTo>
                  <a:lnTo>
                    <a:pt x="171230" y="466597"/>
                  </a:lnTo>
                  <a:lnTo>
                    <a:pt x="49093" y="344956"/>
                  </a:lnTo>
                  <a:lnTo>
                    <a:pt x="49093" y="174819"/>
                  </a:lnTo>
                  <a:lnTo>
                    <a:pt x="83356" y="139690"/>
                  </a:lnTo>
                  <a:lnTo>
                    <a:pt x="174417" y="221737"/>
                  </a:lnTo>
                  <a:lnTo>
                    <a:pt x="122548" y="275585"/>
                  </a:lnTo>
                  <a:lnTo>
                    <a:pt x="288178" y="275585"/>
                  </a:lnTo>
                  <a:lnTo>
                    <a:pt x="288178" y="111028"/>
                  </a:lnTo>
                  <a:lnTo>
                    <a:pt x="234031" y="165020"/>
                  </a:lnTo>
                  <a:lnTo>
                    <a:pt x="142393" y="79179"/>
                  </a:lnTo>
                  <a:close/>
                  <a:moveTo>
                    <a:pt x="159741" y="20627"/>
                  </a:moveTo>
                  <a:lnTo>
                    <a:pt x="20627" y="163236"/>
                  </a:lnTo>
                  <a:lnTo>
                    <a:pt x="20627" y="356776"/>
                  </a:lnTo>
                  <a:lnTo>
                    <a:pt x="159473" y="495063"/>
                  </a:lnTo>
                  <a:lnTo>
                    <a:pt x="356229" y="495063"/>
                  </a:lnTo>
                  <a:lnTo>
                    <a:pt x="495063" y="357477"/>
                  </a:lnTo>
                  <a:lnTo>
                    <a:pt x="495063" y="159049"/>
                  </a:lnTo>
                  <a:lnTo>
                    <a:pt x="356219" y="20627"/>
                  </a:lnTo>
                  <a:close/>
                  <a:moveTo>
                    <a:pt x="151222" y="0"/>
                  </a:moveTo>
                  <a:lnTo>
                    <a:pt x="364780" y="0"/>
                  </a:lnTo>
                  <a:lnTo>
                    <a:pt x="515691" y="150458"/>
                  </a:lnTo>
                  <a:lnTo>
                    <a:pt x="515691" y="366141"/>
                  </a:lnTo>
                  <a:lnTo>
                    <a:pt x="364780" y="515691"/>
                  </a:lnTo>
                  <a:lnTo>
                    <a:pt x="150913" y="515691"/>
                  </a:lnTo>
                  <a:lnTo>
                    <a:pt x="0" y="365378"/>
                  </a:lnTo>
                  <a:lnTo>
                    <a:pt x="0" y="155006"/>
                  </a:lnTo>
                  <a:close/>
                </a:path>
              </a:pathLst>
            </a:custGeom>
            <a:solidFill>
              <a:schemeClr val="bg1"/>
            </a:solidFill>
            <a:ln w="10287" cap="flat">
              <a:noFill/>
              <a:prstDash val="solid"/>
              <a:miter/>
            </a:ln>
          </p:spPr>
          <p:txBody>
            <a:bodyPr rtlCol="0" anchor="ctr"/>
            <a:lstStyle/>
            <a:p>
              <a:endParaRPr lang="en-IN"/>
            </a:p>
          </p:txBody>
        </p:sp>
      </p:grpSp>
      <p:grpSp>
        <p:nvGrpSpPr>
          <p:cNvPr id="144" name="Group 143">
            <a:extLst>
              <a:ext uri="{FF2B5EF4-FFF2-40B4-BE49-F238E27FC236}">
                <a16:creationId xmlns:a16="http://schemas.microsoft.com/office/drawing/2014/main" id="{FC35377A-B4DA-4F83-A3E2-8EF658E9E12D}"/>
              </a:ext>
            </a:extLst>
          </p:cNvPr>
          <p:cNvGrpSpPr/>
          <p:nvPr/>
        </p:nvGrpSpPr>
        <p:grpSpPr>
          <a:xfrm>
            <a:off x="6285080" y="5709765"/>
            <a:ext cx="935510" cy="935510"/>
            <a:chOff x="6361280" y="5709765"/>
            <a:chExt cx="935510" cy="935510"/>
          </a:xfrm>
        </p:grpSpPr>
        <p:grpSp>
          <p:nvGrpSpPr>
            <p:cNvPr id="81" name="Group 80">
              <a:extLst>
                <a:ext uri="{FF2B5EF4-FFF2-40B4-BE49-F238E27FC236}">
                  <a16:creationId xmlns:a16="http://schemas.microsoft.com/office/drawing/2014/main" id="{E64D165C-40C2-45C9-AC3E-401F771ED2FA}"/>
                </a:ext>
              </a:extLst>
            </p:cNvPr>
            <p:cNvGrpSpPr/>
            <p:nvPr/>
          </p:nvGrpSpPr>
          <p:grpSpPr>
            <a:xfrm>
              <a:off x="6361280" y="5709765"/>
              <a:ext cx="935510" cy="935510"/>
              <a:chOff x="343218" y="5709765"/>
              <a:chExt cx="935510" cy="935510"/>
            </a:xfrm>
          </p:grpSpPr>
          <p:sp>
            <p:nvSpPr>
              <p:cNvPr id="87" name="Oval 86">
                <a:extLst>
                  <a:ext uri="{FF2B5EF4-FFF2-40B4-BE49-F238E27FC236}">
                    <a16:creationId xmlns:a16="http://schemas.microsoft.com/office/drawing/2014/main" id="{F9D901A3-47DE-40FE-BB89-745D9CE31E9F}"/>
                  </a:ext>
                </a:extLst>
              </p:cNvPr>
              <p:cNvSpPr/>
              <p:nvPr/>
            </p:nvSpPr>
            <p:spPr bwMode="auto">
              <a:xfrm>
                <a:off x="420790" y="5787339"/>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88" name="Arc 87">
                <a:extLst>
                  <a:ext uri="{FF2B5EF4-FFF2-40B4-BE49-F238E27FC236}">
                    <a16:creationId xmlns:a16="http://schemas.microsoft.com/office/drawing/2014/main" id="{21FB234A-3EF2-4041-9EBE-DDB481539D0A}"/>
                  </a:ext>
                </a:extLst>
              </p:cNvPr>
              <p:cNvSpPr/>
              <p:nvPr/>
            </p:nvSpPr>
            <p:spPr>
              <a:xfrm>
                <a:off x="343218" y="5709765"/>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29" name="Group 128">
              <a:extLst>
                <a:ext uri="{FF2B5EF4-FFF2-40B4-BE49-F238E27FC236}">
                  <a16:creationId xmlns:a16="http://schemas.microsoft.com/office/drawing/2014/main" id="{9C4CCE54-E278-41E4-A29C-606C946AF93E}"/>
                </a:ext>
              </a:extLst>
            </p:cNvPr>
            <p:cNvGrpSpPr/>
            <p:nvPr/>
          </p:nvGrpSpPr>
          <p:grpSpPr>
            <a:xfrm>
              <a:off x="6591227" y="5960487"/>
              <a:ext cx="475617" cy="434066"/>
              <a:chOff x="4961669" y="1577353"/>
              <a:chExt cx="689443" cy="629211"/>
            </a:xfrm>
            <a:solidFill>
              <a:schemeClr val="bg1"/>
            </a:solidFill>
          </p:grpSpPr>
          <p:sp>
            <p:nvSpPr>
              <p:cNvPr id="130" name="Freeform: Shape 129">
                <a:extLst>
                  <a:ext uri="{FF2B5EF4-FFF2-40B4-BE49-F238E27FC236}">
                    <a16:creationId xmlns:a16="http://schemas.microsoft.com/office/drawing/2014/main" id="{EB1C9B41-F578-4776-A98D-1EAD24B90464}"/>
                  </a:ext>
                </a:extLst>
              </p:cNvPr>
              <p:cNvSpPr>
                <a:spLocks/>
              </p:cNvSpPr>
              <p:nvPr/>
            </p:nvSpPr>
            <p:spPr bwMode="auto">
              <a:xfrm>
                <a:off x="5292944" y="1577353"/>
                <a:ext cx="358168" cy="365270"/>
              </a:xfrm>
              <a:custGeom>
                <a:avLst/>
                <a:gdLst>
                  <a:gd name="connsiteX0" fmla="*/ 253187 w 358168"/>
                  <a:gd name="connsiteY0" fmla="*/ 273204 h 365270"/>
                  <a:gd name="connsiteX1" fmla="*/ 246406 w 358168"/>
                  <a:gd name="connsiteY1" fmla="*/ 277141 h 365270"/>
                  <a:gd name="connsiteX2" fmla="*/ 218926 w 358168"/>
                  <a:gd name="connsiteY2" fmla="*/ 339425 h 365270"/>
                  <a:gd name="connsiteX3" fmla="*/ 221067 w 358168"/>
                  <a:gd name="connsiteY3" fmla="*/ 340141 h 365270"/>
                  <a:gd name="connsiteX4" fmla="*/ 297798 w 358168"/>
                  <a:gd name="connsiteY4" fmla="*/ 291817 h 365270"/>
                  <a:gd name="connsiteX5" fmla="*/ 295656 w 358168"/>
                  <a:gd name="connsiteY5" fmla="*/ 286448 h 365270"/>
                  <a:gd name="connsiteX6" fmla="*/ 253187 w 358168"/>
                  <a:gd name="connsiteY6" fmla="*/ 273204 h 365270"/>
                  <a:gd name="connsiteX7" fmla="*/ 268872 w 358168"/>
                  <a:gd name="connsiteY7" fmla="*/ 186826 h 365270"/>
                  <a:gd name="connsiteX8" fmla="*/ 257081 w 358168"/>
                  <a:gd name="connsiteY8" fmla="*/ 197562 h 365270"/>
                  <a:gd name="connsiteX9" fmla="*/ 252794 w 358168"/>
                  <a:gd name="connsiteY9" fmla="*/ 245155 h 365270"/>
                  <a:gd name="connsiteX10" fmla="*/ 259939 w 358168"/>
                  <a:gd name="connsiteY10" fmla="*/ 255890 h 365270"/>
                  <a:gd name="connsiteX11" fmla="*/ 305315 w 358168"/>
                  <a:gd name="connsiteY11" fmla="*/ 270562 h 365270"/>
                  <a:gd name="connsiteX12" fmla="*/ 316391 w 358168"/>
                  <a:gd name="connsiteY12" fmla="*/ 266626 h 365270"/>
                  <a:gd name="connsiteX13" fmla="*/ 339258 w 358168"/>
                  <a:gd name="connsiteY13" fmla="*/ 192910 h 365270"/>
                  <a:gd name="connsiteX14" fmla="*/ 332827 w 358168"/>
                  <a:gd name="connsiteY14" fmla="*/ 186826 h 365270"/>
                  <a:gd name="connsiteX15" fmla="*/ 298884 w 358168"/>
                  <a:gd name="connsiteY15" fmla="*/ 186826 h 365270"/>
                  <a:gd name="connsiteX16" fmla="*/ 268872 w 358168"/>
                  <a:gd name="connsiteY16" fmla="*/ 186826 h 365270"/>
                  <a:gd name="connsiteX17" fmla="*/ 123441 w 358168"/>
                  <a:gd name="connsiteY17" fmla="*/ 110328 h 365270"/>
                  <a:gd name="connsiteX18" fmla="*/ 118012 w 358168"/>
                  <a:gd name="connsiteY18" fmla="*/ 117676 h 365270"/>
                  <a:gd name="connsiteX19" fmla="*/ 113007 w 358168"/>
                  <a:gd name="connsiteY19" fmla="*/ 160979 h 365270"/>
                  <a:gd name="connsiteX20" fmla="*/ 120157 w 358168"/>
                  <a:gd name="connsiteY20" fmla="*/ 168852 h 365270"/>
                  <a:gd name="connsiteX21" fmla="*/ 175210 w 358168"/>
                  <a:gd name="connsiteY21" fmla="*/ 168495 h 365270"/>
                  <a:gd name="connsiteX22" fmla="*/ 231693 w 358168"/>
                  <a:gd name="connsiteY22" fmla="*/ 168852 h 365270"/>
                  <a:gd name="connsiteX23" fmla="*/ 239200 w 358168"/>
                  <a:gd name="connsiteY23" fmla="*/ 160979 h 365270"/>
                  <a:gd name="connsiteX24" fmla="*/ 233838 w 358168"/>
                  <a:gd name="connsiteY24" fmla="*/ 116245 h 365270"/>
                  <a:gd name="connsiteX25" fmla="*/ 225973 w 358168"/>
                  <a:gd name="connsiteY25" fmla="*/ 110518 h 365270"/>
                  <a:gd name="connsiteX26" fmla="*/ 191297 w 358168"/>
                  <a:gd name="connsiteY26" fmla="*/ 113381 h 365270"/>
                  <a:gd name="connsiteX27" fmla="*/ 127307 w 358168"/>
                  <a:gd name="connsiteY27" fmla="*/ 110518 h 365270"/>
                  <a:gd name="connsiteX28" fmla="*/ 123441 w 358168"/>
                  <a:gd name="connsiteY28" fmla="*/ 110328 h 365270"/>
                  <a:gd name="connsiteX29" fmla="*/ 305681 w 358168"/>
                  <a:gd name="connsiteY29" fmla="*/ 88224 h 365270"/>
                  <a:gd name="connsiteX30" fmla="*/ 302772 w 358168"/>
                  <a:gd name="connsiteY30" fmla="*/ 89294 h 365270"/>
                  <a:gd name="connsiteX31" fmla="*/ 257387 w 358168"/>
                  <a:gd name="connsiteY31" fmla="*/ 104345 h 365270"/>
                  <a:gd name="connsiteX32" fmla="*/ 251669 w 358168"/>
                  <a:gd name="connsiteY32" fmla="*/ 112946 h 365270"/>
                  <a:gd name="connsiteX33" fmla="*/ 257030 w 358168"/>
                  <a:gd name="connsiteY33" fmla="*/ 161327 h 365270"/>
                  <a:gd name="connsiteX34" fmla="*/ 264892 w 358168"/>
                  <a:gd name="connsiteY34" fmla="*/ 168852 h 365270"/>
                  <a:gd name="connsiteX35" fmla="*/ 297769 w 358168"/>
                  <a:gd name="connsiteY35" fmla="*/ 168494 h 365270"/>
                  <a:gd name="connsiteX36" fmla="*/ 332790 w 358168"/>
                  <a:gd name="connsiteY36" fmla="*/ 168852 h 365270"/>
                  <a:gd name="connsiteX37" fmla="*/ 338508 w 358168"/>
                  <a:gd name="connsiteY37" fmla="*/ 162402 h 365270"/>
                  <a:gd name="connsiteX38" fmla="*/ 312063 w 358168"/>
                  <a:gd name="connsiteY38" fmla="*/ 91802 h 365270"/>
                  <a:gd name="connsiteX39" fmla="*/ 305681 w 358168"/>
                  <a:gd name="connsiteY39" fmla="*/ 88224 h 365270"/>
                  <a:gd name="connsiteX40" fmla="*/ 132022 w 358168"/>
                  <a:gd name="connsiteY40" fmla="*/ 25381 h 365270"/>
                  <a:gd name="connsiteX41" fmla="*/ 131664 w 358168"/>
                  <a:gd name="connsiteY41" fmla="*/ 25471 h 365270"/>
                  <a:gd name="connsiteX42" fmla="*/ 59458 w 358168"/>
                  <a:gd name="connsiteY42" fmla="*/ 67814 h 365270"/>
                  <a:gd name="connsiteX43" fmla="*/ 61602 w 358168"/>
                  <a:gd name="connsiteY43" fmla="*/ 74632 h 365270"/>
                  <a:gd name="connsiteX44" fmla="*/ 96633 w 358168"/>
                  <a:gd name="connsiteY44" fmla="*/ 86115 h 365270"/>
                  <a:gd name="connsiteX45" fmla="*/ 108429 w 358168"/>
                  <a:gd name="connsiteY45" fmla="*/ 79297 h 365270"/>
                  <a:gd name="connsiteX46" fmla="*/ 131307 w 358168"/>
                  <a:gd name="connsiteY46" fmla="*/ 28701 h 365270"/>
                  <a:gd name="connsiteX47" fmla="*/ 132379 w 358168"/>
                  <a:gd name="connsiteY47" fmla="*/ 25830 h 365270"/>
                  <a:gd name="connsiteX48" fmla="*/ 132022 w 358168"/>
                  <a:gd name="connsiteY48" fmla="*/ 25381 h 365270"/>
                  <a:gd name="connsiteX49" fmla="*/ 217801 w 358168"/>
                  <a:gd name="connsiteY49" fmla="*/ 24737 h 365270"/>
                  <a:gd name="connsiteX50" fmla="*/ 244915 w 358168"/>
                  <a:gd name="connsiteY50" fmla="*/ 83587 h 365270"/>
                  <a:gd name="connsiteX51" fmla="*/ 252407 w 358168"/>
                  <a:gd name="connsiteY51" fmla="*/ 86817 h 365270"/>
                  <a:gd name="connsiteX52" fmla="*/ 291294 w 358168"/>
                  <a:gd name="connsiteY52" fmla="*/ 74257 h 365270"/>
                  <a:gd name="connsiteX53" fmla="*/ 292364 w 358168"/>
                  <a:gd name="connsiteY53" fmla="*/ 67798 h 365270"/>
                  <a:gd name="connsiteX54" fmla="*/ 258829 w 358168"/>
                  <a:gd name="connsiteY54" fmla="*/ 41244 h 365270"/>
                  <a:gd name="connsiteX55" fmla="*/ 217801 w 358168"/>
                  <a:gd name="connsiteY55" fmla="*/ 24737 h 365270"/>
                  <a:gd name="connsiteX56" fmla="*/ 176135 w 358168"/>
                  <a:gd name="connsiteY56" fmla="*/ 18583 h 365270"/>
                  <a:gd name="connsiteX57" fmla="*/ 156015 w 358168"/>
                  <a:gd name="connsiteY57" fmla="*/ 28434 h 365270"/>
                  <a:gd name="connsiteX58" fmla="*/ 125321 w 358168"/>
                  <a:gd name="connsiteY58" fmla="*/ 86825 h 365270"/>
                  <a:gd name="connsiteX59" fmla="*/ 131031 w 358168"/>
                  <a:gd name="connsiteY59" fmla="*/ 92557 h 365270"/>
                  <a:gd name="connsiteX60" fmla="*/ 175644 w 358168"/>
                  <a:gd name="connsiteY60" fmla="*/ 96139 h 365270"/>
                  <a:gd name="connsiteX61" fmla="*/ 220614 w 358168"/>
                  <a:gd name="connsiteY61" fmla="*/ 92557 h 365270"/>
                  <a:gd name="connsiteX62" fmla="*/ 226681 w 358168"/>
                  <a:gd name="connsiteY62" fmla="*/ 87183 h 365270"/>
                  <a:gd name="connsiteX63" fmla="*/ 195988 w 358168"/>
                  <a:gd name="connsiteY63" fmla="*/ 28076 h 365270"/>
                  <a:gd name="connsiteX64" fmla="*/ 176135 w 358168"/>
                  <a:gd name="connsiteY64" fmla="*/ 18583 h 365270"/>
                  <a:gd name="connsiteX65" fmla="*/ 175925 w 358168"/>
                  <a:gd name="connsiteY65" fmla="*/ 0 h 365270"/>
                  <a:gd name="connsiteX66" fmla="*/ 358168 w 358168"/>
                  <a:gd name="connsiteY66" fmla="*/ 182456 h 365270"/>
                  <a:gd name="connsiteX67" fmla="*/ 176282 w 358168"/>
                  <a:gd name="connsiteY67" fmla="*/ 365270 h 365270"/>
                  <a:gd name="connsiteX68" fmla="*/ 149952 w 358168"/>
                  <a:gd name="connsiteY68" fmla="*/ 362736 h 365270"/>
                  <a:gd name="connsiteX69" fmla="*/ 151546 w 358168"/>
                  <a:gd name="connsiteY69" fmla="*/ 346919 h 365270"/>
                  <a:gd name="connsiteX70" fmla="*/ 149658 w 358168"/>
                  <a:gd name="connsiteY70" fmla="*/ 328192 h 365270"/>
                  <a:gd name="connsiteX71" fmla="*/ 153863 w 358168"/>
                  <a:gd name="connsiteY71" fmla="*/ 334740 h 365270"/>
                  <a:gd name="connsiteX72" fmla="*/ 199942 w 358168"/>
                  <a:gd name="connsiteY72" fmla="*/ 333309 h 365270"/>
                  <a:gd name="connsiteX73" fmla="*/ 228162 w 358168"/>
                  <a:gd name="connsiteY73" fmla="*/ 273561 h 365270"/>
                  <a:gd name="connsiteX74" fmla="*/ 223518 w 358168"/>
                  <a:gd name="connsiteY74" fmla="*/ 268194 h 365270"/>
                  <a:gd name="connsiteX75" fmla="*/ 175653 w 358168"/>
                  <a:gd name="connsiteY75" fmla="*/ 265332 h 365270"/>
                  <a:gd name="connsiteX76" fmla="*/ 164010 w 358168"/>
                  <a:gd name="connsiteY76" fmla="*/ 265226 h 365270"/>
                  <a:gd name="connsiteX77" fmla="*/ 135130 w 358168"/>
                  <a:gd name="connsiteY77" fmla="*/ 267616 h 365270"/>
                  <a:gd name="connsiteX78" fmla="*/ 121959 w 358168"/>
                  <a:gd name="connsiteY78" fmla="*/ 248082 h 365270"/>
                  <a:gd name="connsiteX79" fmla="*/ 125160 w 358168"/>
                  <a:gd name="connsiteY79" fmla="*/ 250220 h 365270"/>
                  <a:gd name="connsiteX80" fmla="*/ 226673 w 358168"/>
                  <a:gd name="connsiteY80" fmla="*/ 250220 h 365270"/>
                  <a:gd name="connsiteX81" fmla="*/ 234536 w 358168"/>
                  <a:gd name="connsiteY81" fmla="*/ 244489 h 365270"/>
                  <a:gd name="connsiteX82" fmla="*/ 239183 w 358168"/>
                  <a:gd name="connsiteY82" fmla="*/ 194706 h 365270"/>
                  <a:gd name="connsiteX83" fmla="*/ 231677 w 358168"/>
                  <a:gd name="connsiteY83" fmla="*/ 186468 h 365270"/>
                  <a:gd name="connsiteX84" fmla="*/ 175916 w 358168"/>
                  <a:gd name="connsiteY84" fmla="*/ 186827 h 365270"/>
                  <a:gd name="connsiteX85" fmla="*/ 119441 w 358168"/>
                  <a:gd name="connsiteY85" fmla="*/ 186827 h 365270"/>
                  <a:gd name="connsiteX86" fmla="*/ 112650 w 358168"/>
                  <a:gd name="connsiteY86" fmla="*/ 192557 h 365270"/>
                  <a:gd name="connsiteX87" fmla="*/ 117266 w 358168"/>
                  <a:gd name="connsiteY87" fmla="*/ 241121 h 365270"/>
                  <a:gd name="connsiteX88" fmla="*/ 96342 w 358168"/>
                  <a:gd name="connsiteY88" fmla="*/ 210087 h 365270"/>
                  <a:gd name="connsiteX89" fmla="*/ 94939 w 358168"/>
                  <a:gd name="connsiteY89" fmla="*/ 193983 h 365270"/>
                  <a:gd name="connsiteX90" fmla="*/ 87436 w 358168"/>
                  <a:gd name="connsiteY90" fmla="*/ 186468 h 365270"/>
                  <a:gd name="connsiteX91" fmla="*/ 66232 w 358168"/>
                  <a:gd name="connsiteY91" fmla="*/ 186694 h 365270"/>
                  <a:gd name="connsiteX92" fmla="*/ 39444 w 358168"/>
                  <a:gd name="connsiteY92" fmla="*/ 168633 h 365270"/>
                  <a:gd name="connsiteX93" fmla="*/ 53055 w 358168"/>
                  <a:gd name="connsiteY93" fmla="*/ 168494 h 365270"/>
                  <a:gd name="connsiteX94" fmla="*/ 88030 w 358168"/>
                  <a:gd name="connsiteY94" fmla="*/ 168852 h 365270"/>
                  <a:gd name="connsiteX95" fmla="*/ 94811 w 358168"/>
                  <a:gd name="connsiteY95" fmla="*/ 162045 h 365270"/>
                  <a:gd name="connsiteX96" fmla="*/ 100164 w 358168"/>
                  <a:gd name="connsiteY96" fmla="*/ 112958 h 365270"/>
                  <a:gd name="connsiteX97" fmla="*/ 94454 w 358168"/>
                  <a:gd name="connsiteY97" fmla="*/ 104358 h 365270"/>
                  <a:gd name="connsiteX98" fmla="*/ 48772 w 358168"/>
                  <a:gd name="connsiteY98" fmla="*/ 88952 h 365270"/>
                  <a:gd name="connsiteX99" fmla="*/ 44400 w 358168"/>
                  <a:gd name="connsiteY99" fmla="*/ 88101 h 365270"/>
                  <a:gd name="connsiteX100" fmla="*/ 40564 w 358168"/>
                  <a:gd name="connsiteY100" fmla="*/ 90743 h 365270"/>
                  <a:gd name="connsiteX101" fmla="*/ 21916 w 358168"/>
                  <a:gd name="connsiteY101" fmla="*/ 124826 h 365270"/>
                  <a:gd name="connsiteX102" fmla="*/ 13822 w 358168"/>
                  <a:gd name="connsiteY102" fmla="*/ 156685 h 365270"/>
                  <a:gd name="connsiteX103" fmla="*/ 0 w 358168"/>
                  <a:gd name="connsiteY103" fmla="*/ 152394 h 365270"/>
                  <a:gd name="connsiteX104" fmla="*/ 8137 w 358168"/>
                  <a:gd name="connsiteY104" fmla="*/ 111352 h 365270"/>
                  <a:gd name="connsiteX105" fmla="*/ 175925 w 358168"/>
                  <a:gd name="connsiteY105" fmla="*/ 0 h 36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58168" h="365270">
                    <a:moveTo>
                      <a:pt x="253187" y="273204"/>
                    </a:moveTo>
                    <a:cubicBezTo>
                      <a:pt x="249261" y="272488"/>
                      <a:pt x="247477" y="273562"/>
                      <a:pt x="246406" y="277141"/>
                    </a:cubicBezTo>
                    <a:cubicBezTo>
                      <a:pt x="240696" y="299334"/>
                      <a:pt x="232131" y="320096"/>
                      <a:pt x="218926" y="339425"/>
                    </a:cubicBezTo>
                    <a:cubicBezTo>
                      <a:pt x="220353" y="339783"/>
                      <a:pt x="220710" y="340141"/>
                      <a:pt x="221067" y="340141"/>
                    </a:cubicBezTo>
                    <a:cubicBezTo>
                      <a:pt x="251402" y="331908"/>
                      <a:pt x="276741" y="315084"/>
                      <a:pt x="297798" y="291817"/>
                    </a:cubicBezTo>
                    <a:cubicBezTo>
                      <a:pt x="301009" y="288596"/>
                      <a:pt x="298511" y="287522"/>
                      <a:pt x="295656" y="286448"/>
                    </a:cubicBezTo>
                    <a:cubicBezTo>
                      <a:pt x="282095" y="280721"/>
                      <a:pt x="267819" y="276425"/>
                      <a:pt x="253187" y="273204"/>
                    </a:cubicBezTo>
                    <a:close/>
                    <a:moveTo>
                      <a:pt x="268872" y="186826"/>
                    </a:moveTo>
                    <a:cubicBezTo>
                      <a:pt x="258153" y="186826"/>
                      <a:pt x="257438" y="187184"/>
                      <a:pt x="257081" y="197562"/>
                    </a:cubicBezTo>
                    <a:cubicBezTo>
                      <a:pt x="256724" y="213665"/>
                      <a:pt x="255652" y="229768"/>
                      <a:pt x="252794" y="245155"/>
                    </a:cubicBezTo>
                    <a:cubicBezTo>
                      <a:pt x="251722" y="251238"/>
                      <a:pt x="253508" y="254459"/>
                      <a:pt x="259939" y="255890"/>
                    </a:cubicBezTo>
                    <a:cubicBezTo>
                      <a:pt x="275660" y="259111"/>
                      <a:pt x="291024" y="263763"/>
                      <a:pt x="305315" y="270562"/>
                    </a:cubicBezTo>
                    <a:cubicBezTo>
                      <a:pt x="311032" y="273425"/>
                      <a:pt x="313533" y="271635"/>
                      <a:pt x="316391" y="266626"/>
                    </a:cubicBezTo>
                    <a:cubicBezTo>
                      <a:pt x="329611" y="243724"/>
                      <a:pt x="336757" y="219032"/>
                      <a:pt x="339258" y="192910"/>
                    </a:cubicBezTo>
                    <a:cubicBezTo>
                      <a:pt x="339615" y="187900"/>
                      <a:pt x="337471" y="186468"/>
                      <a:pt x="332827" y="186826"/>
                    </a:cubicBezTo>
                    <a:cubicBezTo>
                      <a:pt x="321393" y="186826"/>
                      <a:pt x="310317" y="186826"/>
                      <a:pt x="298884" y="186826"/>
                    </a:cubicBezTo>
                    <a:cubicBezTo>
                      <a:pt x="288880" y="186826"/>
                      <a:pt x="278876" y="186826"/>
                      <a:pt x="268872" y="186826"/>
                    </a:cubicBezTo>
                    <a:close/>
                    <a:moveTo>
                      <a:pt x="123441" y="110328"/>
                    </a:moveTo>
                    <a:cubicBezTo>
                      <a:pt x="120224" y="110764"/>
                      <a:pt x="118816" y="113113"/>
                      <a:pt x="118012" y="117676"/>
                    </a:cubicBezTo>
                    <a:cubicBezTo>
                      <a:pt x="115509" y="131991"/>
                      <a:pt x="114437" y="146306"/>
                      <a:pt x="113007" y="160979"/>
                    </a:cubicBezTo>
                    <a:cubicBezTo>
                      <a:pt x="112292" y="167063"/>
                      <a:pt x="114437" y="168852"/>
                      <a:pt x="120157" y="168852"/>
                    </a:cubicBezTo>
                    <a:cubicBezTo>
                      <a:pt x="138389" y="168495"/>
                      <a:pt x="156978" y="168495"/>
                      <a:pt x="175210" y="168495"/>
                    </a:cubicBezTo>
                    <a:cubicBezTo>
                      <a:pt x="194157" y="168495"/>
                      <a:pt x="212746" y="168495"/>
                      <a:pt x="231693" y="168852"/>
                    </a:cubicBezTo>
                    <a:cubicBezTo>
                      <a:pt x="237413" y="168852"/>
                      <a:pt x="239915" y="166705"/>
                      <a:pt x="239200" y="160979"/>
                    </a:cubicBezTo>
                    <a:cubicBezTo>
                      <a:pt x="237770" y="145948"/>
                      <a:pt x="236698" y="130917"/>
                      <a:pt x="233838" y="116245"/>
                    </a:cubicBezTo>
                    <a:cubicBezTo>
                      <a:pt x="232766" y="111592"/>
                      <a:pt x="230978" y="109803"/>
                      <a:pt x="225973" y="110518"/>
                    </a:cubicBezTo>
                    <a:cubicBezTo>
                      <a:pt x="214534" y="111592"/>
                      <a:pt x="203094" y="113381"/>
                      <a:pt x="191297" y="113381"/>
                    </a:cubicBezTo>
                    <a:cubicBezTo>
                      <a:pt x="169848" y="113739"/>
                      <a:pt x="148398" y="114097"/>
                      <a:pt x="127307" y="110518"/>
                    </a:cubicBezTo>
                    <a:cubicBezTo>
                      <a:pt x="125787" y="110250"/>
                      <a:pt x="124514" y="110183"/>
                      <a:pt x="123441" y="110328"/>
                    </a:cubicBezTo>
                    <a:close/>
                    <a:moveTo>
                      <a:pt x="305681" y="88224"/>
                    </a:moveTo>
                    <a:cubicBezTo>
                      <a:pt x="304804" y="88398"/>
                      <a:pt x="303844" y="88756"/>
                      <a:pt x="302772" y="89294"/>
                    </a:cubicBezTo>
                    <a:cubicBezTo>
                      <a:pt x="288120" y="96103"/>
                      <a:pt x="273111" y="101120"/>
                      <a:pt x="257387" y="104345"/>
                    </a:cubicBezTo>
                    <a:cubicBezTo>
                      <a:pt x="252384" y="105779"/>
                      <a:pt x="250597" y="107929"/>
                      <a:pt x="251669" y="112946"/>
                    </a:cubicBezTo>
                    <a:cubicBezTo>
                      <a:pt x="254528" y="129073"/>
                      <a:pt x="257030" y="144841"/>
                      <a:pt x="257030" y="161327"/>
                    </a:cubicBezTo>
                    <a:cubicBezTo>
                      <a:pt x="257030" y="166702"/>
                      <a:pt x="259531" y="168852"/>
                      <a:pt x="264892" y="168852"/>
                    </a:cubicBezTo>
                    <a:cubicBezTo>
                      <a:pt x="275970" y="168494"/>
                      <a:pt x="286691" y="168494"/>
                      <a:pt x="297769" y="168494"/>
                    </a:cubicBezTo>
                    <a:cubicBezTo>
                      <a:pt x="309562" y="168494"/>
                      <a:pt x="320997" y="168494"/>
                      <a:pt x="332790" y="168852"/>
                    </a:cubicBezTo>
                    <a:cubicBezTo>
                      <a:pt x="337436" y="168852"/>
                      <a:pt x="338865" y="167060"/>
                      <a:pt x="338508" y="162402"/>
                    </a:cubicBezTo>
                    <a:cubicBezTo>
                      <a:pt x="336007" y="136599"/>
                      <a:pt x="326715" y="113305"/>
                      <a:pt x="312063" y="91802"/>
                    </a:cubicBezTo>
                    <a:cubicBezTo>
                      <a:pt x="310187" y="88846"/>
                      <a:pt x="308311" y="87704"/>
                      <a:pt x="305681" y="88224"/>
                    </a:cubicBezTo>
                    <a:close/>
                    <a:moveTo>
                      <a:pt x="132022" y="25381"/>
                    </a:moveTo>
                    <a:cubicBezTo>
                      <a:pt x="131932" y="25292"/>
                      <a:pt x="131843" y="25292"/>
                      <a:pt x="131664" y="25471"/>
                    </a:cubicBezTo>
                    <a:cubicBezTo>
                      <a:pt x="103425" y="32648"/>
                      <a:pt x="79833" y="47360"/>
                      <a:pt x="59458" y="67814"/>
                    </a:cubicBezTo>
                    <a:cubicBezTo>
                      <a:pt x="55883" y="71403"/>
                      <a:pt x="58028" y="73197"/>
                      <a:pt x="61602" y="74632"/>
                    </a:cubicBezTo>
                    <a:cubicBezTo>
                      <a:pt x="73041" y="79656"/>
                      <a:pt x="84837" y="82886"/>
                      <a:pt x="96633" y="86115"/>
                    </a:cubicBezTo>
                    <a:cubicBezTo>
                      <a:pt x="103425" y="88268"/>
                      <a:pt x="106642" y="86474"/>
                      <a:pt x="108429" y="79297"/>
                    </a:cubicBezTo>
                    <a:cubicBezTo>
                      <a:pt x="113434" y="61355"/>
                      <a:pt x="120941" y="44490"/>
                      <a:pt x="131307" y="28701"/>
                    </a:cubicBezTo>
                    <a:cubicBezTo>
                      <a:pt x="132022" y="27983"/>
                      <a:pt x="133094" y="26907"/>
                      <a:pt x="132379" y="25830"/>
                    </a:cubicBezTo>
                    <a:cubicBezTo>
                      <a:pt x="132200" y="25651"/>
                      <a:pt x="132111" y="25471"/>
                      <a:pt x="132022" y="25381"/>
                    </a:cubicBezTo>
                    <a:close/>
                    <a:moveTo>
                      <a:pt x="217801" y="24737"/>
                    </a:moveTo>
                    <a:cubicBezTo>
                      <a:pt x="231001" y="43756"/>
                      <a:pt x="239207" y="63133"/>
                      <a:pt x="244915" y="83587"/>
                    </a:cubicBezTo>
                    <a:cubicBezTo>
                      <a:pt x="245985" y="87893"/>
                      <a:pt x="249553" y="87534"/>
                      <a:pt x="252407" y="86817"/>
                    </a:cubicBezTo>
                    <a:cubicBezTo>
                      <a:pt x="265607" y="83587"/>
                      <a:pt x="278807" y="79640"/>
                      <a:pt x="291294" y="74257"/>
                    </a:cubicBezTo>
                    <a:cubicBezTo>
                      <a:pt x="295575" y="72463"/>
                      <a:pt x="295218" y="71028"/>
                      <a:pt x="292364" y="67798"/>
                    </a:cubicBezTo>
                    <a:cubicBezTo>
                      <a:pt x="282375" y="57392"/>
                      <a:pt x="271315" y="48421"/>
                      <a:pt x="258829" y="41244"/>
                    </a:cubicBezTo>
                    <a:cubicBezTo>
                      <a:pt x="246699" y="34067"/>
                      <a:pt x="233856" y="28326"/>
                      <a:pt x="217801" y="24737"/>
                    </a:cubicBezTo>
                    <a:close/>
                    <a:moveTo>
                      <a:pt x="176135" y="18583"/>
                    </a:moveTo>
                    <a:cubicBezTo>
                      <a:pt x="169398" y="18672"/>
                      <a:pt x="162617" y="21986"/>
                      <a:pt x="156015" y="28434"/>
                    </a:cubicBezTo>
                    <a:cubicBezTo>
                      <a:pt x="139597" y="44554"/>
                      <a:pt x="132459" y="65690"/>
                      <a:pt x="125321" y="86825"/>
                    </a:cubicBezTo>
                    <a:cubicBezTo>
                      <a:pt x="123536" y="92199"/>
                      <a:pt x="128176" y="92199"/>
                      <a:pt x="131031" y="92557"/>
                    </a:cubicBezTo>
                    <a:cubicBezTo>
                      <a:pt x="146021" y="93990"/>
                      <a:pt x="161011" y="95064"/>
                      <a:pt x="175644" y="96139"/>
                    </a:cubicBezTo>
                    <a:cubicBezTo>
                      <a:pt x="190634" y="95064"/>
                      <a:pt x="205624" y="93990"/>
                      <a:pt x="220614" y="92557"/>
                    </a:cubicBezTo>
                    <a:cubicBezTo>
                      <a:pt x="223469" y="92199"/>
                      <a:pt x="228109" y="92915"/>
                      <a:pt x="226681" y="87183"/>
                    </a:cubicBezTo>
                    <a:cubicBezTo>
                      <a:pt x="220614" y="65331"/>
                      <a:pt x="212405" y="44554"/>
                      <a:pt x="195988" y="28076"/>
                    </a:cubicBezTo>
                    <a:cubicBezTo>
                      <a:pt x="189563" y="21628"/>
                      <a:pt x="182871" y="18493"/>
                      <a:pt x="176135" y="18583"/>
                    </a:cubicBezTo>
                    <a:close/>
                    <a:moveTo>
                      <a:pt x="175925" y="0"/>
                    </a:moveTo>
                    <a:cubicBezTo>
                      <a:pt x="277052" y="0"/>
                      <a:pt x="356739" y="81012"/>
                      <a:pt x="358168" y="182456"/>
                    </a:cubicBezTo>
                    <a:cubicBezTo>
                      <a:pt x="357096" y="283183"/>
                      <a:pt x="278481" y="364911"/>
                      <a:pt x="176282" y="365270"/>
                    </a:cubicBezTo>
                    <a:lnTo>
                      <a:pt x="149952" y="362736"/>
                    </a:lnTo>
                    <a:lnTo>
                      <a:pt x="151546" y="346919"/>
                    </a:lnTo>
                    <a:lnTo>
                      <a:pt x="149658" y="328192"/>
                    </a:lnTo>
                    <a:lnTo>
                      <a:pt x="153863" y="334740"/>
                    </a:lnTo>
                    <a:cubicBezTo>
                      <a:pt x="169580" y="351198"/>
                      <a:pt x="184940" y="350483"/>
                      <a:pt x="199942" y="333309"/>
                    </a:cubicBezTo>
                    <a:cubicBezTo>
                      <a:pt x="214588" y="315778"/>
                      <a:pt x="222089" y="295027"/>
                      <a:pt x="228162" y="273561"/>
                    </a:cubicBezTo>
                    <a:cubicBezTo>
                      <a:pt x="229233" y="268910"/>
                      <a:pt x="227090" y="268552"/>
                      <a:pt x="223518" y="268194"/>
                    </a:cubicBezTo>
                    <a:cubicBezTo>
                      <a:pt x="207801" y="266048"/>
                      <a:pt x="192084" y="264974"/>
                      <a:pt x="175653" y="265332"/>
                    </a:cubicBezTo>
                    <a:cubicBezTo>
                      <a:pt x="171813" y="265153"/>
                      <a:pt x="167928" y="265131"/>
                      <a:pt x="164010" y="265226"/>
                    </a:cubicBezTo>
                    <a:lnTo>
                      <a:pt x="135130" y="267616"/>
                    </a:lnTo>
                    <a:lnTo>
                      <a:pt x="121959" y="248082"/>
                    </a:lnTo>
                    <a:lnTo>
                      <a:pt x="125160" y="250220"/>
                    </a:lnTo>
                    <a:cubicBezTo>
                      <a:pt x="159117" y="245206"/>
                      <a:pt x="193073" y="245206"/>
                      <a:pt x="226673" y="250220"/>
                    </a:cubicBezTo>
                    <a:cubicBezTo>
                      <a:pt x="231677" y="250936"/>
                      <a:pt x="233821" y="248787"/>
                      <a:pt x="234536" y="244489"/>
                    </a:cubicBezTo>
                    <a:cubicBezTo>
                      <a:pt x="237038" y="228014"/>
                      <a:pt x="238468" y="211181"/>
                      <a:pt x="239183" y="194706"/>
                    </a:cubicBezTo>
                    <a:cubicBezTo>
                      <a:pt x="239540" y="188617"/>
                      <a:pt x="237753" y="186468"/>
                      <a:pt x="231677" y="186468"/>
                    </a:cubicBezTo>
                    <a:cubicBezTo>
                      <a:pt x="213090" y="186827"/>
                      <a:pt x="194503" y="186827"/>
                      <a:pt x="175916" y="186827"/>
                    </a:cubicBezTo>
                    <a:cubicBezTo>
                      <a:pt x="156972" y="186827"/>
                      <a:pt x="138385" y="186827"/>
                      <a:pt x="119441" y="186827"/>
                    </a:cubicBezTo>
                    <a:cubicBezTo>
                      <a:pt x="115509" y="186827"/>
                      <a:pt x="112292" y="187185"/>
                      <a:pt x="112650" y="192557"/>
                    </a:cubicBezTo>
                    <a:lnTo>
                      <a:pt x="117266" y="241121"/>
                    </a:lnTo>
                    <a:lnTo>
                      <a:pt x="96342" y="210087"/>
                    </a:lnTo>
                    <a:lnTo>
                      <a:pt x="94939" y="193983"/>
                    </a:lnTo>
                    <a:cubicBezTo>
                      <a:pt x="94939" y="188258"/>
                      <a:pt x="92795" y="186468"/>
                      <a:pt x="87436" y="186468"/>
                    </a:cubicBezTo>
                    <a:lnTo>
                      <a:pt x="66232" y="186694"/>
                    </a:lnTo>
                    <a:lnTo>
                      <a:pt x="39444" y="168633"/>
                    </a:lnTo>
                    <a:lnTo>
                      <a:pt x="53055" y="168494"/>
                    </a:lnTo>
                    <a:cubicBezTo>
                      <a:pt x="64475" y="168494"/>
                      <a:pt x="76253" y="168494"/>
                      <a:pt x="88030" y="168852"/>
                    </a:cubicBezTo>
                    <a:cubicBezTo>
                      <a:pt x="92670" y="168852"/>
                      <a:pt x="94811" y="167061"/>
                      <a:pt x="94811" y="162045"/>
                    </a:cubicBezTo>
                    <a:cubicBezTo>
                      <a:pt x="94811" y="145563"/>
                      <a:pt x="97309" y="129439"/>
                      <a:pt x="100164" y="112958"/>
                    </a:cubicBezTo>
                    <a:cubicBezTo>
                      <a:pt x="101235" y="107941"/>
                      <a:pt x="99451" y="105792"/>
                      <a:pt x="94454" y="104358"/>
                    </a:cubicBezTo>
                    <a:cubicBezTo>
                      <a:pt x="78751" y="101134"/>
                      <a:pt x="63405" y="95759"/>
                      <a:pt x="48772" y="88952"/>
                    </a:cubicBezTo>
                    <a:cubicBezTo>
                      <a:pt x="47166" y="88235"/>
                      <a:pt x="45739" y="87877"/>
                      <a:pt x="44400" y="88101"/>
                    </a:cubicBezTo>
                    <a:cubicBezTo>
                      <a:pt x="43062" y="88324"/>
                      <a:pt x="41813" y="89131"/>
                      <a:pt x="40564" y="90743"/>
                    </a:cubicBezTo>
                    <a:cubicBezTo>
                      <a:pt x="33248" y="101671"/>
                      <a:pt x="26824" y="112958"/>
                      <a:pt x="21916" y="124826"/>
                    </a:cubicBezTo>
                    <a:lnTo>
                      <a:pt x="13822" y="156685"/>
                    </a:lnTo>
                    <a:lnTo>
                      <a:pt x="0" y="152394"/>
                    </a:lnTo>
                    <a:lnTo>
                      <a:pt x="8137" y="111352"/>
                    </a:lnTo>
                    <a:cubicBezTo>
                      <a:pt x="35424" y="45905"/>
                      <a:pt x="99544" y="269"/>
                      <a:pt x="175925"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endParaRPr lang="en-US" sz="1765" kern="0">
                  <a:solidFill>
                    <a:sysClr val="windowText" lastClr="000000"/>
                  </a:solidFill>
                </a:endParaRPr>
              </a:p>
            </p:txBody>
          </p:sp>
          <p:grpSp>
            <p:nvGrpSpPr>
              <p:cNvPr id="131" name="Group 130">
                <a:extLst>
                  <a:ext uri="{FF2B5EF4-FFF2-40B4-BE49-F238E27FC236}">
                    <a16:creationId xmlns:a16="http://schemas.microsoft.com/office/drawing/2014/main" id="{D2F0ADA5-F759-4459-BBD5-AFEFF68AC14B}"/>
                  </a:ext>
                </a:extLst>
              </p:cNvPr>
              <p:cNvGrpSpPr/>
              <p:nvPr/>
            </p:nvGrpSpPr>
            <p:grpSpPr>
              <a:xfrm>
                <a:off x="4961669" y="1733318"/>
                <a:ext cx="465468" cy="473246"/>
                <a:chOff x="4291739" y="1523366"/>
                <a:chExt cx="465468" cy="473246"/>
              </a:xfrm>
              <a:grpFill/>
            </p:grpSpPr>
            <p:sp>
              <p:nvSpPr>
                <p:cNvPr id="132" name="Freeform 150">
                  <a:extLst>
                    <a:ext uri="{FF2B5EF4-FFF2-40B4-BE49-F238E27FC236}">
                      <a16:creationId xmlns:a16="http://schemas.microsoft.com/office/drawing/2014/main" id="{68DFE056-08D1-4C72-80A3-92039FFF9652}"/>
                    </a:ext>
                  </a:extLst>
                </p:cNvPr>
                <p:cNvSpPr>
                  <a:spLocks noEditPoints="1"/>
                </p:cNvSpPr>
                <p:nvPr/>
              </p:nvSpPr>
              <p:spPr bwMode="auto">
                <a:xfrm>
                  <a:off x="4291739" y="1523366"/>
                  <a:ext cx="465468" cy="473246"/>
                </a:xfrm>
                <a:custGeom>
                  <a:avLst/>
                  <a:gdLst>
                    <a:gd name="T0" fmla="*/ 1320 w 1320"/>
                    <a:gd name="T1" fmla="*/ 543 h 1343"/>
                    <a:gd name="T2" fmla="*/ 865 w 1320"/>
                    <a:gd name="T3" fmla="*/ 1061 h 1343"/>
                    <a:gd name="T4" fmla="*/ 481 w 1320"/>
                    <a:gd name="T5" fmla="*/ 960 h 1343"/>
                    <a:gd name="T6" fmla="*/ 446 w 1320"/>
                    <a:gd name="T7" fmla="*/ 963 h 1343"/>
                    <a:gd name="T8" fmla="*/ 429 w 1320"/>
                    <a:gd name="T9" fmla="*/ 980 h 1343"/>
                    <a:gd name="T10" fmla="*/ 410 w 1320"/>
                    <a:gd name="T11" fmla="*/ 1018 h 1343"/>
                    <a:gd name="T12" fmla="*/ 384 w 1320"/>
                    <a:gd name="T13" fmla="*/ 1073 h 1343"/>
                    <a:gd name="T14" fmla="*/ 148 w 1320"/>
                    <a:gd name="T15" fmla="*/ 1309 h 1343"/>
                    <a:gd name="T16" fmla="*/ 51 w 1320"/>
                    <a:gd name="T17" fmla="*/ 1328 h 1343"/>
                    <a:gd name="T18" fmla="*/ 2 w 1320"/>
                    <a:gd name="T19" fmla="*/ 1247 h 1343"/>
                    <a:gd name="T20" fmla="*/ 26 w 1320"/>
                    <a:gd name="T21" fmla="*/ 1193 h 1343"/>
                    <a:gd name="T22" fmla="*/ 268 w 1320"/>
                    <a:gd name="T23" fmla="*/ 952 h 1343"/>
                    <a:gd name="T24" fmla="*/ 319 w 1320"/>
                    <a:gd name="T25" fmla="*/ 928 h 1343"/>
                    <a:gd name="T26" fmla="*/ 354 w 1320"/>
                    <a:gd name="T27" fmla="*/ 911 h 1343"/>
                    <a:gd name="T28" fmla="*/ 375 w 1320"/>
                    <a:gd name="T29" fmla="*/ 891 h 1343"/>
                    <a:gd name="T30" fmla="*/ 380 w 1320"/>
                    <a:gd name="T31" fmla="*/ 859 h 1343"/>
                    <a:gd name="T32" fmla="*/ 273 w 1320"/>
                    <a:gd name="T33" fmla="*/ 567 h 1343"/>
                    <a:gd name="T34" fmla="*/ 725 w 1320"/>
                    <a:gd name="T35" fmla="*/ 22 h 1343"/>
                    <a:gd name="T36" fmla="*/ 1168 w 1320"/>
                    <a:gd name="T37" fmla="*/ 172 h 1343"/>
                    <a:gd name="T38" fmla="*/ 1320 w 1320"/>
                    <a:gd name="T39" fmla="*/ 543 h 1343"/>
                    <a:gd name="T40" fmla="*/ 797 w 1320"/>
                    <a:gd name="T41" fmla="*/ 119 h 1343"/>
                    <a:gd name="T42" fmla="*/ 373 w 1320"/>
                    <a:gd name="T43" fmla="*/ 541 h 1343"/>
                    <a:gd name="T44" fmla="*/ 793 w 1320"/>
                    <a:gd name="T45" fmla="*/ 964 h 1343"/>
                    <a:gd name="T46" fmla="*/ 1219 w 1320"/>
                    <a:gd name="T47" fmla="*/ 540 h 1343"/>
                    <a:gd name="T48" fmla="*/ 797 w 1320"/>
                    <a:gd name="T49" fmla="*/ 11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0" h="1343">
                      <a:moveTo>
                        <a:pt x="1320" y="543"/>
                      </a:moveTo>
                      <a:cubicBezTo>
                        <a:pt x="1320" y="806"/>
                        <a:pt x="1127" y="1026"/>
                        <a:pt x="865" y="1061"/>
                      </a:cubicBezTo>
                      <a:cubicBezTo>
                        <a:pt x="724" y="1080"/>
                        <a:pt x="596" y="1045"/>
                        <a:pt x="481" y="960"/>
                      </a:cubicBezTo>
                      <a:cubicBezTo>
                        <a:pt x="467" y="949"/>
                        <a:pt x="457" y="944"/>
                        <a:pt x="446" y="963"/>
                      </a:cubicBezTo>
                      <a:cubicBezTo>
                        <a:pt x="442" y="970"/>
                        <a:pt x="435" y="975"/>
                        <a:pt x="429" y="980"/>
                      </a:cubicBezTo>
                      <a:cubicBezTo>
                        <a:pt x="418" y="990"/>
                        <a:pt x="411" y="1001"/>
                        <a:pt x="410" y="1018"/>
                      </a:cubicBezTo>
                      <a:cubicBezTo>
                        <a:pt x="409" y="1039"/>
                        <a:pt x="399" y="1058"/>
                        <a:pt x="384" y="1073"/>
                      </a:cubicBezTo>
                      <a:cubicBezTo>
                        <a:pt x="306" y="1151"/>
                        <a:pt x="227" y="1230"/>
                        <a:pt x="148" y="1309"/>
                      </a:cubicBezTo>
                      <a:cubicBezTo>
                        <a:pt x="119" y="1338"/>
                        <a:pt x="83" y="1343"/>
                        <a:pt x="51" y="1328"/>
                      </a:cubicBezTo>
                      <a:cubicBezTo>
                        <a:pt x="20" y="1313"/>
                        <a:pt x="0" y="1281"/>
                        <a:pt x="2" y="1247"/>
                      </a:cubicBezTo>
                      <a:cubicBezTo>
                        <a:pt x="3" y="1226"/>
                        <a:pt x="11" y="1208"/>
                        <a:pt x="26" y="1193"/>
                      </a:cubicBezTo>
                      <a:cubicBezTo>
                        <a:pt x="106" y="1113"/>
                        <a:pt x="187" y="1032"/>
                        <a:pt x="268" y="952"/>
                      </a:cubicBezTo>
                      <a:cubicBezTo>
                        <a:pt x="282" y="937"/>
                        <a:pt x="299" y="928"/>
                        <a:pt x="319" y="928"/>
                      </a:cubicBezTo>
                      <a:cubicBezTo>
                        <a:pt x="334" y="927"/>
                        <a:pt x="344" y="922"/>
                        <a:pt x="354" y="911"/>
                      </a:cubicBezTo>
                      <a:cubicBezTo>
                        <a:pt x="360" y="904"/>
                        <a:pt x="367" y="895"/>
                        <a:pt x="375" y="891"/>
                      </a:cubicBezTo>
                      <a:cubicBezTo>
                        <a:pt x="392" y="881"/>
                        <a:pt x="391" y="873"/>
                        <a:pt x="380" y="859"/>
                      </a:cubicBezTo>
                      <a:cubicBezTo>
                        <a:pt x="314" y="772"/>
                        <a:pt x="279" y="675"/>
                        <a:pt x="273" y="567"/>
                      </a:cubicBezTo>
                      <a:cubicBezTo>
                        <a:pt x="258" y="296"/>
                        <a:pt x="459" y="56"/>
                        <a:pt x="725" y="22"/>
                      </a:cubicBezTo>
                      <a:cubicBezTo>
                        <a:pt x="897" y="0"/>
                        <a:pt x="1045" y="51"/>
                        <a:pt x="1168" y="172"/>
                      </a:cubicBezTo>
                      <a:cubicBezTo>
                        <a:pt x="1269" y="271"/>
                        <a:pt x="1320" y="402"/>
                        <a:pt x="1320" y="543"/>
                      </a:cubicBezTo>
                      <a:close/>
                      <a:moveTo>
                        <a:pt x="797" y="119"/>
                      </a:moveTo>
                      <a:cubicBezTo>
                        <a:pt x="574" y="116"/>
                        <a:pt x="373" y="295"/>
                        <a:pt x="373" y="541"/>
                      </a:cubicBezTo>
                      <a:cubicBezTo>
                        <a:pt x="374" y="782"/>
                        <a:pt x="568" y="964"/>
                        <a:pt x="793" y="964"/>
                      </a:cubicBezTo>
                      <a:cubicBezTo>
                        <a:pt x="1028" y="963"/>
                        <a:pt x="1219" y="775"/>
                        <a:pt x="1219" y="540"/>
                      </a:cubicBezTo>
                      <a:cubicBezTo>
                        <a:pt x="1219" y="306"/>
                        <a:pt x="1033" y="120"/>
                        <a:pt x="797"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2">
                  <a:extLst>
                    <a:ext uri="{FF2B5EF4-FFF2-40B4-BE49-F238E27FC236}">
                      <a16:creationId xmlns:a16="http://schemas.microsoft.com/office/drawing/2014/main" id="{605DAB8B-A9FD-4EC5-B1FF-F00433691B32}"/>
                    </a:ext>
                  </a:extLst>
                </p:cNvPr>
                <p:cNvSpPr>
                  <a:spLocks/>
                </p:cNvSpPr>
                <p:nvPr/>
              </p:nvSpPr>
              <p:spPr bwMode="auto">
                <a:xfrm>
                  <a:off x="4438469" y="1630759"/>
                  <a:ext cx="258461" cy="169914"/>
                </a:xfrm>
                <a:custGeom>
                  <a:avLst/>
                  <a:gdLst>
                    <a:gd name="T0" fmla="*/ 60 w 733"/>
                    <a:gd name="T1" fmla="*/ 262 h 482"/>
                    <a:gd name="T2" fmla="*/ 148 w 733"/>
                    <a:gd name="T3" fmla="*/ 216 h 482"/>
                    <a:gd name="T4" fmla="*/ 259 w 733"/>
                    <a:gd name="T5" fmla="*/ 44 h 482"/>
                    <a:gd name="T6" fmla="*/ 291 w 733"/>
                    <a:gd name="T7" fmla="*/ 43 h 482"/>
                    <a:gd name="T8" fmla="*/ 469 w 733"/>
                    <a:gd name="T9" fmla="*/ 289 h 482"/>
                    <a:gd name="T10" fmla="*/ 496 w 733"/>
                    <a:gd name="T11" fmla="*/ 288 h 482"/>
                    <a:gd name="T12" fmla="*/ 666 w 733"/>
                    <a:gd name="T13" fmla="*/ 19 h 482"/>
                    <a:gd name="T14" fmla="*/ 693 w 733"/>
                    <a:gd name="T15" fmla="*/ 18 h 482"/>
                    <a:gd name="T16" fmla="*/ 729 w 733"/>
                    <a:gd name="T17" fmla="*/ 83 h 482"/>
                    <a:gd name="T18" fmla="*/ 726 w 733"/>
                    <a:gd name="T19" fmla="*/ 109 h 482"/>
                    <a:gd name="T20" fmla="*/ 500 w 733"/>
                    <a:gd name="T21" fmla="*/ 465 h 482"/>
                    <a:gd name="T22" fmla="*/ 474 w 733"/>
                    <a:gd name="T23" fmla="*/ 464 h 482"/>
                    <a:gd name="T24" fmla="*/ 294 w 733"/>
                    <a:gd name="T25" fmla="*/ 207 h 482"/>
                    <a:gd name="T26" fmla="*/ 265 w 733"/>
                    <a:gd name="T27" fmla="*/ 206 h 482"/>
                    <a:gd name="T28" fmla="*/ 175 w 733"/>
                    <a:gd name="T29" fmla="*/ 341 h 482"/>
                    <a:gd name="T30" fmla="*/ 143 w 733"/>
                    <a:gd name="T31" fmla="*/ 359 h 482"/>
                    <a:gd name="T32" fmla="*/ 43 w 733"/>
                    <a:gd name="T33" fmla="*/ 359 h 482"/>
                    <a:gd name="T34" fmla="*/ 17 w 733"/>
                    <a:gd name="T35" fmla="*/ 340 h 482"/>
                    <a:gd name="T36" fmla="*/ 1 w 733"/>
                    <a:gd name="T37" fmla="*/ 278 h 482"/>
                    <a:gd name="T38" fmla="*/ 16 w 733"/>
                    <a:gd name="T39" fmla="*/ 262 h 482"/>
                    <a:gd name="T40" fmla="*/ 60 w 733"/>
                    <a:gd name="T41" fmla="*/ 26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3" h="482">
                      <a:moveTo>
                        <a:pt x="60" y="262"/>
                      </a:moveTo>
                      <a:cubicBezTo>
                        <a:pt x="104" y="273"/>
                        <a:pt x="127" y="251"/>
                        <a:pt x="148" y="216"/>
                      </a:cubicBezTo>
                      <a:cubicBezTo>
                        <a:pt x="182" y="157"/>
                        <a:pt x="221" y="101"/>
                        <a:pt x="259" y="44"/>
                      </a:cubicBezTo>
                      <a:cubicBezTo>
                        <a:pt x="274" y="20"/>
                        <a:pt x="275" y="20"/>
                        <a:pt x="291" y="43"/>
                      </a:cubicBezTo>
                      <a:cubicBezTo>
                        <a:pt x="350" y="125"/>
                        <a:pt x="409" y="207"/>
                        <a:pt x="469" y="289"/>
                      </a:cubicBezTo>
                      <a:cubicBezTo>
                        <a:pt x="483" y="309"/>
                        <a:pt x="483" y="309"/>
                        <a:pt x="496" y="288"/>
                      </a:cubicBezTo>
                      <a:cubicBezTo>
                        <a:pt x="553" y="198"/>
                        <a:pt x="609" y="109"/>
                        <a:pt x="666" y="19"/>
                      </a:cubicBezTo>
                      <a:cubicBezTo>
                        <a:pt x="678" y="0"/>
                        <a:pt x="680" y="0"/>
                        <a:pt x="693" y="18"/>
                      </a:cubicBezTo>
                      <a:cubicBezTo>
                        <a:pt x="707" y="39"/>
                        <a:pt x="719" y="60"/>
                        <a:pt x="729" y="83"/>
                      </a:cubicBezTo>
                      <a:cubicBezTo>
                        <a:pt x="733" y="92"/>
                        <a:pt x="732" y="100"/>
                        <a:pt x="726" y="109"/>
                      </a:cubicBezTo>
                      <a:cubicBezTo>
                        <a:pt x="651" y="227"/>
                        <a:pt x="575" y="346"/>
                        <a:pt x="500" y="465"/>
                      </a:cubicBezTo>
                      <a:cubicBezTo>
                        <a:pt x="489" y="482"/>
                        <a:pt x="487" y="482"/>
                        <a:pt x="474" y="464"/>
                      </a:cubicBezTo>
                      <a:cubicBezTo>
                        <a:pt x="414" y="378"/>
                        <a:pt x="354" y="292"/>
                        <a:pt x="294" y="207"/>
                      </a:cubicBezTo>
                      <a:cubicBezTo>
                        <a:pt x="279" y="186"/>
                        <a:pt x="279" y="186"/>
                        <a:pt x="265" y="206"/>
                      </a:cubicBezTo>
                      <a:cubicBezTo>
                        <a:pt x="235" y="251"/>
                        <a:pt x="205" y="296"/>
                        <a:pt x="175" y="341"/>
                      </a:cubicBezTo>
                      <a:cubicBezTo>
                        <a:pt x="167" y="354"/>
                        <a:pt x="158" y="360"/>
                        <a:pt x="143" y="359"/>
                      </a:cubicBezTo>
                      <a:cubicBezTo>
                        <a:pt x="109" y="358"/>
                        <a:pt x="76" y="358"/>
                        <a:pt x="43" y="359"/>
                      </a:cubicBezTo>
                      <a:cubicBezTo>
                        <a:pt x="28" y="359"/>
                        <a:pt x="21" y="354"/>
                        <a:pt x="17" y="340"/>
                      </a:cubicBezTo>
                      <a:cubicBezTo>
                        <a:pt x="11" y="320"/>
                        <a:pt x="4" y="300"/>
                        <a:pt x="1" y="278"/>
                      </a:cubicBezTo>
                      <a:cubicBezTo>
                        <a:pt x="0" y="266"/>
                        <a:pt x="4" y="261"/>
                        <a:pt x="16" y="262"/>
                      </a:cubicBezTo>
                      <a:cubicBezTo>
                        <a:pt x="31" y="262"/>
                        <a:pt x="46" y="262"/>
                        <a:pt x="60"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7" name="Group 146">
            <a:extLst>
              <a:ext uri="{FF2B5EF4-FFF2-40B4-BE49-F238E27FC236}">
                <a16:creationId xmlns:a16="http://schemas.microsoft.com/office/drawing/2014/main" id="{0E172C74-B2A7-4904-8993-9FF3E178D3E5}"/>
              </a:ext>
            </a:extLst>
          </p:cNvPr>
          <p:cNvGrpSpPr/>
          <p:nvPr/>
        </p:nvGrpSpPr>
        <p:grpSpPr>
          <a:xfrm>
            <a:off x="6285080" y="2322206"/>
            <a:ext cx="935510" cy="935510"/>
            <a:chOff x="6361280" y="2322206"/>
            <a:chExt cx="935510" cy="935510"/>
          </a:xfrm>
        </p:grpSpPr>
        <p:grpSp>
          <p:nvGrpSpPr>
            <p:cNvPr id="78" name="Group 77">
              <a:extLst>
                <a:ext uri="{FF2B5EF4-FFF2-40B4-BE49-F238E27FC236}">
                  <a16:creationId xmlns:a16="http://schemas.microsoft.com/office/drawing/2014/main" id="{274BE407-6E99-4CFC-BD13-2968034462FC}"/>
                </a:ext>
              </a:extLst>
            </p:cNvPr>
            <p:cNvGrpSpPr/>
            <p:nvPr/>
          </p:nvGrpSpPr>
          <p:grpSpPr>
            <a:xfrm>
              <a:off x="6361280" y="2322206"/>
              <a:ext cx="935510" cy="935510"/>
              <a:chOff x="343218" y="2322206"/>
              <a:chExt cx="935510" cy="935510"/>
            </a:xfrm>
          </p:grpSpPr>
          <p:sp>
            <p:nvSpPr>
              <p:cNvPr id="93" name="Oval 92">
                <a:extLst>
                  <a:ext uri="{FF2B5EF4-FFF2-40B4-BE49-F238E27FC236}">
                    <a16:creationId xmlns:a16="http://schemas.microsoft.com/office/drawing/2014/main" id="{0575F6A2-6384-4AA1-8CAD-D8A70E3A13F5}"/>
                  </a:ext>
                </a:extLst>
              </p:cNvPr>
              <p:cNvSpPr/>
              <p:nvPr/>
            </p:nvSpPr>
            <p:spPr bwMode="auto">
              <a:xfrm>
                <a:off x="420790" y="2399780"/>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4" name="Arc 93">
                <a:extLst>
                  <a:ext uri="{FF2B5EF4-FFF2-40B4-BE49-F238E27FC236}">
                    <a16:creationId xmlns:a16="http://schemas.microsoft.com/office/drawing/2014/main" id="{4B4F2F10-8D1A-4BE2-82D7-7E3DD4F5ED48}"/>
                  </a:ext>
                </a:extLst>
              </p:cNvPr>
              <p:cNvSpPr/>
              <p:nvPr/>
            </p:nvSpPr>
            <p:spPr>
              <a:xfrm flipH="1">
                <a:off x="343218" y="2322206"/>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34" name="Group 133">
              <a:extLst>
                <a:ext uri="{FF2B5EF4-FFF2-40B4-BE49-F238E27FC236}">
                  <a16:creationId xmlns:a16="http://schemas.microsoft.com/office/drawing/2014/main" id="{644943C3-BF2B-4A6C-B335-C235B205D8D0}"/>
                </a:ext>
              </a:extLst>
            </p:cNvPr>
            <p:cNvGrpSpPr/>
            <p:nvPr/>
          </p:nvGrpSpPr>
          <p:grpSpPr>
            <a:xfrm>
              <a:off x="6521097" y="2651814"/>
              <a:ext cx="615877" cy="276295"/>
              <a:chOff x="9668882" y="4107562"/>
              <a:chExt cx="615877" cy="276295"/>
            </a:xfrm>
          </p:grpSpPr>
          <p:sp>
            <p:nvSpPr>
              <p:cNvPr id="135" name="Freeform: Shape 134">
                <a:extLst>
                  <a:ext uri="{FF2B5EF4-FFF2-40B4-BE49-F238E27FC236}">
                    <a16:creationId xmlns:a16="http://schemas.microsoft.com/office/drawing/2014/main" id="{130D70B8-5929-41A7-A858-96E6E8658602}"/>
                  </a:ext>
                </a:extLst>
              </p:cNvPr>
              <p:cNvSpPr/>
              <p:nvPr/>
            </p:nvSpPr>
            <p:spPr>
              <a:xfrm>
                <a:off x="9745043" y="4121525"/>
                <a:ext cx="386851" cy="60445"/>
              </a:xfrm>
              <a:custGeom>
                <a:avLst/>
                <a:gdLst>
                  <a:gd name="connsiteX0" fmla="*/ 357172 w 386850"/>
                  <a:gd name="connsiteY0" fmla="*/ 59780 h 60445"/>
                  <a:gd name="connsiteX1" fmla="*/ 35602 w 386850"/>
                  <a:gd name="connsiteY1" fmla="*/ 59780 h 60445"/>
                  <a:gd name="connsiteX2" fmla="*/ 11424 w 386850"/>
                  <a:gd name="connsiteY2" fmla="*/ 35602 h 60445"/>
                  <a:gd name="connsiteX3" fmla="*/ 11424 w 386850"/>
                  <a:gd name="connsiteY3" fmla="*/ 35602 h 60445"/>
                  <a:gd name="connsiteX4" fmla="*/ 35602 w 386850"/>
                  <a:gd name="connsiteY4" fmla="*/ 11424 h 60445"/>
                  <a:gd name="connsiteX5" fmla="*/ 357172 w 386850"/>
                  <a:gd name="connsiteY5" fmla="*/ 11424 h 60445"/>
                  <a:gd name="connsiteX6" fmla="*/ 381350 w 386850"/>
                  <a:gd name="connsiteY6" fmla="*/ 35602 h 60445"/>
                  <a:gd name="connsiteX7" fmla="*/ 381350 w 386850"/>
                  <a:gd name="connsiteY7" fmla="*/ 35602 h 60445"/>
                  <a:gd name="connsiteX8" fmla="*/ 357172 w 386850"/>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50" h="60445">
                    <a:moveTo>
                      <a:pt x="357172" y="59780"/>
                    </a:moveTo>
                    <a:lnTo>
                      <a:pt x="35602" y="59780"/>
                    </a:lnTo>
                    <a:cubicBezTo>
                      <a:pt x="22304" y="59780"/>
                      <a:pt x="11424" y="48900"/>
                      <a:pt x="11424" y="35602"/>
                    </a:cubicBezTo>
                    <a:lnTo>
                      <a:pt x="11424" y="35602"/>
                    </a:lnTo>
                    <a:cubicBezTo>
                      <a:pt x="11424" y="22304"/>
                      <a:pt x="22304" y="11424"/>
                      <a:pt x="35602" y="11424"/>
                    </a:cubicBezTo>
                    <a:lnTo>
                      <a:pt x="357172" y="11424"/>
                    </a:lnTo>
                    <a:cubicBezTo>
                      <a:pt x="370470" y="11424"/>
                      <a:pt x="381350" y="22304"/>
                      <a:pt x="381350" y="35602"/>
                    </a:cubicBezTo>
                    <a:lnTo>
                      <a:pt x="381350" y="35602"/>
                    </a:lnTo>
                    <a:cubicBezTo>
                      <a:pt x="381350" y="48900"/>
                      <a:pt x="370470" y="59780"/>
                      <a:pt x="357172"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CD26E115-10F7-4B66-80B9-9CC9BCB6B3A5}"/>
                  </a:ext>
                </a:extLst>
              </p:cNvPr>
              <p:cNvSpPr/>
              <p:nvPr/>
            </p:nvSpPr>
            <p:spPr>
              <a:xfrm>
                <a:off x="9703940" y="4323412"/>
                <a:ext cx="362672" cy="60445"/>
              </a:xfrm>
              <a:custGeom>
                <a:avLst/>
                <a:gdLst>
                  <a:gd name="connsiteX0" fmla="*/ 332994 w 362672"/>
                  <a:gd name="connsiteY0" fmla="*/ 59780 h 60445"/>
                  <a:gd name="connsiteX1" fmla="*/ 35602 w 362672"/>
                  <a:gd name="connsiteY1" fmla="*/ 59780 h 60445"/>
                  <a:gd name="connsiteX2" fmla="*/ 11424 w 362672"/>
                  <a:gd name="connsiteY2" fmla="*/ 35602 h 60445"/>
                  <a:gd name="connsiteX3" fmla="*/ 11424 w 362672"/>
                  <a:gd name="connsiteY3" fmla="*/ 35602 h 60445"/>
                  <a:gd name="connsiteX4" fmla="*/ 35602 w 362672"/>
                  <a:gd name="connsiteY4" fmla="*/ 11424 h 60445"/>
                  <a:gd name="connsiteX5" fmla="*/ 332994 w 362672"/>
                  <a:gd name="connsiteY5" fmla="*/ 11424 h 60445"/>
                  <a:gd name="connsiteX6" fmla="*/ 357172 w 362672"/>
                  <a:gd name="connsiteY6" fmla="*/ 35602 h 60445"/>
                  <a:gd name="connsiteX7" fmla="*/ 357172 w 362672"/>
                  <a:gd name="connsiteY7" fmla="*/ 35602 h 60445"/>
                  <a:gd name="connsiteX8" fmla="*/ 332994 w 362672"/>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672" h="60445">
                    <a:moveTo>
                      <a:pt x="332994" y="59780"/>
                    </a:moveTo>
                    <a:lnTo>
                      <a:pt x="35602" y="59780"/>
                    </a:lnTo>
                    <a:cubicBezTo>
                      <a:pt x="22304" y="59780"/>
                      <a:pt x="11424" y="48900"/>
                      <a:pt x="11424" y="35602"/>
                    </a:cubicBezTo>
                    <a:lnTo>
                      <a:pt x="11424" y="35602"/>
                    </a:lnTo>
                    <a:cubicBezTo>
                      <a:pt x="11424" y="22304"/>
                      <a:pt x="22304" y="11424"/>
                      <a:pt x="35602" y="11424"/>
                    </a:cubicBezTo>
                    <a:lnTo>
                      <a:pt x="332994" y="11424"/>
                    </a:lnTo>
                    <a:cubicBezTo>
                      <a:pt x="346292" y="11424"/>
                      <a:pt x="357172" y="22304"/>
                      <a:pt x="357172" y="35602"/>
                    </a:cubicBezTo>
                    <a:lnTo>
                      <a:pt x="357172" y="35602"/>
                    </a:lnTo>
                    <a:cubicBezTo>
                      <a:pt x="357172" y="48900"/>
                      <a:pt x="346292" y="59780"/>
                      <a:pt x="332994"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656FFEC-9B92-4F53-9783-69B50753C4A7}"/>
                  </a:ext>
                </a:extLst>
              </p:cNvPr>
              <p:cNvSpPr/>
              <p:nvPr/>
            </p:nvSpPr>
            <p:spPr>
              <a:xfrm>
                <a:off x="9668882" y="4225490"/>
                <a:ext cx="362672" cy="60445"/>
              </a:xfrm>
              <a:custGeom>
                <a:avLst/>
                <a:gdLst>
                  <a:gd name="connsiteX0" fmla="*/ 332994 w 362672"/>
                  <a:gd name="connsiteY0" fmla="*/ 59780 h 60445"/>
                  <a:gd name="connsiteX1" fmla="*/ 35602 w 362672"/>
                  <a:gd name="connsiteY1" fmla="*/ 59780 h 60445"/>
                  <a:gd name="connsiteX2" fmla="*/ 11424 w 362672"/>
                  <a:gd name="connsiteY2" fmla="*/ 35602 h 60445"/>
                  <a:gd name="connsiteX3" fmla="*/ 11424 w 362672"/>
                  <a:gd name="connsiteY3" fmla="*/ 35602 h 60445"/>
                  <a:gd name="connsiteX4" fmla="*/ 35602 w 362672"/>
                  <a:gd name="connsiteY4" fmla="*/ 11424 h 60445"/>
                  <a:gd name="connsiteX5" fmla="*/ 332994 w 362672"/>
                  <a:gd name="connsiteY5" fmla="*/ 11424 h 60445"/>
                  <a:gd name="connsiteX6" fmla="*/ 357172 w 362672"/>
                  <a:gd name="connsiteY6" fmla="*/ 35602 h 60445"/>
                  <a:gd name="connsiteX7" fmla="*/ 357172 w 362672"/>
                  <a:gd name="connsiteY7" fmla="*/ 35602 h 60445"/>
                  <a:gd name="connsiteX8" fmla="*/ 332994 w 362672"/>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672" h="60445">
                    <a:moveTo>
                      <a:pt x="332994" y="59780"/>
                    </a:moveTo>
                    <a:lnTo>
                      <a:pt x="35602" y="59780"/>
                    </a:lnTo>
                    <a:cubicBezTo>
                      <a:pt x="22304" y="59780"/>
                      <a:pt x="11424" y="48900"/>
                      <a:pt x="11424" y="35602"/>
                    </a:cubicBezTo>
                    <a:lnTo>
                      <a:pt x="11424" y="35602"/>
                    </a:lnTo>
                    <a:cubicBezTo>
                      <a:pt x="11424" y="22304"/>
                      <a:pt x="22304" y="11424"/>
                      <a:pt x="35602" y="11424"/>
                    </a:cubicBezTo>
                    <a:lnTo>
                      <a:pt x="332994" y="11424"/>
                    </a:lnTo>
                    <a:cubicBezTo>
                      <a:pt x="346292" y="11424"/>
                      <a:pt x="357172" y="22304"/>
                      <a:pt x="357172" y="35602"/>
                    </a:cubicBezTo>
                    <a:lnTo>
                      <a:pt x="357172" y="35602"/>
                    </a:lnTo>
                    <a:cubicBezTo>
                      <a:pt x="357172" y="48900"/>
                      <a:pt x="346292" y="59780"/>
                      <a:pt x="332994"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DD87F9AF-9115-4EF2-8C2C-A1B411A852AC}"/>
                  </a:ext>
                </a:extLst>
              </p:cNvPr>
              <p:cNvSpPr/>
              <p:nvPr/>
            </p:nvSpPr>
            <p:spPr>
              <a:xfrm>
                <a:off x="9845925" y="4107562"/>
                <a:ext cx="438834" cy="275631"/>
              </a:xfrm>
              <a:custGeom>
                <a:avLst/>
                <a:gdLst>
                  <a:gd name="connsiteX0" fmla="*/ 250244 w 438834"/>
                  <a:gd name="connsiteY0" fmla="*/ 0 h 275631"/>
                  <a:gd name="connsiteX1" fmla="*/ 291347 w 438834"/>
                  <a:gd name="connsiteY1" fmla="*/ 7254 h 275631"/>
                  <a:gd name="connsiteX2" fmla="*/ 290049 w 438834"/>
                  <a:gd name="connsiteY2" fmla="*/ 8085 h 275631"/>
                  <a:gd name="connsiteX3" fmla="*/ 302511 w 438834"/>
                  <a:gd name="connsiteY3" fmla="*/ 10616 h 275631"/>
                  <a:gd name="connsiteX4" fmla="*/ 385642 w 438834"/>
                  <a:gd name="connsiteY4" fmla="*/ 135398 h 275631"/>
                  <a:gd name="connsiteX5" fmla="*/ 380806 w 438834"/>
                  <a:gd name="connsiteY5" fmla="*/ 171666 h 275631"/>
                  <a:gd name="connsiteX6" fmla="*/ 388060 w 438834"/>
                  <a:gd name="connsiteY6" fmla="*/ 171666 h 275631"/>
                  <a:gd name="connsiteX7" fmla="*/ 438834 w 438834"/>
                  <a:gd name="connsiteY7" fmla="*/ 223648 h 275631"/>
                  <a:gd name="connsiteX8" fmla="*/ 390477 w 438834"/>
                  <a:gd name="connsiteY8" fmla="*/ 275631 h 275631"/>
                  <a:gd name="connsiteX9" fmla="*/ 91877 w 438834"/>
                  <a:gd name="connsiteY9" fmla="*/ 275631 h 275631"/>
                  <a:gd name="connsiteX10" fmla="*/ 0 w 438834"/>
                  <a:gd name="connsiteY10" fmla="*/ 181337 h 275631"/>
                  <a:gd name="connsiteX11" fmla="*/ 91877 w 438834"/>
                  <a:gd name="connsiteY11" fmla="*/ 87042 h 275631"/>
                  <a:gd name="connsiteX12" fmla="*/ 122100 w 438834"/>
                  <a:gd name="connsiteY12" fmla="*/ 91878 h 275631"/>
                  <a:gd name="connsiteX13" fmla="*/ 250244 w 438834"/>
                  <a:gd name="connsiteY13" fmla="*/ 0 h 27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834" h="275631">
                    <a:moveTo>
                      <a:pt x="250244" y="0"/>
                    </a:moveTo>
                    <a:cubicBezTo>
                      <a:pt x="264751" y="0"/>
                      <a:pt x="278049" y="3627"/>
                      <a:pt x="291347" y="7254"/>
                    </a:cubicBezTo>
                    <a:lnTo>
                      <a:pt x="290049" y="8085"/>
                    </a:lnTo>
                    <a:lnTo>
                      <a:pt x="302511" y="10616"/>
                    </a:lnTo>
                    <a:cubicBezTo>
                      <a:pt x="350962" y="31129"/>
                      <a:pt x="385642" y="79183"/>
                      <a:pt x="385642" y="135398"/>
                    </a:cubicBezTo>
                    <a:cubicBezTo>
                      <a:pt x="385642" y="148696"/>
                      <a:pt x="383224" y="160785"/>
                      <a:pt x="380806" y="171666"/>
                    </a:cubicBezTo>
                    <a:cubicBezTo>
                      <a:pt x="384433" y="171666"/>
                      <a:pt x="385642" y="171666"/>
                      <a:pt x="388060" y="171666"/>
                    </a:cubicBezTo>
                    <a:cubicBezTo>
                      <a:pt x="415865" y="171666"/>
                      <a:pt x="438834" y="194635"/>
                      <a:pt x="438834" y="223648"/>
                    </a:cubicBezTo>
                    <a:cubicBezTo>
                      <a:pt x="438834" y="250244"/>
                      <a:pt x="418282" y="272005"/>
                      <a:pt x="390477" y="275631"/>
                    </a:cubicBezTo>
                    <a:lnTo>
                      <a:pt x="91877" y="275631"/>
                    </a:lnTo>
                    <a:cubicBezTo>
                      <a:pt x="41103" y="275631"/>
                      <a:pt x="0" y="233320"/>
                      <a:pt x="0" y="181337"/>
                    </a:cubicBezTo>
                    <a:cubicBezTo>
                      <a:pt x="0" y="129354"/>
                      <a:pt x="39894" y="87042"/>
                      <a:pt x="91877" y="87042"/>
                    </a:cubicBezTo>
                    <a:cubicBezTo>
                      <a:pt x="102757" y="87042"/>
                      <a:pt x="112429" y="89460"/>
                      <a:pt x="122100" y="91878"/>
                    </a:cubicBezTo>
                    <a:cubicBezTo>
                      <a:pt x="140234" y="39894"/>
                      <a:pt x="191008" y="0"/>
                      <a:pt x="250244" y="0"/>
                    </a:cubicBezTo>
                    <a:close/>
                  </a:path>
                </a:pathLst>
              </a:custGeom>
              <a:solidFill>
                <a:schemeClr val="bg1"/>
              </a:solidFill>
              <a:ln w="12002"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7280797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7AF1F9-CAFD-4F11-B1D4-81CD8812627B}"/>
              </a:ext>
            </a:extLst>
          </p:cNvPr>
          <p:cNvSpPr/>
          <p:nvPr/>
        </p:nvSpPr>
        <p:spPr>
          <a:xfrm>
            <a:off x="465136" y="431200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24" name="Rectangle 23">
            <a:extLst>
              <a:ext uri="{FF2B5EF4-FFF2-40B4-BE49-F238E27FC236}">
                <a16:creationId xmlns:a16="http://schemas.microsoft.com/office/drawing/2014/main" id="{904E6277-C863-4BB5-84C5-FB75E74CE9EA}"/>
              </a:ext>
            </a:extLst>
          </p:cNvPr>
          <p:cNvSpPr/>
          <p:nvPr/>
        </p:nvSpPr>
        <p:spPr>
          <a:xfrm>
            <a:off x="465136" y="3079426"/>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46" name="Rectangle 45">
            <a:extLst>
              <a:ext uri="{FF2B5EF4-FFF2-40B4-BE49-F238E27FC236}">
                <a16:creationId xmlns:a16="http://schemas.microsoft.com/office/drawing/2014/main" id="{C3D9B62F-0DBE-4E65-A69C-8CAE67EFE2DE}"/>
              </a:ext>
            </a:extLst>
          </p:cNvPr>
          <p:cNvSpPr/>
          <p:nvPr/>
        </p:nvSpPr>
        <p:spPr bwMode="auto">
          <a:xfrm>
            <a:off x="465136" y="5544577"/>
            <a:ext cx="11506201" cy="1100698"/>
          </a:xfrm>
          <a:prstGeom prst="rect">
            <a:avLst/>
          </a:prstGeom>
          <a:solidFill>
            <a:schemeClr val="tx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defRPr/>
            </a:pPr>
            <a:endParaRPr lang="en-US" sz="2800" kern="0" spc="-51" dirty="0">
              <a:solidFill>
                <a:srgbClr val="FFFFFF"/>
              </a:solidFill>
              <a:latin typeface="Segoe UI"/>
              <a:cs typeface="Segoe UI" panose="020B0502040204020203" pitchFamily="34" charset="0"/>
            </a:endParaRPr>
          </a:p>
        </p:txBody>
      </p:sp>
      <p:sp>
        <p:nvSpPr>
          <p:cNvPr id="51" name="Rectangle 50">
            <a:extLst>
              <a:ext uri="{FF2B5EF4-FFF2-40B4-BE49-F238E27FC236}">
                <a16:creationId xmlns:a16="http://schemas.microsoft.com/office/drawing/2014/main" id="{9C872CB8-0746-4660-9A2D-D003A7805960}"/>
              </a:ext>
            </a:extLst>
          </p:cNvPr>
          <p:cNvSpPr/>
          <p:nvPr/>
        </p:nvSpPr>
        <p:spPr>
          <a:xfrm>
            <a:off x="465136" y="184685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991E05C6-DF4F-4FE0-8511-7198D8495816}"/>
              </a:ext>
            </a:extLst>
          </p:cNvPr>
          <p:cNvSpPr>
            <a:spLocks noGrp="1"/>
          </p:cNvSpPr>
          <p:nvPr>
            <p:ph type="title"/>
          </p:nvPr>
        </p:nvSpPr>
        <p:spPr/>
        <p:txBody>
          <a:bodyPr/>
          <a:lstStyle/>
          <a:p>
            <a:r>
              <a:rPr lang="en-US"/>
              <a:t>Connectivity to Azure</a:t>
            </a:r>
            <a:endParaRPr lang="en-US" dirty="0"/>
          </a:p>
        </p:txBody>
      </p:sp>
      <p:sp>
        <p:nvSpPr>
          <p:cNvPr id="6" name="Rectangle 14">
            <a:extLst>
              <a:ext uri="{FF2B5EF4-FFF2-40B4-BE49-F238E27FC236}">
                <a16:creationId xmlns:a16="http://schemas.microsoft.com/office/drawing/2014/main" id="{B7A66912-BE1F-4114-8F7C-3DE75FB041E4}"/>
              </a:ext>
            </a:extLst>
          </p:cNvPr>
          <p:cNvSpPr/>
          <p:nvPr/>
        </p:nvSpPr>
        <p:spPr bwMode="auto">
          <a:xfrm>
            <a:off x="46513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CLOUD</a:t>
            </a:r>
          </a:p>
        </p:txBody>
      </p:sp>
      <p:sp>
        <p:nvSpPr>
          <p:cNvPr id="7" name="Rectangle 17">
            <a:extLst>
              <a:ext uri="{FF2B5EF4-FFF2-40B4-BE49-F238E27FC236}">
                <a16:creationId xmlns:a16="http://schemas.microsoft.com/office/drawing/2014/main" id="{9F9ADB3D-A09E-4BC4-BE9E-65DC738D4259}"/>
              </a:ext>
            </a:extLst>
          </p:cNvPr>
          <p:cNvSpPr/>
          <p:nvPr/>
        </p:nvSpPr>
        <p:spPr bwMode="auto">
          <a:xfrm>
            <a:off x="626406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CUSTOMER</a:t>
            </a:r>
          </a:p>
        </p:txBody>
      </p:sp>
      <p:sp>
        <p:nvSpPr>
          <p:cNvPr id="8" name="Rectangle 7">
            <a:extLst>
              <a:ext uri="{FF2B5EF4-FFF2-40B4-BE49-F238E27FC236}">
                <a16:creationId xmlns:a16="http://schemas.microsoft.com/office/drawing/2014/main" id="{28826B50-9E7A-4D0C-B0D6-FDF42754129E}"/>
              </a:ext>
            </a:extLst>
          </p:cNvPr>
          <p:cNvSpPr/>
          <p:nvPr/>
        </p:nvSpPr>
        <p:spPr bwMode="auto">
          <a:xfrm>
            <a:off x="8369086" y="1248212"/>
            <a:ext cx="3602251"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b="1" kern="0" dirty="0">
                <a:solidFill>
                  <a:schemeClr val="tx2"/>
                </a:solidFill>
                <a:latin typeface="Segoe UI"/>
                <a:cs typeface="Segoe UI" panose="020B0502040204020203" pitchFamily="34" charset="0"/>
              </a:rPr>
              <a:t>CHARACTERISTICS</a:t>
            </a:r>
          </a:p>
        </p:txBody>
      </p:sp>
      <p:sp>
        <p:nvSpPr>
          <p:cNvPr id="13" name="Freeform 52">
            <a:extLst>
              <a:ext uri="{FF2B5EF4-FFF2-40B4-BE49-F238E27FC236}">
                <a16:creationId xmlns:a16="http://schemas.microsoft.com/office/drawing/2014/main" id="{75F1AFCF-32BC-4B8C-94A3-A3BBCC00276D}"/>
              </a:ext>
            </a:extLst>
          </p:cNvPr>
          <p:cNvSpPr/>
          <p:nvPr/>
        </p:nvSpPr>
        <p:spPr>
          <a:xfrm>
            <a:off x="6264066" y="431371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4" name="Freeform 53">
            <a:extLst>
              <a:ext uri="{FF2B5EF4-FFF2-40B4-BE49-F238E27FC236}">
                <a16:creationId xmlns:a16="http://schemas.microsoft.com/office/drawing/2014/main" id="{064AAB73-0BCF-4DD8-9FE8-FAAA29F0057D}"/>
              </a:ext>
            </a:extLst>
          </p:cNvPr>
          <p:cNvSpPr/>
          <p:nvPr/>
        </p:nvSpPr>
        <p:spPr>
          <a:xfrm>
            <a:off x="465136" y="431371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9" name="Rectangle 77">
            <a:extLst>
              <a:ext uri="{FF2B5EF4-FFF2-40B4-BE49-F238E27FC236}">
                <a16:creationId xmlns:a16="http://schemas.microsoft.com/office/drawing/2014/main" id="{D0D59F69-577B-43A5-B712-7CE8199ACF14}"/>
              </a:ext>
            </a:extLst>
          </p:cNvPr>
          <p:cNvSpPr/>
          <p:nvPr/>
        </p:nvSpPr>
        <p:spPr>
          <a:xfrm>
            <a:off x="8241403" y="4419152"/>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High throughput, secure cross-premises connectivity</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BGP, active-active for high availability &amp; transit routing</a:t>
            </a:r>
          </a:p>
        </p:txBody>
      </p:sp>
      <p:grpSp>
        <p:nvGrpSpPr>
          <p:cNvPr id="64" name="Group 63">
            <a:extLst>
              <a:ext uri="{FF2B5EF4-FFF2-40B4-BE49-F238E27FC236}">
                <a16:creationId xmlns:a16="http://schemas.microsoft.com/office/drawing/2014/main" id="{DF2C5A2A-7D52-4E30-9CFA-5C049D65A1F2}"/>
              </a:ext>
            </a:extLst>
          </p:cNvPr>
          <p:cNvGrpSpPr/>
          <p:nvPr/>
        </p:nvGrpSpPr>
        <p:grpSpPr>
          <a:xfrm>
            <a:off x="993939" y="4453694"/>
            <a:ext cx="771194" cy="817312"/>
            <a:chOff x="1045091" y="4424454"/>
            <a:chExt cx="771194" cy="817312"/>
          </a:xfrm>
        </p:grpSpPr>
        <p:grpSp>
          <p:nvGrpSpPr>
            <p:cNvPr id="15" name="Group 14">
              <a:extLst>
                <a:ext uri="{FF2B5EF4-FFF2-40B4-BE49-F238E27FC236}">
                  <a16:creationId xmlns:a16="http://schemas.microsoft.com/office/drawing/2014/main" id="{C611F20F-5603-44F1-A5CC-2FEDB21D2133}"/>
                </a:ext>
              </a:extLst>
            </p:cNvPr>
            <p:cNvGrpSpPr/>
            <p:nvPr/>
          </p:nvGrpSpPr>
          <p:grpSpPr>
            <a:xfrm>
              <a:off x="1045091" y="4424454"/>
              <a:ext cx="560405" cy="765223"/>
              <a:chOff x="5293615" y="2178868"/>
              <a:chExt cx="1189325" cy="1488408"/>
            </a:xfrm>
            <a:effectLst/>
          </p:grpSpPr>
          <p:pic>
            <p:nvPicPr>
              <p:cNvPr id="21" name="Picture 2">
                <a:extLst>
                  <a:ext uri="{FF2B5EF4-FFF2-40B4-BE49-F238E27FC236}">
                    <a16:creationId xmlns:a16="http://schemas.microsoft.com/office/drawing/2014/main" id="{1CC6DAE3-4B3B-4BB9-8E07-EFD8CC736E64}"/>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89306DAC-30E9-42CC-B286-97385DA2160A}"/>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grpSp>
        <p:sp>
          <p:nvSpPr>
            <p:cNvPr id="20" name="Freeform 539">
              <a:extLst>
                <a:ext uri="{FF2B5EF4-FFF2-40B4-BE49-F238E27FC236}">
                  <a16:creationId xmlns:a16="http://schemas.microsoft.com/office/drawing/2014/main" id="{63D26591-1FB4-4E0C-9EA1-7BB4DCC67447}"/>
                </a:ext>
              </a:extLst>
            </p:cNvPr>
            <p:cNvSpPr>
              <a:spLocks noChangeAspect="1"/>
            </p:cNvSpPr>
            <p:nvPr/>
          </p:nvSpPr>
          <p:spPr bwMode="auto">
            <a:xfrm>
              <a:off x="1351029" y="4985974"/>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pic>
        <p:nvPicPr>
          <p:cNvPr id="11" name="Picture 2">
            <a:extLst>
              <a:ext uri="{FF2B5EF4-FFF2-40B4-BE49-F238E27FC236}">
                <a16:creationId xmlns:a16="http://schemas.microsoft.com/office/drawing/2014/main" id="{C93C3838-A54A-4F4B-BF3F-7EF1AD82752D}"/>
              </a:ext>
            </a:extLst>
          </p:cNvPr>
          <p:cNvPicPr>
            <a:picLocks noChangeAspect="1" noChangeArrowheads="1"/>
          </p:cNvPicPr>
          <p:nvPr/>
        </p:nvPicPr>
        <p:blipFill>
          <a:blip r:embed="rId3" cstate="print">
            <a:lum bright="100000" contrast="100000"/>
          </a:blip>
          <a:srcRect/>
          <a:stretch>
            <a:fillRect/>
          </a:stretch>
        </p:blipFill>
        <p:spPr bwMode="auto">
          <a:xfrm>
            <a:off x="6665586" y="4293513"/>
            <a:ext cx="1025761" cy="1253162"/>
          </a:xfrm>
          <a:prstGeom prst="rect">
            <a:avLst/>
          </a:prstGeom>
          <a:noFill/>
          <a:ln w="9525">
            <a:noFill/>
            <a:miter lim="800000"/>
            <a:headEnd/>
            <a:tailEnd/>
          </a:ln>
          <a:effectLst/>
        </p:spPr>
      </p:pic>
      <p:sp>
        <p:nvSpPr>
          <p:cNvPr id="30" name="Freeform 97">
            <a:extLst>
              <a:ext uri="{FF2B5EF4-FFF2-40B4-BE49-F238E27FC236}">
                <a16:creationId xmlns:a16="http://schemas.microsoft.com/office/drawing/2014/main" id="{D61C0F55-629F-4143-A3AD-ACA1DD722D98}"/>
              </a:ext>
            </a:extLst>
          </p:cNvPr>
          <p:cNvSpPr/>
          <p:nvPr/>
        </p:nvSpPr>
        <p:spPr>
          <a:xfrm>
            <a:off x="626406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31" name="Freeform 100">
            <a:extLst>
              <a:ext uri="{FF2B5EF4-FFF2-40B4-BE49-F238E27FC236}">
                <a16:creationId xmlns:a16="http://schemas.microsoft.com/office/drawing/2014/main" id="{98146AF6-1FC7-497B-A939-63C31B624ECC}"/>
              </a:ext>
            </a:extLst>
          </p:cNvPr>
          <p:cNvSpPr/>
          <p:nvPr/>
        </p:nvSpPr>
        <p:spPr>
          <a:xfrm>
            <a:off x="46513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28" name="Rectangle 77">
            <a:extLst>
              <a:ext uri="{FF2B5EF4-FFF2-40B4-BE49-F238E27FC236}">
                <a16:creationId xmlns:a16="http://schemas.microsoft.com/office/drawing/2014/main" id="{2B440DF9-55EF-453E-8CC3-7227EDF8DA8C}"/>
              </a:ext>
            </a:extLst>
          </p:cNvPr>
          <p:cNvSpPr/>
          <p:nvPr/>
        </p:nvSpPr>
        <p:spPr>
          <a:xfrm>
            <a:off x="8241403" y="3186577"/>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Remote Access to VNet/On-</a:t>
            </a:r>
            <a:r>
              <a:rPr lang="en-US" sz="1600" kern="0" dirty="0" err="1">
                <a:solidFill>
                  <a:srgbClr val="FFFFFF"/>
                </a:solidFill>
                <a:latin typeface="Segoe UI"/>
                <a:cs typeface="Segoe UI" panose="020B0502040204020203" pitchFamily="34" charset="0"/>
              </a:rPr>
              <a:t>prem</a:t>
            </a:r>
            <a:endParaRPr lang="en-US" sz="1600" kern="0" dirty="0">
              <a:solidFill>
                <a:srgbClr val="FFFFFF"/>
              </a:solidFill>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Connect from anywhere</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Mac, Linux, Windows</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Radius/AD authentication</a:t>
            </a:r>
          </a:p>
        </p:txBody>
      </p:sp>
      <p:grpSp>
        <p:nvGrpSpPr>
          <p:cNvPr id="5" name="Group 4">
            <a:extLst>
              <a:ext uri="{FF2B5EF4-FFF2-40B4-BE49-F238E27FC236}">
                <a16:creationId xmlns:a16="http://schemas.microsoft.com/office/drawing/2014/main" id="{BE77138B-7129-497D-8D8B-BAD95A70ACBE}"/>
              </a:ext>
            </a:extLst>
          </p:cNvPr>
          <p:cNvGrpSpPr/>
          <p:nvPr/>
        </p:nvGrpSpPr>
        <p:grpSpPr>
          <a:xfrm>
            <a:off x="993940" y="3226245"/>
            <a:ext cx="771193" cy="807060"/>
            <a:chOff x="1045091" y="3225691"/>
            <a:chExt cx="771193" cy="807060"/>
          </a:xfrm>
        </p:grpSpPr>
        <p:pic>
          <p:nvPicPr>
            <p:cNvPr id="26" name="Picture 2">
              <a:extLst>
                <a:ext uri="{FF2B5EF4-FFF2-40B4-BE49-F238E27FC236}">
                  <a16:creationId xmlns:a16="http://schemas.microsoft.com/office/drawing/2014/main" id="{D6A8A35F-908A-4068-B21E-11B6DC1DE20D}"/>
                </a:ext>
              </a:extLst>
            </p:cNvPr>
            <p:cNvPicPr>
              <a:picLocks noChangeAspect="1" noChangeArrowheads="1"/>
            </p:cNvPicPr>
            <p:nvPr/>
          </p:nvPicPr>
          <p:blipFill>
            <a:blip r:embed="rId3" cstate="print">
              <a:lum bright="100000" contrast="100000"/>
            </a:blip>
            <a:srcRect/>
            <a:stretch>
              <a:fillRect/>
            </a:stretch>
          </p:blipFill>
          <p:spPr bwMode="auto">
            <a:xfrm>
              <a:off x="1045091" y="3225691"/>
              <a:ext cx="555251" cy="555105"/>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B32AEAC-1D63-4254-AC54-D87241D48DBB}"/>
                </a:ext>
              </a:extLst>
            </p:cNvPr>
            <p:cNvSpPr/>
            <p:nvPr/>
          </p:nvSpPr>
          <p:spPr bwMode="auto">
            <a:xfrm rot="9180217">
              <a:off x="1331183" y="3615995"/>
              <a:ext cx="274312"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29" name="Freeform 539">
              <a:extLst>
                <a:ext uri="{FF2B5EF4-FFF2-40B4-BE49-F238E27FC236}">
                  <a16:creationId xmlns:a16="http://schemas.microsoft.com/office/drawing/2014/main" id="{911671DC-6708-42C3-9AF5-E693575E3688}"/>
                </a:ext>
              </a:extLst>
            </p:cNvPr>
            <p:cNvSpPr>
              <a:spLocks noChangeAspect="1"/>
            </p:cNvSpPr>
            <p:nvPr/>
          </p:nvSpPr>
          <p:spPr bwMode="auto">
            <a:xfrm>
              <a:off x="1351028" y="3776959"/>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38" name="Freeform 45">
            <a:extLst>
              <a:ext uri="{FF2B5EF4-FFF2-40B4-BE49-F238E27FC236}">
                <a16:creationId xmlns:a16="http://schemas.microsoft.com/office/drawing/2014/main" id="{9C3847EE-9859-49F6-B7F7-DB9929635AAB}"/>
              </a:ext>
            </a:extLst>
          </p:cNvPr>
          <p:cNvSpPr/>
          <p:nvPr/>
        </p:nvSpPr>
        <p:spPr>
          <a:xfrm>
            <a:off x="6264066" y="5546286"/>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39" name="Freeform 46">
            <a:extLst>
              <a:ext uri="{FF2B5EF4-FFF2-40B4-BE49-F238E27FC236}">
                <a16:creationId xmlns:a16="http://schemas.microsoft.com/office/drawing/2014/main" id="{2EDD2EE3-E229-49A8-BE1F-700BD9112158}"/>
              </a:ext>
            </a:extLst>
          </p:cNvPr>
          <p:cNvSpPr/>
          <p:nvPr/>
        </p:nvSpPr>
        <p:spPr>
          <a:xfrm>
            <a:off x="465136" y="5546286"/>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41" name="Picture 2">
            <a:extLst>
              <a:ext uri="{FF2B5EF4-FFF2-40B4-BE49-F238E27FC236}">
                <a16:creationId xmlns:a16="http://schemas.microsoft.com/office/drawing/2014/main" id="{C2C0BEDD-EE7E-459F-949E-6191F2666929}"/>
              </a:ext>
            </a:extLst>
          </p:cNvPr>
          <p:cNvPicPr>
            <a:picLocks noChangeAspect="1" noChangeArrowheads="1"/>
          </p:cNvPicPr>
          <p:nvPr/>
        </p:nvPicPr>
        <p:blipFill>
          <a:blip r:embed="rId3" cstate="print">
            <a:lum bright="100000" contrast="100000"/>
          </a:blip>
          <a:srcRect/>
          <a:stretch>
            <a:fillRect/>
          </a:stretch>
        </p:blipFill>
        <p:spPr bwMode="auto">
          <a:xfrm>
            <a:off x="6665586" y="5541569"/>
            <a:ext cx="1025761" cy="1243705"/>
          </a:xfrm>
          <a:prstGeom prst="rect">
            <a:avLst/>
          </a:prstGeom>
          <a:noFill/>
          <a:ln w="9525">
            <a:noFill/>
            <a:miter lim="800000"/>
            <a:headEnd/>
            <a:tailEnd/>
          </a:ln>
          <a:effectLst/>
        </p:spPr>
      </p:pic>
      <p:sp>
        <p:nvSpPr>
          <p:cNvPr id="45" name="Rectangle 77">
            <a:extLst>
              <a:ext uri="{FF2B5EF4-FFF2-40B4-BE49-F238E27FC236}">
                <a16:creationId xmlns:a16="http://schemas.microsoft.com/office/drawing/2014/main" id="{949A8BAA-D164-4FB2-BF83-3DDC93F650C7}"/>
              </a:ext>
            </a:extLst>
          </p:cNvPr>
          <p:cNvSpPr/>
          <p:nvPr/>
        </p:nvSpPr>
        <p:spPr>
          <a:xfrm>
            <a:off x="8241404" y="5762528"/>
            <a:ext cx="3602250" cy="6647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Private connectivity to Microsoft services (O365, Azure PaaS services)</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Mission critical workloads</a:t>
            </a:r>
          </a:p>
        </p:txBody>
      </p:sp>
      <p:grpSp>
        <p:nvGrpSpPr>
          <p:cNvPr id="65" name="Group 64">
            <a:extLst>
              <a:ext uri="{FF2B5EF4-FFF2-40B4-BE49-F238E27FC236}">
                <a16:creationId xmlns:a16="http://schemas.microsoft.com/office/drawing/2014/main" id="{EB0BE645-AF94-4B6F-B204-756516A1C459}"/>
              </a:ext>
            </a:extLst>
          </p:cNvPr>
          <p:cNvGrpSpPr/>
          <p:nvPr/>
        </p:nvGrpSpPr>
        <p:grpSpPr>
          <a:xfrm>
            <a:off x="993940" y="5684080"/>
            <a:ext cx="771193" cy="821693"/>
            <a:chOff x="1045091" y="5683249"/>
            <a:chExt cx="771193" cy="821693"/>
          </a:xfrm>
        </p:grpSpPr>
        <p:grpSp>
          <p:nvGrpSpPr>
            <p:cNvPr id="40" name="Group 39">
              <a:extLst>
                <a:ext uri="{FF2B5EF4-FFF2-40B4-BE49-F238E27FC236}">
                  <a16:creationId xmlns:a16="http://schemas.microsoft.com/office/drawing/2014/main" id="{770ACE08-B853-4A2B-9AED-8D6CADE13C26}"/>
                </a:ext>
              </a:extLst>
            </p:cNvPr>
            <p:cNvGrpSpPr/>
            <p:nvPr/>
          </p:nvGrpSpPr>
          <p:grpSpPr>
            <a:xfrm>
              <a:off x="1045091" y="5683249"/>
              <a:ext cx="560405" cy="765223"/>
              <a:chOff x="5293615" y="2293499"/>
              <a:chExt cx="1189325" cy="1488408"/>
            </a:xfrm>
            <a:effectLst/>
          </p:grpSpPr>
          <p:pic>
            <p:nvPicPr>
              <p:cNvPr id="48" name="Picture 2">
                <a:extLst>
                  <a:ext uri="{FF2B5EF4-FFF2-40B4-BE49-F238E27FC236}">
                    <a16:creationId xmlns:a16="http://schemas.microsoft.com/office/drawing/2014/main" id="{64497296-8A9F-4153-9C83-D91253E67D5D}"/>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8794408B-2D2A-4EAE-9068-8EAD40A487C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grpSp>
        <p:sp>
          <p:nvSpPr>
            <p:cNvPr id="47" name="Freeform 539">
              <a:extLst>
                <a:ext uri="{FF2B5EF4-FFF2-40B4-BE49-F238E27FC236}">
                  <a16:creationId xmlns:a16="http://schemas.microsoft.com/office/drawing/2014/main" id="{2D821220-FF31-438F-BDDD-8E1E0CAAB5CA}"/>
                </a:ext>
              </a:extLst>
            </p:cNvPr>
            <p:cNvSpPr>
              <a:spLocks noChangeAspect="1"/>
            </p:cNvSpPr>
            <p:nvPr/>
          </p:nvSpPr>
          <p:spPr bwMode="auto">
            <a:xfrm>
              <a:off x="1351028" y="6249150"/>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57" name="Freeform 59">
            <a:extLst>
              <a:ext uri="{FF2B5EF4-FFF2-40B4-BE49-F238E27FC236}">
                <a16:creationId xmlns:a16="http://schemas.microsoft.com/office/drawing/2014/main" id="{81FECA9C-9DF1-4F6C-A24F-D77526B6CA96}"/>
              </a:ext>
            </a:extLst>
          </p:cNvPr>
          <p:cNvSpPr/>
          <p:nvPr/>
        </p:nvSpPr>
        <p:spPr>
          <a:xfrm>
            <a:off x="626406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58" name="Freeform 68">
            <a:extLst>
              <a:ext uri="{FF2B5EF4-FFF2-40B4-BE49-F238E27FC236}">
                <a16:creationId xmlns:a16="http://schemas.microsoft.com/office/drawing/2014/main" id="{134817C5-0FD1-45DE-9907-D4016EC84ECD}"/>
              </a:ext>
            </a:extLst>
          </p:cNvPr>
          <p:cNvSpPr/>
          <p:nvPr/>
        </p:nvSpPr>
        <p:spPr>
          <a:xfrm>
            <a:off x="46513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59" name="Picture 6" descr="\\magnum\Projects\Microsoft\Cloud Power FY12\Design\Icons\PNGs\Server_2.png">
            <a:extLst>
              <a:ext uri="{FF2B5EF4-FFF2-40B4-BE49-F238E27FC236}">
                <a16:creationId xmlns:a16="http://schemas.microsoft.com/office/drawing/2014/main" id="{4F4BD536-DEDC-4A77-BE31-4C6CC0D43E9B}"/>
              </a:ext>
            </a:extLst>
          </p:cNvPr>
          <p:cNvPicPr>
            <a:picLocks noChangeAspect="1" noChangeArrowheads="1"/>
          </p:cNvPicPr>
          <p:nvPr/>
        </p:nvPicPr>
        <p:blipFill>
          <a:blip r:embed="rId4" cstate="print">
            <a:lum bright="100000"/>
          </a:blip>
          <a:srcRect/>
          <a:stretch>
            <a:fillRect/>
          </a:stretch>
        </p:blipFill>
        <p:spPr bwMode="auto">
          <a:xfrm>
            <a:off x="6746819" y="1978056"/>
            <a:ext cx="863294" cy="838288"/>
          </a:xfrm>
          <a:prstGeom prst="rect">
            <a:avLst/>
          </a:prstGeom>
          <a:noFill/>
          <a:effectLst/>
        </p:spPr>
      </p:pic>
      <p:cxnSp>
        <p:nvCxnSpPr>
          <p:cNvPr id="16" name="Straight Connector 15">
            <a:extLst>
              <a:ext uri="{FF2B5EF4-FFF2-40B4-BE49-F238E27FC236}">
                <a16:creationId xmlns:a16="http://schemas.microsoft.com/office/drawing/2014/main" id="{4E2CFED5-ECA0-420B-B89F-455D7495EE24}"/>
              </a:ext>
            </a:extLst>
          </p:cNvPr>
          <p:cNvCxnSpPr/>
          <p:nvPr/>
        </p:nvCxnSpPr>
        <p:spPr>
          <a:xfrm flipH="1">
            <a:off x="2393763" y="4862350"/>
            <a:ext cx="919746"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8" name="Straight Connector 17">
            <a:extLst>
              <a:ext uri="{FF2B5EF4-FFF2-40B4-BE49-F238E27FC236}">
                <a16:creationId xmlns:a16="http://schemas.microsoft.com/office/drawing/2014/main" id="{D1DC6CD8-C306-49FE-8784-BC732D25FE85}"/>
              </a:ext>
            </a:extLst>
          </p:cNvPr>
          <p:cNvCxnSpPr/>
          <p:nvPr/>
        </p:nvCxnSpPr>
        <p:spPr>
          <a:xfrm>
            <a:off x="5273951" y="4862350"/>
            <a:ext cx="90888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7173870-08E1-4C59-A032-27885A62CD12}"/>
              </a:ext>
            </a:extLst>
          </p:cNvPr>
          <p:cNvCxnSpPr/>
          <p:nvPr/>
        </p:nvCxnSpPr>
        <p:spPr>
          <a:xfrm>
            <a:off x="5273951" y="3629775"/>
            <a:ext cx="894751"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5" name="Straight Connector 34">
            <a:extLst>
              <a:ext uri="{FF2B5EF4-FFF2-40B4-BE49-F238E27FC236}">
                <a16:creationId xmlns:a16="http://schemas.microsoft.com/office/drawing/2014/main" id="{D77DC36D-7F14-45A4-8338-94282F9A074A}"/>
              </a:ext>
            </a:extLst>
          </p:cNvPr>
          <p:cNvCxnSpPr/>
          <p:nvPr/>
        </p:nvCxnSpPr>
        <p:spPr>
          <a:xfrm flipH="1">
            <a:off x="2379632" y="3629775"/>
            <a:ext cx="93387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42" name="Straight Connector 41">
            <a:extLst>
              <a:ext uri="{FF2B5EF4-FFF2-40B4-BE49-F238E27FC236}">
                <a16:creationId xmlns:a16="http://schemas.microsoft.com/office/drawing/2014/main" id="{FB523EA3-AAD7-4B9A-AE8E-7651D8B17C1C}"/>
              </a:ext>
            </a:extLst>
          </p:cNvPr>
          <p:cNvCxnSpPr/>
          <p:nvPr/>
        </p:nvCxnSpPr>
        <p:spPr>
          <a:xfrm flipH="1">
            <a:off x="2393763" y="6094926"/>
            <a:ext cx="919746"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44" name="Straight Connector 43">
            <a:extLst>
              <a:ext uri="{FF2B5EF4-FFF2-40B4-BE49-F238E27FC236}">
                <a16:creationId xmlns:a16="http://schemas.microsoft.com/office/drawing/2014/main" id="{7045EFED-8111-4049-8A2C-781CE9E3A800}"/>
              </a:ext>
            </a:extLst>
          </p:cNvPr>
          <p:cNvCxnSpPr/>
          <p:nvPr/>
        </p:nvCxnSpPr>
        <p:spPr>
          <a:xfrm>
            <a:off x="5273951" y="6094926"/>
            <a:ext cx="90888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16">
            <a:extLst>
              <a:ext uri="{FF2B5EF4-FFF2-40B4-BE49-F238E27FC236}">
                <a16:creationId xmlns:a16="http://schemas.microsoft.com/office/drawing/2014/main" id="{5BD7F66E-5B2D-4ACA-BCDF-F432494E7F56}"/>
              </a:ext>
            </a:extLst>
          </p:cNvPr>
          <p:cNvSpPr/>
          <p:nvPr/>
        </p:nvSpPr>
        <p:spPr>
          <a:xfrm>
            <a:off x="3175216" y="4640751"/>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Site-to-site </a:t>
            </a:r>
          </a:p>
          <a:p>
            <a:pPr algn="ctr" defTabSz="485501" fontAlgn="base">
              <a:lnSpc>
                <a:spcPct val="80000"/>
              </a:lnSpc>
              <a:defRPr/>
            </a:pPr>
            <a:r>
              <a:rPr lang="en-US" kern="0" dirty="0">
                <a:solidFill>
                  <a:srgbClr val="FFFFFF"/>
                </a:solidFill>
                <a:latin typeface="Segoe UI"/>
                <a:cs typeface="Segoe UI" panose="020B0502040204020203" pitchFamily="34" charset="0"/>
              </a:rPr>
              <a:t>VPN connectivity</a:t>
            </a:r>
          </a:p>
        </p:txBody>
      </p:sp>
      <p:sp>
        <p:nvSpPr>
          <p:cNvPr id="33" name="Rectangle 32">
            <a:extLst>
              <a:ext uri="{FF2B5EF4-FFF2-40B4-BE49-F238E27FC236}">
                <a16:creationId xmlns:a16="http://schemas.microsoft.com/office/drawing/2014/main" id="{1DB7FB3F-72AE-4C24-BCFE-82ECBF0D9C0F}"/>
              </a:ext>
            </a:extLst>
          </p:cNvPr>
          <p:cNvSpPr/>
          <p:nvPr/>
        </p:nvSpPr>
        <p:spPr>
          <a:xfrm>
            <a:off x="3157981" y="3408176"/>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Remote access point-to-site connectivity</a:t>
            </a:r>
            <a:endParaRPr lang="en-US" sz="1200" kern="0" dirty="0">
              <a:solidFill>
                <a:srgbClr val="FFFFFF"/>
              </a:solidFill>
              <a:latin typeface="Segoe UI"/>
              <a:cs typeface="Segoe UI" panose="020B0502040204020203" pitchFamily="34" charset="0"/>
            </a:endParaRPr>
          </a:p>
        </p:txBody>
      </p:sp>
      <p:sp>
        <p:nvSpPr>
          <p:cNvPr id="43" name="Rectangle 42">
            <a:extLst>
              <a:ext uri="{FF2B5EF4-FFF2-40B4-BE49-F238E27FC236}">
                <a16:creationId xmlns:a16="http://schemas.microsoft.com/office/drawing/2014/main" id="{F0F1D129-8AFD-4EF4-9AEF-09EB6CE96EC4}"/>
              </a:ext>
            </a:extLst>
          </p:cNvPr>
          <p:cNvSpPr/>
          <p:nvPr/>
        </p:nvSpPr>
        <p:spPr>
          <a:xfrm>
            <a:off x="3175216" y="5873327"/>
            <a:ext cx="2212913" cy="443198"/>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latin typeface="Segoe UI"/>
                <a:cs typeface="Segoe UI" panose="020B0502040204020203" pitchFamily="34" charset="0"/>
              </a:rPr>
              <a:t>ExpressRoute</a:t>
            </a:r>
            <a:r>
              <a:rPr lang="en-US" kern="0" dirty="0">
                <a:solidFill>
                  <a:srgbClr val="FFFFFF"/>
                </a:solidFill>
                <a:latin typeface="Segoe UI"/>
                <a:cs typeface="Segoe UI" panose="020B0502040204020203" pitchFamily="34" charset="0"/>
              </a:rPr>
              <a:t> private connectivity</a:t>
            </a:r>
          </a:p>
        </p:txBody>
      </p:sp>
      <p:sp>
        <p:nvSpPr>
          <p:cNvPr id="60" name="Rectangle 59">
            <a:extLst>
              <a:ext uri="{FF2B5EF4-FFF2-40B4-BE49-F238E27FC236}">
                <a16:creationId xmlns:a16="http://schemas.microsoft.com/office/drawing/2014/main" id="{C610589F-D6F5-4B5C-ADB8-4ED5559CAA27}"/>
              </a:ext>
            </a:extLst>
          </p:cNvPr>
          <p:cNvSpPr/>
          <p:nvPr/>
        </p:nvSpPr>
        <p:spPr>
          <a:xfrm>
            <a:off x="3159341" y="2286401"/>
            <a:ext cx="2206361" cy="221599"/>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Internet Connectivity</a:t>
            </a:r>
            <a:endParaRPr lang="en-US" sz="1200" kern="0" dirty="0">
              <a:solidFill>
                <a:srgbClr val="FFFFFF"/>
              </a:solidFill>
              <a:latin typeface="Segoe UI"/>
              <a:cs typeface="Segoe UI" panose="020B0502040204020203" pitchFamily="34" charset="0"/>
            </a:endParaRPr>
          </a:p>
        </p:txBody>
      </p:sp>
      <p:cxnSp>
        <p:nvCxnSpPr>
          <p:cNvPr id="61" name="Straight Connector 60">
            <a:extLst>
              <a:ext uri="{FF2B5EF4-FFF2-40B4-BE49-F238E27FC236}">
                <a16:creationId xmlns:a16="http://schemas.microsoft.com/office/drawing/2014/main" id="{EA3AD252-1B7B-4E1D-A847-D03A4431D5A6}"/>
              </a:ext>
            </a:extLst>
          </p:cNvPr>
          <p:cNvCxnSpPr/>
          <p:nvPr/>
        </p:nvCxnSpPr>
        <p:spPr>
          <a:xfrm>
            <a:off x="5273951" y="2397200"/>
            <a:ext cx="89530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2" name="Straight Connector 61">
            <a:extLst>
              <a:ext uri="{FF2B5EF4-FFF2-40B4-BE49-F238E27FC236}">
                <a16:creationId xmlns:a16="http://schemas.microsoft.com/office/drawing/2014/main" id="{F2BCF50B-0AF7-4AD2-8B28-4955DFF56377}"/>
              </a:ext>
            </a:extLst>
          </p:cNvPr>
          <p:cNvCxnSpPr/>
          <p:nvPr/>
        </p:nvCxnSpPr>
        <p:spPr>
          <a:xfrm flipH="1">
            <a:off x="2380764" y="2397200"/>
            <a:ext cx="93445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55" name="Rectangle 77">
            <a:extLst>
              <a:ext uri="{FF2B5EF4-FFF2-40B4-BE49-F238E27FC236}">
                <a16:creationId xmlns:a16="http://schemas.microsoft.com/office/drawing/2014/main" id="{770F0133-CF90-4714-B575-3EE487DF0FE4}"/>
              </a:ext>
            </a:extLst>
          </p:cNvPr>
          <p:cNvSpPr/>
          <p:nvPr/>
        </p:nvSpPr>
        <p:spPr>
          <a:xfrm>
            <a:off x="8246198" y="1954002"/>
            <a:ext cx="360447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Internet facing with public IP addresses in Azure</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DNS, load balancing, DDoS protection, WAF</a:t>
            </a:r>
          </a:p>
        </p:txBody>
      </p:sp>
      <p:grpSp>
        <p:nvGrpSpPr>
          <p:cNvPr id="3" name="Group 2">
            <a:extLst>
              <a:ext uri="{FF2B5EF4-FFF2-40B4-BE49-F238E27FC236}">
                <a16:creationId xmlns:a16="http://schemas.microsoft.com/office/drawing/2014/main" id="{6A879FFE-ED7B-4D73-AFD4-F9197A54A704}"/>
              </a:ext>
            </a:extLst>
          </p:cNvPr>
          <p:cNvGrpSpPr/>
          <p:nvPr/>
        </p:nvGrpSpPr>
        <p:grpSpPr>
          <a:xfrm>
            <a:off x="993701" y="1993671"/>
            <a:ext cx="771670" cy="807058"/>
            <a:chOff x="1045450" y="2050830"/>
            <a:chExt cx="771670" cy="807058"/>
          </a:xfrm>
        </p:grpSpPr>
        <p:pic>
          <p:nvPicPr>
            <p:cNvPr id="53" name="Picture 2">
              <a:extLst>
                <a:ext uri="{FF2B5EF4-FFF2-40B4-BE49-F238E27FC236}">
                  <a16:creationId xmlns:a16="http://schemas.microsoft.com/office/drawing/2014/main" id="{FFADCBCE-E75A-439E-8093-7F9E5E14D8C3}"/>
                </a:ext>
              </a:extLst>
            </p:cNvPr>
            <p:cNvPicPr>
              <a:picLocks noChangeAspect="1" noChangeArrowheads="1"/>
            </p:cNvPicPr>
            <p:nvPr/>
          </p:nvPicPr>
          <p:blipFill>
            <a:blip r:embed="rId3" cstate="print">
              <a:lum bright="100000" contrast="100000"/>
            </a:blip>
            <a:srcRect/>
            <a:stretch>
              <a:fillRect/>
            </a:stretch>
          </p:blipFill>
          <p:spPr bwMode="auto">
            <a:xfrm>
              <a:off x="1045450" y="2050830"/>
              <a:ext cx="555593" cy="555105"/>
            </a:xfrm>
            <a:prstGeom prst="rect">
              <a:avLst/>
            </a:prstGeom>
            <a:noFill/>
            <a:ln w="9525">
              <a:noFill/>
              <a:miter lim="800000"/>
              <a:headEnd/>
              <a:tailEnd/>
            </a:ln>
            <a:effectLst/>
          </p:spPr>
        </p:pic>
        <p:sp>
          <p:nvSpPr>
            <p:cNvPr id="54" name="Isosceles Triangle 53">
              <a:extLst>
                <a:ext uri="{FF2B5EF4-FFF2-40B4-BE49-F238E27FC236}">
                  <a16:creationId xmlns:a16="http://schemas.microsoft.com/office/drawing/2014/main" id="{6B349355-5B77-4A44-A0A4-F398FFD1907E}"/>
                </a:ext>
              </a:extLst>
            </p:cNvPr>
            <p:cNvSpPr/>
            <p:nvPr/>
          </p:nvSpPr>
          <p:spPr bwMode="auto">
            <a:xfrm rot="9180217">
              <a:off x="1331719" y="2441134"/>
              <a:ext cx="274481"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56" name="Freeform 539">
              <a:extLst>
                <a:ext uri="{FF2B5EF4-FFF2-40B4-BE49-F238E27FC236}">
                  <a16:creationId xmlns:a16="http://schemas.microsoft.com/office/drawing/2014/main" id="{1078046B-2AAE-45D1-855A-5C5A1817EE6B}"/>
                </a:ext>
              </a:extLst>
            </p:cNvPr>
            <p:cNvSpPr>
              <a:spLocks noChangeAspect="1"/>
            </p:cNvSpPr>
            <p:nvPr/>
          </p:nvSpPr>
          <p:spPr bwMode="auto">
            <a:xfrm>
              <a:off x="1351577" y="2602096"/>
              <a:ext cx="465543"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pic>
        <p:nvPicPr>
          <p:cNvPr id="63" name="Picture 6" descr="\\magnum\Projects\Microsoft\Cloud Power FY12\Design\Icons\PNGs\Server_2.png">
            <a:extLst>
              <a:ext uri="{FF2B5EF4-FFF2-40B4-BE49-F238E27FC236}">
                <a16:creationId xmlns:a16="http://schemas.microsoft.com/office/drawing/2014/main" id="{A0361934-43C4-47FB-8D81-6B18DF8A18A9}"/>
              </a:ext>
            </a:extLst>
          </p:cNvPr>
          <p:cNvPicPr>
            <a:picLocks noChangeAspect="1" noChangeArrowheads="1"/>
          </p:cNvPicPr>
          <p:nvPr/>
        </p:nvPicPr>
        <p:blipFill>
          <a:blip r:embed="rId4" cstate="print">
            <a:lum bright="100000"/>
          </a:blip>
          <a:srcRect/>
          <a:stretch>
            <a:fillRect/>
          </a:stretch>
        </p:blipFill>
        <p:spPr bwMode="auto">
          <a:xfrm>
            <a:off x="6746819" y="3210631"/>
            <a:ext cx="863294" cy="838288"/>
          </a:xfrm>
          <a:prstGeom prst="rect">
            <a:avLst/>
          </a:prstGeom>
          <a:noFill/>
          <a:effectLst/>
        </p:spPr>
      </p:pic>
    </p:spTree>
    <p:extLst>
      <p:ext uri="{BB962C8B-B14F-4D97-AF65-F5344CB8AC3E}">
        <p14:creationId xmlns:p14="http://schemas.microsoft.com/office/powerpoint/2010/main" val="19283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083B-5CF9-4E78-9DA3-D0434450C885}"/>
              </a:ext>
            </a:extLst>
          </p:cNvPr>
          <p:cNvSpPr>
            <a:spLocks noGrp="1"/>
          </p:cNvSpPr>
          <p:nvPr>
            <p:ph type="title"/>
          </p:nvPr>
        </p:nvSpPr>
        <p:spPr/>
        <p:txBody>
          <a:bodyPr/>
          <a:lstStyle/>
          <a:p>
            <a:r>
              <a:rPr lang="en-US"/>
              <a:t>Connectivity within Azure</a:t>
            </a:r>
            <a:endParaRPr lang="en-US" dirty="0"/>
          </a:p>
        </p:txBody>
      </p:sp>
      <p:sp>
        <p:nvSpPr>
          <p:cNvPr id="33" name="Rectangle 32">
            <a:extLst>
              <a:ext uri="{FF2B5EF4-FFF2-40B4-BE49-F238E27FC236}">
                <a16:creationId xmlns:a16="http://schemas.microsoft.com/office/drawing/2014/main" id="{E11AE724-A51A-42F3-AEBC-829CFF1854C7}"/>
              </a:ext>
            </a:extLst>
          </p:cNvPr>
          <p:cNvSpPr/>
          <p:nvPr/>
        </p:nvSpPr>
        <p:spPr>
          <a:xfrm>
            <a:off x="465136" y="3079426"/>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35" name="Rectangle 34">
            <a:extLst>
              <a:ext uri="{FF2B5EF4-FFF2-40B4-BE49-F238E27FC236}">
                <a16:creationId xmlns:a16="http://schemas.microsoft.com/office/drawing/2014/main" id="{9C511553-3051-4CD6-9D64-EEB469528699}"/>
              </a:ext>
            </a:extLst>
          </p:cNvPr>
          <p:cNvSpPr/>
          <p:nvPr/>
        </p:nvSpPr>
        <p:spPr>
          <a:xfrm>
            <a:off x="465136" y="184685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36" name="Rectangle 14">
            <a:extLst>
              <a:ext uri="{FF2B5EF4-FFF2-40B4-BE49-F238E27FC236}">
                <a16:creationId xmlns:a16="http://schemas.microsoft.com/office/drawing/2014/main" id="{13411EF6-F2B9-4082-B04A-AC0471C5F7B2}"/>
              </a:ext>
            </a:extLst>
          </p:cNvPr>
          <p:cNvSpPr/>
          <p:nvPr/>
        </p:nvSpPr>
        <p:spPr bwMode="auto">
          <a:xfrm>
            <a:off x="46513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CLOUD</a:t>
            </a:r>
          </a:p>
        </p:txBody>
      </p:sp>
      <p:sp>
        <p:nvSpPr>
          <p:cNvPr id="37" name="Rectangle 17">
            <a:extLst>
              <a:ext uri="{FF2B5EF4-FFF2-40B4-BE49-F238E27FC236}">
                <a16:creationId xmlns:a16="http://schemas.microsoft.com/office/drawing/2014/main" id="{625277BD-D52B-4990-8CCC-0C9EFEB8963D}"/>
              </a:ext>
            </a:extLst>
          </p:cNvPr>
          <p:cNvSpPr/>
          <p:nvPr/>
        </p:nvSpPr>
        <p:spPr bwMode="auto">
          <a:xfrm>
            <a:off x="626406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cs typeface="Segoe UI" panose="020B0502040204020203" pitchFamily="34" charset="0"/>
              </a:rPr>
              <a:t>CLOUD</a:t>
            </a:r>
          </a:p>
        </p:txBody>
      </p:sp>
      <p:sp>
        <p:nvSpPr>
          <p:cNvPr id="38" name="Rectangle 37">
            <a:extLst>
              <a:ext uri="{FF2B5EF4-FFF2-40B4-BE49-F238E27FC236}">
                <a16:creationId xmlns:a16="http://schemas.microsoft.com/office/drawing/2014/main" id="{683DEE72-025B-44CA-AF88-D070F5968C24}"/>
              </a:ext>
            </a:extLst>
          </p:cNvPr>
          <p:cNvSpPr/>
          <p:nvPr/>
        </p:nvSpPr>
        <p:spPr bwMode="auto">
          <a:xfrm>
            <a:off x="8369086" y="1248212"/>
            <a:ext cx="3602251"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b="1" kern="0" dirty="0">
                <a:solidFill>
                  <a:schemeClr val="tx2"/>
                </a:solidFill>
                <a:latin typeface="Segoe UI"/>
                <a:cs typeface="Segoe UI" panose="020B0502040204020203" pitchFamily="34" charset="0"/>
              </a:rPr>
              <a:t>CHARACTERISTICS</a:t>
            </a:r>
          </a:p>
        </p:txBody>
      </p:sp>
      <p:sp>
        <p:nvSpPr>
          <p:cNvPr id="48" name="Freeform 97">
            <a:extLst>
              <a:ext uri="{FF2B5EF4-FFF2-40B4-BE49-F238E27FC236}">
                <a16:creationId xmlns:a16="http://schemas.microsoft.com/office/drawing/2014/main" id="{D61FF489-47E9-4D2C-A464-C737706783EF}"/>
              </a:ext>
            </a:extLst>
          </p:cNvPr>
          <p:cNvSpPr/>
          <p:nvPr/>
        </p:nvSpPr>
        <p:spPr>
          <a:xfrm>
            <a:off x="626406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49" name="Freeform 100">
            <a:extLst>
              <a:ext uri="{FF2B5EF4-FFF2-40B4-BE49-F238E27FC236}">
                <a16:creationId xmlns:a16="http://schemas.microsoft.com/office/drawing/2014/main" id="{21F564B8-86CD-4AC1-9E50-5276AB76BEB4}"/>
              </a:ext>
            </a:extLst>
          </p:cNvPr>
          <p:cNvSpPr/>
          <p:nvPr/>
        </p:nvSpPr>
        <p:spPr>
          <a:xfrm>
            <a:off x="46513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50" name="Rectangle 77">
            <a:extLst>
              <a:ext uri="{FF2B5EF4-FFF2-40B4-BE49-F238E27FC236}">
                <a16:creationId xmlns:a16="http://schemas.microsoft.com/office/drawing/2014/main" id="{2D0C9352-B1DD-4CB5-A60A-85330C023857}"/>
              </a:ext>
            </a:extLst>
          </p:cNvPr>
          <p:cNvSpPr/>
          <p:nvPr/>
        </p:nvSpPr>
        <p:spPr>
          <a:xfrm>
            <a:off x="8241403" y="3186577"/>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Transitive routing via BGP and VPN gateways</a:t>
            </a:r>
          </a:p>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Secure connectivity via IPsec/IKE across Azure WAN links</a:t>
            </a:r>
          </a:p>
        </p:txBody>
      </p:sp>
      <p:grpSp>
        <p:nvGrpSpPr>
          <p:cNvPr id="51" name="Group 50">
            <a:extLst>
              <a:ext uri="{FF2B5EF4-FFF2-40B4-BE49-F238E27FC236}">
                <a16:creationId xmlns:a16="http://schemas.microsoft.com/office/drawing/2014/main" id="{9B544FCC-D67C-482F-8B4C-8FBA681F4857}"/>
              </a:ext>
            </a:extLst>
          </p:cNvPr>
          <p:cNvGrpSpPr/>
          <p:nvPr/>
        </p:nvGrpSpPr>
        <p:grpSpPr>
          <a:xfrm>
            <a:off x="993940" y="3226245"/>
            <a:ext cx="771193" cy="807060"/>
            <a:chOff x="1045091" y="3225691"/>
            <a:chExt cx="771193" cy="807060"/>
          </a:xfrm>
        </p:grpSpPr>
        <p:pic>
          <p:nvPicPr>
            <p:cNvPr id="52" name="Picture 2">
              <a:extLst>
                <a:ext uri="{FF2B5EF4-FFF2-40B4-BE49-F238E27FC236}">
                  <a16:creationId xmlns:a16="http://schemas.microsoft.com/office/drawing/2014/main" id="{D0713CF6-CB7A-43E1-B955-38D52D90DAA8}"/>
                </a:ext>
              </a:extLst>
            </p:cNvPr>
            <p:cNvPicPr>
              <a:picLocks noChangeAspect="1" noChangeArrowheads="1"/>
            </p:cNvPicPr>
            <p:nvPr/>
          </p:nvPicPr>
          <p:blipFill>
            <a:blip r:embed="rId3" cstate="print">
              <a:lum bright="100000" contrast="100000"/>
            </a:blip>
            <a:srcRect/>
            <a:stretch>
              <a:fillRect/>
            </a:stretch>
          </p:blipFill>
          <p:spPr bwMode="auto">
            <a:xfrm>
              <a:off x="1045091" y="3225691"/>
              <a:ext cx="555251" cy="555105"/>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785FEF6B-8693-456E-9E0E-E3ECD266D164}"/>
                </a:ext>
              </a:extLst>
            </p:cNvPr>
            <p:cNvSpPr/>
            <p:nvPr/>
          </p:nvSpPr>
          <p:spPr bwMode="auto">
            <a:xfrm rot="9180217">
              <a:off x="1331183" y="3615995"/>
              <a:ext cx="274312"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54" name="Freeform 539">
              <a:extLst>
                <a:ext uri="{FF2B5EF4-FFF2-40B4-BE49-F238E27FC236}">
                  <a16:creationId xmlns:a16="http://schemas.microsoft.com/office/drawing/2014/main" id="{D76B4AED-4CD6-4010-B84C-0290004C9804}"/>
                </a:ext>
              </a:extLst>
            </p:cNvPr>
            <p:cNvSpPr>
              <a:spLocks noChangeAspect="1"/>
            </p:cNvSpPr>
            <p:nvPr/>
          </p:nvSpPr>
          <p:spPr bwMode="auto">
            <a:xfrm>
              <a:off x="1351028" y="3776959"/>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64" name="Freeform 59">
            <a:extLst>
              <a:ext uri="{FF2B5EF4-FFF2-40B4-BE49-F238E27FC236}">
                <a16:creationId xmlns:a16="http://schemas.microsoft.com/office/drawing/2014/main" id="{1A24ECE3-2861-4E4B-A695-6DA48C050CA4}"/>
              </a:ext>
            </a:extLst>
          </p:cNvPr>
          <p:cNvSpPr/>
          <p:nvPr/>
        </p:nvSpPr>
        <p:spPr>
          <a:xfrm>
            <a:off x="626406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65" name="Freeform 68">
            <a:extLst>
              <a:ext uri="{FF2B5EF4-FFF2-40B4-BE49-F238E27FC236}">
                <a16:creationId xmlns:a16="http://schemas.microsoft.com/office/drawing/2014/main" id="{0A883F45-6F46-4A7B-BAC4-4EC5CEF300B0}"/>
              </a:ext>
            </a:extLst>
          </p:cNvPr>
          <p:cNvSpPr/>
          <p:nvPr/>
        </p:nvSpPr>
        <p:spPr>
          <a:xfrm>
            <a:off x="46513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cxnSp>
        <p:nvCxnSpPr>
          <p:cNvPr id="69" name="Straight Connector 68">
            <a:extLst>
              <a:ext uri="{FF2B5EF4-FFF2-40B4-BE49-F238E27FC236}">
                <a16:creationId xmlns:a16="http://schemas.microsoft.com/office/drawing/2014/main" id="{8332F64A-D6F4-453B-B58C-EC87E5156584}"/>
              </a:ext>
            </a:extLst>
          </p:cNvPr>
          <p:cNvCxnSpPr/>
          <p:nvPr/>
        </p:nvCxnSpPr>
        <p:spPr>
          <a:xfrm>
            <a:off x="5273951" y="3629775"/>
            <a:ext cx="894751"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70" name="Straight Connector 69">
            <a:extLst>
              <a:ext uri="{FF2B5EF4-FFF2-40B4-BE49-F238E27FC236}">
                <a16:creationId xmlns:a16="http://schemas.microsoft.com/office/drawing/2014/main" id="{3E4AFA68-EB6B-41F4-B394-1D3DE6124036}"/>
              </a:ext>
            </a:extLst>
          </p:cNvPr>
          <p:cNvCxnSpPr/>
          <p:nvPr/>
        </p:nvCxnSpPr>
        <p:spPr>
          <a:xfrm flipH="1">
            <a:off x="2379632" y="3629775"/>
            <a:ext cx="93387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4" name="Rectangle 73">
            <a:extLst>
              <a:ext uri="{FF2B5EF4-FFF2-40B4-BE49-F238E27FC236}">
                <a16:creationId xmlns:a16="http://schemas.microsoft.com/office/drawing/2014/main" id="{BE4F6736-348B-406B-BA74-407C68766DD5}"/>
              </a:ext>
            </a:extLst>
          </p:cNvPr>
          <p:cNvSpPr/>
          <p:nvPr/>
        </p:nvSpPr>
        <p:spPr>
          <a:xfrm>
            <a:off x="3157981" y="3408176"/>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-to-</a:t>
            </a: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 via Gateways</a:t>
            </a:r>
          </a:p>
        </p:txBody>
      </p:sp>
      <p:sp>
        <p:nvSpPr>
          <p:cNvPr id="76" name="Rectangle 75">
            <a:extLst>
              <a:ext uri="{FF2B5EF4-FFF2-40B4-BE49-F238E27FC236}">
                <a16:creationId xmlns:a16="http://schemas.microsoft.com/office/drawing/2014/main" id="{E6A87898-AECD-4486-B8B5-85B949161749}"/>
              </a:ext>
            </a:extLst>
          </p:cNvPr>
          <p:cNvSpPr/>
          <p:nvPr/>
        </p:nvSpPr>
        <p:spPr>
          <a:xfrm>
            <a:off x="3159341" y="2286401"/>
            <a:ext cx="2206361" cy="221599"/>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 Peering</a:t>
            </a:r>
          </a:p>
        </p:txBody>
      </p:sp>
      <p:cxnSp>
        <p:nvCxnSpPr>
          <p:cNvPr id="77" name="Straight Connector 76">
            <a:extLst>
              <a:ext uri="{FF2B5EF4-FFF2-40B4-BE49-F238E27FC236}">
                <a16:creationId xmlns:a16="http://schemas.microsoft.com/office/drawing/2014/main" id="{FE97D6DC-DB47-42FF-BA57-34FF33873122}"/>
              </a:ext>
            </a:extLst>
          </p:cNvPr>
          <p:cNvCxnSpPr/>
          <p:nvPr/>
        </p:nvCxnSpPr>
        <p:spPr>
          <a:xfrm>
            <a:off x="5273951" y="2397200"/>
            <a:ext cx="89530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78" name="Straight Connector 77">
            <a:extLst>
              <a:ext uri="{FF2B5EF4-FFF2-40B4-BE49-F238E27FC236}">
                <a16:creationId xmlns:a16="http://schemas.microsoft.com/office/drawing/2014/main" id="{C1E0DFF2-FBB1-49D8-93FF-B2F95C21A3B3}"/>
              </a:ext>
            </a:extLst>
          </p:cNvPr>
          <p:cNvCxnSpPr/>
          <p:nvPr/>
        </p:nvCxnSpPr>
        <p:spPr>
          <a:xfrm flipH="1">
            <a:off x="2380764" y="2397200"/>
            <a:ext cx="93445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9" name="Rectangle 77">
            <a:extLst>
              <a:ext uri="{FF2B5EF4-FFF2-40B4-BE49-F238E27FC236}">
                <a16:creationId xmlns:a16="http://schemas.microsoft.com/office/drawing/2014/main" id="{7684613B-D51E-48B3-9A4E-AE7487DC9DA6}"/>
              </a:ext>
            </a:extLst>
          </p:cNvPr>
          <p:cNvSpPr/>
          <p:nvPr/>
        </p:nvSpPr>
        <p:spPr>
          <a:xfrm>
            <a:off x="8246198" y="1954002"/>
            <a:ext cx="360447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Same-/cross-region direct, private VM-to-VM connectivity</a:t>
            </a:r>
          </a:p>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NSG &amp; UDR across </a:t>
            </a:r>
            <a:r>
              <a:rPr lang="en-US" sz="1600" kern="0" dirty="0" err="1">
                <a:solidFill>
                  <a:srgbClr val="FFFFFF"/>
                </a:solidFill>
                <a:cs typeface="Segoe UI" panose="020B0502040204020203" pitchFamily="34" charset="0"/>
              </a:rPr>
              <a:t>VNets</a:t>
            </a:r>
            <a:endParaRPr lang="en-US" sz="1600" kern="0" dirty="0">
              <a:solidFill>
                <a:srgbClr val="FFFFFF"/>
              </a:solidFill>
              <a:cs typeface="Segoe UI" panose="020B0502040204020203" pitchFamily="34" charset="0"/>
            </a:endParaRPr>
          </a:p>
          <a:p>
            <a:pPr marL="174862" indent="-174862" defTabSz="485501" fontAlgn="base">
              <a:lnSpc>
                <a:spcPct val="90000"/>
              </a:lnSpc>
              <a:buFont typeface="Arial" pitchFamily="34" charset="0"/>
              <a:buChar char="•"/>
              <a:defRPr/>
            </a:pPr>
            <a:r>
              <a:rPr lang="en-US" sz="1600" kern="0" dirty="0" err="1">
                <a:solidFill>
                  <a:srgbClr val="FFFFFF"/>
                </a:solidFill>
                <a:cs typeface="Segoe UI" panose="020B0502040204020203" pitchFamily="34" charset="0"/>
              </a:rPr>
              <a:t>GatewayTransit</a:t>
            </a:r>
            <a:r>
              <a:rPr lang="en-US" sz="1600" kern="0" dirty="0">
                <a:solidFill>
                  <a:srgbClr val="FFFFFF"/>
                </a:solidFill>
                <a:cs typeface="Segoe UI" panose="020B0502040204020203" pitchFamily="34" charset="0"/>
              </a:rPr>
              <a:t> for hub-and-spoke</a:t>
            </a:r>
          </a:p>
        </p:txBody>
      </p:sp>
      <p:grpSp>
        <p:nvGrpSpPr>
          <p:cNvPr id="80" name="Group 79">
            <a:extLst>
              <a:ext uri="{FF2B5EF4-FFF2-40B4-BE49-F238E27FC236}">
                <a16:creationId xmlns:a16="http://schemas.microsoft.com/office/drawing/2014/main" id="{E0BAFBB7-2441-4BC6-8FDF-5ED67FD62C98}"/>
              </a:ext>
            </a:extLst>
          </p:cNvPr>
          <p:cNvGrpSpPr/>
          <p:nvPr/>
        </p:nvGrpSpPr>
        <p:grpSpPr>
          <a:xfrm>
            <a:off x="993701" y="1993671"/>
            <a:ext cx="771670" cy="807058"/>
            <a:chOff x="1045450" y="2050830"/>
            <a:chExt cx="771670" cy="807058"/>
          </a:xfrm>
        </p:grpSpPr>
        <p:pic>
          <p:nvPicPr>
            <p:cNvPr id="81" name="Picture 2">
              <a:extLst>
                <a:ext uri="{FF2B5EF4-FFF2-40B4-BE49-F238E27FC236}">
                  <a16:creationId xmlns:a16="http://schemas.microsoft.com/office/drawing/2014/main" id="{71983444-4E7D-4253-8632-AD5410DC2801}"/>
                </a:ext>
              </a:extLst>
            </p:cNvPr>
            <p:cNvPicPr>
              <a:picLocks noChangeAspect="1" noChangeArrowheads="1"/>
            </p:cNvPicPr>
            <p:nvPr/>
          </p:nvPicPr>
          <p:blipFill>
            <a:blip r:embed="rId3" cstate="print">
              <a:lum bright="100000" contrast="100000"/>
            </a:blip>
            <a:srcRect/>
            <a:stretch>
              <a:fillRect/>
            </a:stretch>
          </p:blipFill>
          <p:spPr bwMode="auto">
            <a:xfrm>
              <a:off x="1045450" y="2050830"/>
              <a:ext cx="555593" cy="555105"/>
            </a:xfrm>
            <a:prstGeom prst="rect">
              <a:avLst/>
            </a:prstGeom>
            <a:noFill/>
            <a:ln w="9525">
              <a:noFill/>
              <a:miter lim="800000"/>
              <a:headEnd/>
              <a:tailEnd/>
            </a:ln>
            <a:effectLst/>
          </p:spPr>
        </p:pic>
        <p:sp>
          <p:nvSpPr>
            <p:cNvPr id="82" name="Isosceles Triangle 81">
              <a:extLst>
                <a:ext uri="{FF2B5EF4-FFF2-40B4-BE49-F238E27FC236}">
                  <a16:creationId xmlns:a16="http://schemas.microsoft.com/office/drawing/2014/main" id="{D1DD1E5C-E7A6-406E-87ED-CF0E19AE01E4}"/>
                </a:ext>
              </a:extLst>
            </p:cNvPr>
            <p:cNvSpPr/>
            <p:nvPr/>
          </p:nvSpPr>
          <p:spPr bwMode="auto">
            <a:xfrm rot="9180217">
              <a:off x="1331719" y="2441134"/>
              <a:ext cx="274481"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83" name="Freeform 539">
              <a:extLst>
                <a:ext uri="{FF2B5EF4-FFF2-40B4-BE49-F238E27FC236}">
                  <a16:creationId xmlns:a16="http://schemas.microsoft.com/office/drawing/2014/main" id="{5A42414D-5888-442C-B925-A8585011ABB9}"/>
                </a:ext>
              </a:extLst>
            </p:cNvPr>
            <p:cNvSpPr>
              <a:spLocks noChangeAspect="1"/>
            </p:cNvSpPr>
            <p:nvPr/>
          </p:nvSpPr>
          <p:spPr bwMode="auto">
            <a:xfrm>
              <a:off x="1351577" y="2602096"/>
              <a:ext cx="465543"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86" name="Freeform 539">
            <a:extLst>
              <a:ext uri="{FF2B5EF4-FFF2-40B4-BE49-F238E27FC236}">
                <a16:creationId xmlns:a16="http://schemas.microsoft.com/office/drawing/2014/main" id="{060986DD-2965-41C0-8713-56BFC1AC9D02}"/>
              </a:ext>
            </a:extLst>
          </p:cNvPr>
          <p:cNvSpPr>
            <a:spLocks noChangeAspect="1"/>
          </p:cNvSpPr>
          <p:nvPr/>
        </p:nvSpPr>
        <p:spPr bwMode="auto">
          <a:xfrm>
            <a:off x="6773722" y="3407389"/>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
        <p:nvSpPr>
          <p:cNvPr id="87" name="Freeform 539">
            <a:extLst>
              <a:ext uri="{FF2B5EF4-FFF2-40B4-BE49-F238E27FC236}">
                <a16:creationId xmlns:a16="http://schemas.microsoft.com/office/drawing/2014/main" id="{0FB880EC-C63B-4B46-A9EA-4651E6390670}"/>
              </a:ext>
            </a:extLst>
          </p:cNvPr>
          <p:cNvSpPr>
            <a:spLocks noChangeAspect="1"/>
          </p:cNvSpPr>
          <p:nvPr/>
        </p:nvSpPr>
        <p:spPr bwMode="auto">
          <a:xfrm>
            <a:off x="6773722" y="2174814"/>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94421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sp>
        <p:nvSpPr>
          <p:cNvPr id="39" name="Rectangle 38">
            <a:extLst>
              <a:ext uri="{FF2B5EF4-FFF2-40B4-BE49-F238E27FC236}">
                <a16:creationId xmlns:a16="http://schemas.microsoft.com/office/drawing/2014/main" id="{52133C35-2D79-4D39-ADFA-8993BD1327F6}"/>
              </a:ext>
            </a:extLst>
          </p:cNvPr>
          <p:cNvSpPr/>
          <p:nvPr/>
        </p:nvSpPr>
        <p:spPr bwMode="auto">
          <a:xfrm>
            <a:off x="2802291"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FILES</a:t>
            </a:r>
          </a:p>
          <a:p>
            <a:pPr defTabSz="856600" fontAlgn="base">
              <a:spcBef>
                <a:spcPts val="300"/>
              </a:spcBef>
              <a:spcAft>
                <a:spcPts val="600"/>
              </a:spcAft>
              <a:defRPr/>
            </a:pPr>
            <a:r>
              <a:rPr lang="en-US" sz="1600" dirty="0">
                <a:solidFill>
                  <a:schemeClr val="bg1"/>
                </a:solidFill>
                <a:ea typeface="Segoe UI" pitchFamily="34" charset="0"/>
                <a:cs typeface="Segoe UI" pitchFamily="34" charset="0"/>
              </a:rPr>
              <a:t>Fully Managed File Shares in the Cloud</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SMB and REST access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“Lift and shift” legacy apps</a:t>
            </a:r>
          </a:p>
        </p:txBody>
      </p:sp>
      <p:sp>
        <p:nvSpPr>
          <p:cNvPr id="40" name="Rectangle 39">
            <a:extLst>
              <a:ext uri="{FF2B5EF4-FFF2-40B4-BE49-F238E27FC236}">
                <a16:creationId xmlns:a16="http://schemas.microsoft.com/office/drawing/2014/main" id="{44C6DDF9-6ADA-4155-BE37-EB6D2E458B3C}"/>
              </a:ext>
            </a:extLst>
          </p:cNvPr>
          <p:cNvSpPr/>
          <p:nvPr/>
        </p:nvSpPr>
        <p:spPr bwMode="auto">
          <a:xfrm>
            <a:off x="475552"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DISKS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Persistent disks for Azure IaaS VMs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Premium Storage Disks option: SSD based, high IOPS, low latency</a:t>
            </a:r>
          </a:p>
        </p:txBody>
      </p:sp>
      <p:sp>
        <p:nvSpPr>
          <p:cNvPr id="41" name="Rectangle 40">
            <a:extLst>
              <a:ext uri="{FF2B5EF4-FFF2-40B4-BE49-F238E27FC236}">
                <a16:creationId xmlns:a16="http://schemas.microsoft.com/office/drawing/2014/main" id="{681C0BE8-4F0D-404A-B50E-92C6C978EA83}"/>
              </a:ext>
            </a:extLst>
          </p:cNvPr>
          <p:cNvSpPr/>
          <p:nvPr/>
        </p:nvSpPr>
        <p:spPr bwMode="auto">
          <a:xfrm>
            <a:off x="5129030"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BLOBS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Highly scalable, REST based cloud </a:t>
            </a:r>
            <a:r>
              <a:rPr lang="en-US" sz="1600" b="1" dirty="0">
                <a:solidFill>
                  <a:schemeClr val="bg1"/>
                </a:solidFill>
                <a:ea typeface="Segoe UI" pitchFamily="34" charset="0"/>
                <a:cs typeface="Segoe UI" pitchFamily="34" charset="0"/>
              </a:rPr>
              <a:t>object</a:t>
            </a:r>
            <a:r>
              <a:rPr lang="en-US" sz="1600" dirty="0">
                <a:solidFill>
                  <a:schemeClr val="bg1"/>
                </a:solidFill>
                <a:ea typeface="Segoe UI" pitchFamily="34" charset="0"/>
                <a:cs typeface="Segoe UI" pitchFamily="34" charset="0"/>
              </a:rPr>
              <a:t> store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Block Blobs: Sequential file I/O</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Cool Tier Available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Page Blobs: Random-write pattern data</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Append Blobs</a:t>
            </a:r>
          </a:p>
        </p:txBody>
      </p:sp>
      <p:sp>
        <p:nvSpPr>
          <p:cNvPr id="42" name="Rectangle 41">
            <a:extLst>
              <a:ext uri="{FF2B5EF4-FFF2-40B4-BE49-F238E27FC236}">
                <a16:creationId xmlns:a16="http://schemas.microsoft.com/office/drawing/2014/main" id="{03B32859-A6C0-4106-826C-E78543A4221F}"/>
              </a:ext>
            </a:extLst>
          </p:cNvPr>
          <p:cNvSpPr/>
          <p:nvPr/>
        </p:nvSpPr>
        <p:spPr bwMode="auto">
          <a:xfrm>
            <a:off x="9782508" y="2911328"/>
            <a:ext cx="2194560" cy="3136582"/>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QUEUES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Reliable queues at scale for cloud services</a:t>
            </a:r>
          </a:p>
          <a:p>
            <a:pPr defTabSz="856695" fontAlgn="base">
              <a:spcBef>
                <a:spcPts val="300"/>
              </a:spcBef>
              <a:spcAft>
                <a:spcPts val="600"/>
              </a:spcAft>
              <a:defRPr/>
            </a:pPr>
            <a:r>
              <a:rPr lang="en-US" sz="1600" dirty="0">
                <a:solidFill>
                  <a:schemeClr val="bg1"/>
                </a:solidFill>
                <a:cs typeface="Segoe UI" pitchFamily="34" charset="0"/>
              </a:rPr>
              <a:t>Decouple and scale components</a:t>
            </a:r>
          </a:p>
          <a:p>
            <a:pPr defTabSz="856695" fontAlgn="base">
              <a:spcBef>
                <a:spcPts val="300"/>
              </a:spcBef>
              <a:spcAft>
                <a:spcPts val="600"/>
              </a:spcAft>
              <a:defRPr/>
            </a:pPr>
            <a:r>
              <a:rPr lang="en-US" sz="1600" dirty="0">
                <a:solidFill>
                  <a:schemeClr val="bg1"/>
                </a:solidFill>
                <a:cs typeface="Segoe UI" pitchFamily="34" charset="0"/>
              </a:rPr>
              <a:t>Message visibility timeout and update message to protect against unreliable dequeuers </a:t>
            </a:r>
          </a:p>
        </p:txBody>
      </p:sp>
      <p:sp>
        <p:nvSpPr>
          <p:cNvPr id="43" name="Rectangle 42">
            <a:extLst>
              <a:ext uri="{FF2B5EF4-FFF2-40B4-BE49-F238E27FC236}">
                <a16:creationId xmlns:a16="http://schemas.microsoft.com/office/drawing/2014/main" id="{C6010DDD-4A40-44FE-A902-103BB9136C61}"/>
              </a:ext>
            </a:extLst>
          </p:cNvPr>
          <p:cNvSpPr/>
          <p:nvPr/>
        </p:nvSpPr>
        <p:spPr bwMode="auto">
          <a:xfrm>
            <a:off x="7455769" y="2911328"/>
            <a:ext cx="2194560" cy="3136582"/>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TABLES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Massive auto-scaling NoSQL store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Dynamic scaling based on load</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Scale to PBs of table data </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Fast key/value lookups</a:t>
            </a:r>
          </a:p>
        </p:txBody>
      </p:sp>
      <p:sp>
        <p:nvSpPr>
          <p:cNvPr id="5" name="Rectangle 4">
            <a:extLst>
              <a:ext uri="{FF2B5EF4-FFF2-40B4-BE49-F238E27FC236}">
                <a16:creationId xmlns:a16="http://schemas.microsoft.com/office/drawing/2014/main" id="{B6519B25-F38B-47A0-9B12-F457B44ACAA8}"/>
              </a:ext>
            </a:extLst>
          </p:cNvPr>
          <p:cNvSpPr/>
          <p:nvPr/>
        </p:nvSpPr>
        <p:spPr>
          <a:xfrm>
            <a:off x="0" y="6174432"/>
            <a:ext cx="12436475" cy="820092"/>
          </a:xfrm>
          <a:prstGeom prst="rect">
            <a:avLst/>
          </a:prstGeom>
          <a:solidFill>
            <a:schemeClr val="bg1">
              <a:lumMod val="85000"/>
            </a:schemeClr>
          </a:solidFill>
        </p:spPr>
        <p:txBody>
          <a:bodyPr wrap="square" lIns="91440" tIns="91440" rIns="91440" bIns="91440" anchor="ctr">
            <a:noAutofit/>
          </a:bodyPr>
          <a:lstStyle/>
          <a:p>
            <a:pPr algn="ctr" defTabSz="856695" fontAlgn="base">
              <a:spcBef>
                <a:spcPct val="0"/>
              </a:spcBef>
              <a:spcAft>
                <a:spcPct val="0"/>
              </a:spcAft>
              <a:defRPr/>
            </a:pPr>
            <a:r>
              <a:rPr lang="en-US" b="1" dirty="0">
                <a:solidFill>
                  <a:schemeClr val="tx2"/>
                </a:solidFill>
                <a:ea typeface="Segoe UI" pitchFamily="34" charset="0"/>
                <a:cs typeface="Segoe UI" pitchFamily="34" charset="0"/>
              </a:rPr>
              <a:t>Built on a unified Distributed Storage System</a:t>
            </a:r>
          </a:p>
          <a:p>
            <a:pPr algn="ctr" defTabSz="856695" fontAlgn="base">
              <a:spcBef>
                <a:spcPct val="0"/>
              </a:spcBef>
              <a:spcAft>
                <a:spcPct val="0"/>
              </a:spcAft>
              <a:defRPr/>
            </a:pPr>
            <a:r>
              <a:rPr lang="en-US" dirty="0">
                <a:solidFill>
                  <a:schemeClr val="tx2"/>
                </a:solidFill>
                <a:ea typeface="Segoe UI" pitchFamily="34" charset="0"/>
                <a:cs typeface="Segoe UI" pitchFamily="34" charset="0"/>
              </a:rPr>
              <a:t>Durability, Encryption at Rest, Strongly Consistent Replication, Fault Tolerance, Auto Load-Balancing</a:t>
            </a:r>
          </a:p>
        </p:txBody>
      </p:sp>
      <p:sp>
        <p:nvSpPr>
          <p:cNvPr id="52" name="Rectangle 51">
            <a:extLst>
              <a:ext uri="{FF2B5EF4-FFF2-40B4-BE49-F238E27FC236}">
                <a16:creationId xmlns:a16="http://schemas.microsoft.com/office/drawing/2014/main" id="{BD1FC656-9B5C-4544-BEA3-2EC0BBBF23FF}"/>
              </a:ext>
            </a:extLst>
          </p:cNvPr>
          <p:cNvSpPr/>
          <p:nvPr/>
        </p:nvSpPr>
        <p:spPr bwMode="auto">
          <a:xfrm>
            <a:off x="475551" y="1234440"/>
            <a:ext cx="4521299" cy="155036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18">
              <a:lnSpc>
                <a:spcPct val="90000"/>
              </a:lnSpc>
              <a:defRPr/>
            </a:pPr>
            <a:r>
              <a:rPr lang="en-US" sz="2400" b="1" kern="0" spc="-30">
                <a:ln w="3175">
                  <a:noFill/>
                </a:ln>
                <a:solidFill>
                  <a:schemeClr val="tx2"/>
                </a:solidFill>
                <a:latin typeface="Segoe UI" panose="020B0502040204020203" pitchFamily="34" charset="0"/>
                <a:cs typeface="Segoe UI" panose="020B0502040204020203" pitchFamily="34" charset="0"/>
              </a:rPr>
              <a:t>IaaS</a:t>
            </a:r>
            <a:endParaRPr lang="en-US" sz="2400" b="1" kern="0" spc="-30" dirty="0">
              <a:ln w="3175">
                <a:noFill/>
              </a:ln>
              <a:solidFill>
                <a:schemeClr val="tx2"/>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DFCA0820-D854-451C-8423-878368E555AE}"/>
              </a:ext>
            </a:extLst>
          </p:cNvPr>
          <p:cNvSpPr/>
          <p:nvPr/>
        </p:nvSpPr>
        <p:spPr bwMode="auto">
          <a:xfrm>
            <a:off x="5129030" y="1234440"/>
            <a:ext cx="6848038" cy="155036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18">
              <a:lnSpc>
                <a:spcPct val="90000"/>
              </a:lnSpc>
              <a:defRPr/>
            </a:pPr>
            <a:r>
              <a:rPr lang="en-US" sz="2400" b="1" kern="0" spc="-30">
                <a:ln w="3175">
                  <a:noFill/>
                </a:ln>
                <a:solidFill>
                  <a:schemeClr val="tx2"/>
                </a:solidFill>
                <a:latin typeface="Segoe UI" panose="020B0502040204020203" pitchFamily="34" charset="0"/>
                <a:cs typeface="Segoe UI" panose="020B0502040204020203" pitchFamily="34" charset="0"/>
              </a:rPr>
              <a:t>PaaS</a:t>
            </a:r>
            <a:endParaRPr lang="en-US" sz="2400" b="1" kern="0" spc="-30" dirty="0">
              <a:ln w="3175">
                <a:noFill/>
              </a:ln>
              <a:solidFill>
                <a:schemeClr val="tx2"/>
              </a:solidFill>
              <a:latin typeface="Segoe UI" panose="020B0502040204020203" pitchFamily="34" charset="0"/>
              <a:cs typeface="Segoe UI" panose="020B0502040204020203" pitchFamily="34" charset="0"/>
            </a:endParaRPr>
          </a:p>
        </p:txBody>
      </p:sp>
      <p:sp>
        <p:nvSpPr>
          <p:cNvPr id="54" name="Freeform 30">
            <a:extLst>
              <a:ext uri="{FF2B5EF4-FFF2-40B4-BE49-F238E27FC236}">
                <a16:creationId xmlns:a16="http://schemas.microsoft.com/office/drawing/2014/main" id="{A3C57AFB-7CBC-4F80-9823-CD324905417D}"/>
              </a:ext>
            </a:extLst>
          </p:cNvPr>
          <p:cNvSpPr>
            <a:spLocks noChangeAspect="1" noEditPoints="1"/>
          </p:cNvSpPr>
          <p:nvPr/>
        </p:nvSpPr>
        <p:spPr bwMode="auto">
          <a:xfrm>
            <a:off x="2243607" y="1819590"/>
            <a:ext cx="487951" cy="274521"/>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58" name="Freeform: Shape 57">
            <a:extLst>
              <a:ext uri="{FF2B5EF4-FFF2-40B4-BE49-F238E27FC236}">
                <a16:creationId xmlns:a16="http://schemas.microsoft.com/office/drawing/2014/main" id="{4CED558A-ECBA-4324-8D9F-1D4E42FD12F2}"/>
              </a:ext>
            </a:extLst>
          </p:cNvPr>
          <p:cNvSpPr>
            <a:spLocks/>
          </p:cNvSpPr>
          <p:nvPr/>
        </p:nvSpPr>
        <p:spPr bwMode="auto">
          <a:xfrm>
            <a:off x="11189759" y="1821412"/>
            <a:ext cx="165946" cy="272699"/>
          </a:xfrm>
          <a:custGeom>
            <a:avLst/>
            <a:gdLst>
              <a:gd name="connsiteX0" fmla="*/ 100152 w 218497"/>
              <a:gd name="connsiteY0" fmla="*/ 63 h 444330"/>
              <a:gd name="connsiteX1" fmla="*/ 103916 w 218497"/>
              <a:gd name="connsiteY1" fmla="*/ 271 h 444330"/>
              <a:gd name="connsiteX2" fmla="*/ 215229 w 218497"/>
              <a:gd name="connsiteY2" fmla="*/ 37246 h 444330"/>
              <a:gd name="connsiteX3" fmla="*/ 216661 w 218497"/>
              <a:gd name="connsiteY3" fmla="*/ 45503 h 444330"/>
              <a:gd name="connsiteX4" fmla="*/ 131476 w 218497"/>
              <a:gd name="connsiteY4" fmla="*/ 197710 h 444330"/>
              <a:gd name="connsiteX5" fmla="*/ 101768 w 218497"/>
              <a:gd name="connsiteY5" fmla="*/ 250839 h 444330"/>
              <a:gd name="connsiteX6" fmla="*/ 106421 w 218497"/>
              <a:gd name="connsiteY6" fmla="*/ 259096 h 444330"/>
              <a:gd name="connsiteX7" fmla="*/ 160825 w 218497"/>
              <a:gd name="connsiteY7" fmla="*/ 259096 h 444330"/>
              <a:gd name="connsiteX8" fmla="*/ 167268 w 218497"/>
              <a:gd name="connsiteY8" fmla="*/ 260532 h 444330"/>
              <a:gd name="connsiteX9" fmla="*/ 164404 w 218497"/>
              <a:gd name="connsiteY9" fmla="*/ 266635 h 444330"/>
              <a:gd name="connsiteX10" fmla="*/ 72419 w 218497"/>
              <a:gd name="connsiteY10" fmla="*/ 370739 h 444330"/>
              <a:gd name="connsiteX11" fmla="*/ 12288 w 218497"/>
              <a:gd name="connsiteY11" fmla="*/ 439305 h 444330"/>
              <a:gd name="connsiteX12" fmla="*/ 6203 w 218497"/>
              <a:gd name="connsiteY12" fmla="*/ 444330 h 444330"/>
              <a:gd name="connsiteX13" fmla="*/ 16583 w 218497"/>
              <a:gd name="connsiteY13" fmla="*/ 418484 h 444330"/>
              <a:gd name="connsiteX14" fmla="*/ 55238 w 218497"/>
              <a:gd name="connsiteY14" fmla="*/ 325508 h 444330"/>
              <a:gd name="connsiteX15" fmla="*/ 47722 w 218497"/>
              <a:gd name="connsiteY15" fmla="*/ 315097 h 444330"/>
              <a:gd name="connsiteX16" fmla="*/ 10498 w 218497"/>
              <a:gd name="connsiteY16" fmla="*/ 315097 h 444330"/>
              <a:gd name="connsiteX17" fmla="*/ 1908 w 218497"/>
              <a:gd name="connsiteY17" fmla="*/ 303251 h 444330"/>
              <a:gd name="connsiteX18" fmla="*/ 37342 w 218497"/>
              <a:gd name="connsiteY18" fmla="*/ 190172 h 444330"/>
              <a:gd name="connsiteX19" fmla="*/ 94968 w 218497"/>
              <a:gd name="connsiteY19" fmla="*/ 6374 h 444330"/>
              <a:gd name="connsiteX20" fmla="*/ 100152 w 218497"/>
              <a:gd name="connsiteY20" fmla="*/ 63 h 44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97" h="444330">
                <a:moveTo>
                  <a:pt x="100152" y="63"/>
                </a:moveTo>
                <a:cubicBezTo>
                  <a:pt x="101164" y="-66"/>
                  <a:pt x="102394" y="2"/>
                  <a:pt x="103916" y="271"/>
                </a:cubicBezTo>
                <a:cubicBezTo>
                  <a:pt x="143645" y="5656"/>
                  <a:pt x="180153" y="18220"/>
                  <a:pt x="215229" y="37246"/>
                </a:cubicBezTo>
                <a:cubicBezTo>
                  <a:pt x="220240" y="39759"/>
                  <a:pt x="218450" y="42272"/>
                  <a:pt x="216661" y="45503"/>
                </a:cubicBezTo>
                <a:cubicBezTo>
                  <a:pt x="188027" y="96119"/>
                  <a:pt x="159751" y="147094"/>
                  <a:pt x="131476" y="197710"/>
                </a:cubicBezTo>
                <a:cubicBezTo>
                  <a:pt x="121454" y="215659"/>
                  <a:pt x="111432" y="233249"/>
                  <a:pt x="101768" y="250839"/>
                </a:cubicBezTo>
                <a:cubicBezTo>
                  <a:pt x="97831" y="258019"/>
                  <a:pt x="98547" y="259096"/>
                  <a:pt x="106421" y="259096"/>
                </a:cubicBezTo>
                <a:cubicBezTo>
                  <a:pt x="124675" y="259096"/>
                  <a:pt x="142929" y="259096"/>
                  <a:pt x="160825" y="259096"/>
                </a:cubicBezTo>
                <a:cubicBezTo>
                  <a:pt x="162973" y="259096"/>
                  <a:pt x="166194" y="257660"/>
                  <a:pt x="167268" y="260532"/>
                </a:cubicBezTo>
                <a:cubicBezTo>
                  <a:pt x="168342" y="263045"/>
                  <a:pt x="165836" y="264840"/>
                  <a:pt x="164404" y="266635"/>
                </a:cubicBezTo>
                <a:cubicBezTo>
                  <a:pt x="133623" y="301456"/>
                  <a:pt x="103200" y="335918"/>
                  <a:pt x="72419" y="370739"/>
                </a:cubicBezTo>
                <a:cubicBezTo>
                  <a:pt x="52375" y="393714"/>
                  <a:pt x="32331" y="416330"/>
                  <a:pt x="12288" y="439305"/>
                </a:cubicBezTo>
                <a:cubicBezTo>
                  <a:pt x="10856" y="440740"/>
                  <a:pt x="9782" y="443253"/>
                  <a:pt x="6203" y="444330"/>
                </a:cubicBezTo>
                <a:cubicBezTo>
                  <a:pt x="9782" y="434997"/>
                  <a:pt x="13004" y="426740"/>
                  <a:pt x="16583" y="418484"/>
                </a:cubicBezTo>
                <a:cubicBezTo>
                  <a:pt x="29468" y="387611"/>
                  <a:pt x="42353" y="356380"/>
                  <a:pt x="55238" y="325508"/>
                </a:cubicBezTo>
                <a:cubicBezTo>
                  <a:pt x="58818" y="316533"/>
                  <a:pt x="57744" y="315097"/>
                  <a:pt x="47722" y="315097"/>
                </a:cubicBezTo>
                <a:cubicBezTo>
                  <a:pt x="35553" y="314738"/>
                  <a:pt x="23025" y="315097"/>
                  <a:pt x="10498" y="315097"/>
                </a:cubicBezTo>
                <a:cubicBezTo>
                  <a:pt x="-955" y="315097"/>
                  <a:pt x="-1671" y="314020"/>
                  <a:pt x="1908" y="303251"/>
                </a:cubicBezTo>
                <a:cubicBezTo>
                  <a:pt x="13719" y="265558"/>
                  <a:pt x="25531" y="227865"/>
                  <a:pt x="37342" y="190172"/>
                </a:cubicBezTo>
                <a:cubicBezTo>
                  <a:pt x="56670" y="128786"/>
                  <a:pt x="75998" y="67759"/>
                  <a:pt x="94968" y="6374"/>
                </a:cubicBezTo>
                <a:cubicBezTo>
                  <a:pt x="96041" y="2604"/>
                  <a:pt x="97115" y="450"/>
                  <a:pt x="100152" y="6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96C8D655-449D-49D6-89A4-C903DB24C10F}"/>
              </a:ext>
            </a:extLst>
          </p:cNvPr>
          <p:cNvSpPr/>
          <p:nvPr/>
        </p:nvSpPr>
        <p:spPr>
          <a:xfrm rot="5400000">
            <a:off x="9380839" y="1773082"/>
            <a:ext cx="279654" cy="362403"/>
          </a:xfrm>
          <a:custGeom>
            <a:avLst/>
            <a:gdLst>
              <a:gd name="connsiteX0" fmla="*/ 515032 w 661548"/>
              <a:gd name="connsiteY0" fmla="*/ 808185 h 857299"/>
              <a:gd name="connsiteX1" fmla="*/ 536464 w 661548"/>
              <a:gd name="connsiteY1" fmla="*/ 829617 h 857299"/>
              <a:gd name="connsiteX2" fmla="*/ 558192 w 661548"/>
              <a:gd name="connsiteY2" fmla="*/ 808185 h 857299"/>
              <a:gd name="connsiteX3" fmla="*/ 536464 w 661548"/>
              <a:gd name="connsiteY3" fmla="*/ 786457 h 857299"/>
              <a:gd name="connsiteX4" fmla="*/ 515032 w 661548"/>
              <a:gd name="connsiteY4" fmla="*/ 808185 h 857299"/>
              <a:gd name="connsiteX5" fmla="*/ 296850 w 661548"/>
              <a:gd name="connsiteY5" fmla="*/ 567382 h 857299"/>
              <a:gd name="connsiteX6" fmla="*/ 299826 w 661548"/>
              <a:gd name="connsiteY6" fmla="*/ 517971 h 857299"/>
              <a:gd name="connsiteX7" fmla="*/ 306161 w 661548"/>
              <a:gd name="connsiteY7" fmla="*/ 492621 h 857299"/>
              <a:gd name="connsiteX8" fmla="*/ 306161 w 661548"/>
              <a:gd name="connsiteY8" fmla="*/ 480368 h 857299"/>
              <a:gd name="connsiteX9" fmla="*/ 309544 w 661548"/>
              <a:gd name="connsiteY9" fmla="*/ 480368 h 857299"/>
              <a:gd name="connsiteX10" fmla="*/ 322898 w 661548"/>
              <a:gd name="connsiteY10" fmla="*/ 448392 h 857299"/>
              <a:gd name="connsiteX11" fmla="*/ 350428 w 661548"/>
              <a:gd name="connsiteY11" fmla="*/ 380454 h 857299"/>
              <a:gd name="connsiteX12" fmla="*/ 383765 w 661548"/>
              <a:gd name="connsiteY12" fmla="*/ 188168 h 857299"/>
              <a:gd name="connsiteX13" fmla="*/ 395036 w 661548"/>
              <a:gd name="connsiteY13" fmla="*/ 174209 h 857299"/>
              <a:gd name="connsiteX14" fmla="*/ 306161 w 661548"/>
              <a:gd name="connsiteY14" fmla="*/ 174208 h 857299"/>
              <a:gd name="connsiteX15" fmla="*/ 306161 w 661548"/>
              <a:gd name="connsiteY15" fmla="*/ 106172 h 857299"/>
              <a:gd name="connsiteX16" fmla="*/ 408215 w 661548"/>
              <a:gd name="connsiteY16" fmla="*/ 106173 h 857299"/>
              <a:gd name="connsiteX17" fmla="*/ 408215 w 661548"/>
              <a:gd name="connsiteY17" fmla="*/ 162878 h 857299"/>
              <a:gd name="connsiteX18" fmla="*/ 432458 w 661548"/>
              <a:gd name="connsiteY18" fmla="*/ 156846 h 857299"/>
              <a:gd name="connsiteX19" fmla="*/ 476634 w 661548"/>
              <a:gd name="connsiteY19" fmla="*/ 189359 h 857299"/>
              <a:gd name="connsiteX20" fmla="*/ 472467 w 661548"/>
              <a:gd name="connsiteY20" fmla="*/ 313481 h 857299"/>
              <a:gd name="connsiteX21" fmla="*/ 475146 w 661548"/>
              <a:gd name="connsiteY21" fmla="*/ 404266 h 857299"/>
              <a:gd name="connsiteX22" fmla="*/ 501637 w 661548"/>
              <a:gd name="connsiteY22" fmla="*/ 211980 h 857299"/>
              <a:gd name="connsiteX23" fmla="*/ 451036 w 661548"/>
              <a:gd name="connsiteY23" fmla="*/ 106312 h 857299"/>
              <a:gd name="connsiteX24" fmla="*/ 440915 w 661548"/>
              <a:gd name="connsiteY24" fmla="*/ 12551 h 857299"/>
              <a:gd name="connsiteX25" fmla="*/ 529617 w 661548"/>
              <a:gd name="connsiteY25" fmla="*/ 27731 h 857299"/>
              <a:gd name="connsiteX26" fmla="*/ 632904 w 661548"/>
              <a:gd name="connsiteY26" fmla="*/ 178345 h 857299"/>
              <a:gd name="connsiteX27" fmla="*/ 661479 w 661548"/>
              <a:gd name="connsiteY27" fmla="*/ 396229 h 857299"/>
              <a:gd name="connsiteX28" fmla="*/ 614151 w 661548"/>
              <a:gd name="connsiteY28" fmla="*/ 530770 h 857299"/>
              <a:gd name="connsiteX29" fmla="*/ 544203 w 661548"/>
              <a:gd name="connsiteY29" fmla="*/ 680491 h 857299"/>
              <a:gd name="connsiteX30" fmla="*/ 532594 w 661548"/>
              <a:gd name="connsiteY30" fmla="*/ 731688 h 857299"/>
              <a:gd name="connsiteX31" fmla="*/ 322746 w 661548"/>
              <a:gd name="connsiteY31" fmla="*/ 731688 h 857299"/>
              <a:gd name="connsiteX32" fmla="*/ 296850 w 661548"/>
              <a:gd name="connsiteY32" fmla="*/ 567382 h 857299"/>
              <a:gd name="connsiteX33" fmla="*/ 283456 w 661548"/>
              <a:gd name="connsiteY33" fmla="*/ 857299 h 857299"/>
              <a:gd name="connsiteX34" fmla="*/ 283456 w 661548"/>
              <a:gd name="connsiteY34" fmla="*/ 759073 h 857299"/>
              <a:gd name="connsiteX35" fmla="*/ 578433 w 661548"/>
              <a:gd name="connsiteY35" fmla="*/ 759073 h 857299"/>
              <a:gd name="connsiteX36" fmla="*/ 578433 w 661548"/>
              <a:gd name="connsiteY36" fmla="*/ 857299 h 857299"/>
              <a:gd name="connsiteX37" fmla="*/ 136072 w 661548"/>
              <a:gd name="connsiteY37" fmla="*/ 174208 h 857299"/>
              <a:gd name="connsiteX38" fmla="*/ 136072 w 661548"/>
              <a:gd name="connsiteY38" fmla="*/ 106172 h 857299"/>
              <a:gd name="connsiteX39" fmla="*/ 238125 w 661548"/>
              <a:gd name="connsiteY39" fmla="*/ 106172 h 857299"/>
              <a:gd name="connsiteX40" fmla="*/ 238125 w 661548"/>
              <a:gd name="connsiteY40" fmla="*/ 174208 h 857299"/>
              <a:gd name="connsiteX41" fmla="*/ 136071 w 661548"/>
              <a:gd name="connsiteY41" fmla="*/ 548403 h 857299"/>
              <a:gd name="connsiteX42" fmla="*/ 136071 w 661548"/>
              <a:gd name="connsiteY42" fmla="*/ 480368 h 857299"/>
              <a:gd name="connsiteX43" fmla="*/ 238124 w 661548"/>
              <a:gd name="connsiteY43" fmla="*/ 480368 h 857299"/>
              <a:gd name="connsiteX44" fmla="*/ 238124 w 661548"/>
              <a:gd name="connsiteY44" fmla="*/ 548403 h 857299"/>
              <a:gd name="connsiteX45" fmla="*/ 0 w 661548"/>
              <a:gd name="connsiteY45" fmla="*/ 208225 h 857299"/>
              <a:gd name="connsiteX46" fmla="*/ 0 w 661548"/>
              <a:gd name="connsiteY46" fmla="*/ 106172 h 857299"/>
              <a:gd name="connsiteX47" fmla="*/ 68035 w 661548"/>
              <a:gd name="connsiteY47" fmla="*/ 106172 h 857299"/>
              <a:gd name="connsiteX48" fmla="*/ 68035 w 661548"/>
              <a:gd name="connsiteY48" fmla="*/ 208225 h 857299"/>
              <a:gd name="connsiteX49" fmla="*/ 0 w 661548"/>
              <a:gd name="connsiteY49" fmla="*/ 378314 h 857299"/>
              <a:gd name="connsiteX50" fmla="*/ 0 w 661548"/>
              <a:gd name="connsiteY50" fmla="*/ 276261 h 857299"/>
              <a:gd name="connsiteX51" fmla="*/ 68035 w 661548"/>
              <a:gd name="connsiteY51" fmla="*/ 276261 h 857299"/>
              <a:gd name="connsiteX52" fmla="*/ 68035 w 661548"/>
              <a:gd name="connsiteY52" fmla="*/ 378314 h 857299"/>
              <a:gd name="connsiteX53" fmla="*/ 0 w 661548"/>
              <a:gd name="connsiteY53" fmla="*/ 548402 h 857299"/>
              <a:gd name="connsiteX54" fmla="*/ 0 w 661548"/>
              <a:gd name="connsiteY54" fmla="*/ 446349 h 857299"/>
              <a:gd name="connsiteX55" fmla="*/ 68035 w 661548"/>
              <a:gd name="connsiteY55" fmla="*/ 446349 h 857299"/>
              <a:gd name="connsiteX56" fmla="*/ 68035 w 661548"/>
              <a:gd name="connsiteY56" fmla="*/ 548402 h 85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1548" h="857299">
                <a:moveTo>
                  <a:pt x="515032" y="808185"/>
                </a:moveTo>
                <a:cubicBezTo>
                  <a:pt x="515032" y="820092"/>
                  <a:pt x="524557" y="829617"/>
                  <a:pt x="536464" y="829617"/>
                </a:cubicBezTo>
                <a:cubicBezTo>
                  <a:pt x="548369" y="829617"/>
                  <a:pt x="558192" y="820092"/>
                  <a:pt x="558192" y="808185"/>
                </a:cubicBezTo>
                <a:cubicBezTo>
                  <a:pt x="558192" y="796280"/>
                  <a:pt x="548369" y="786457"/>
                  <a:pt x="536464" y="786457"/>
                </a:cubicBezTo>
                <a:cubicBezTo>
                  <a:pt x="524557" y="786457"/>
                  <a:pt x="515032" y="796280"/>
                  <a:pt x="515032" y="808185"/>
                </a:cubicBezTo>
                <a:close/>
                <a:moveTo>
                  <a:pt x="296850" y="567382"/>
                </a:moveTo>
                <a:cubicBezTo>
                  <a:pt x="296865" y="550453"/>
                  <a:pt x="297716" y="533841"/>
                  <a:pt x="299826" y="517971"/>
                </a:cubicBezTo>
                <a:lnTo>
                  <a:pt x="306161" y="492621"/>
                </a:lnTo>
                <a:lnTo>
                  <a:pt x="306161" y="480368"/>
                </a:lnTo>
                <a:lnTo>
                  <a:pt x="309544" y="480368"/>
                </a:lnTo>
                <a:lnTo>
                  <a:pt x="322898" y="448392"/>
                </a:lnTo>
                <a:cubicBezTo>
                  <a:pt x="333163" y="426088"/>
                  <a:pt x="344171" y="404058"/>
                  <a:pt x="350428" y="380454"/>
                </a:cubicBezTo>
                <a:cubicBezTo>
                  <a:pt x="367073" y="317664"/>
                  <a:pt x="363046" y="250874"/>
                  <a:pt x="383765" y="188168"/>
                </a:cubicBezTo>
                <a:lnTo>
                  <a:pt x="395036" y="174209"/>
                </a:lnTo>
                <a:lnTo>
                  <a:pt x="306161" y="174208"/>
                </a:lnTo>
                <a:lnTo>
                  <a:pt x="306161" y="106172"/>
                </a:lnTo>
                <a:lnTo>
                  <a:pt x="408215" y="106173"/>
                </a:lnTo>
                <a:lnTo>
                  <a:pt x="408215" y="162878"/>
                </a:lnTo>
                <a:lnTo>
                  <a:pt x="432458" y="156846"/>
                </a:lnTo>
                <a:cubicBezTo>
                  <a:pt x="452829" y="157396"/>
                  <a:pt x="472448" y="168585"/>
                  <a:pt x="476634" y="189359"/>
                </a:cubicBezTo>
                <a:cubicBezTo>
                  <a:pt x="484804" y="229897"/>
                  <a:pt x="472711" y="272171"/>
                  <a:pt x="472467" y="313481"/>
                </a:cubicBezTo>
                <a:cubicBezTo>
                  <a:pt x="472293" y="342972"/>
                  <a:pt x="462535" y="378718"/>
                  <a:pt x="475146" y="404266"/>
                </a:cubicBezTo>
                <a:cubicBezTo>
                  <a:pt x="511690" y="348117"/>
                  <a:pt x="508498" y="276676"/>
                  <a:pt x="501637" y="211980"/>
                </a:cubicBezTo>
                <a:cubicBezTo>
                  <a:pt x="497321" y="171269"/>
                  <a:pt x="476578" y="135997"/>
                  <a:pt x="451036" y="106312"/>
                </a:cubicBezTo>
                <a:cubicBezTo>
                  <a:pt x="428903" y="80592"/>
                  <a:pt x="411012" y="32152"/>
                  <a:pt x="440915" y="12551"/>
                </a:cubicBezTo>
                <a:cubicBezTo>
                  <a:pt x="467577" y="-4926"/>
                  <a:pt x="491224" y="-7772"/>
                  <a:pt x="529617" y="27731"/>
                </a:cubicBezTo>
                <a:cubicBezTo>
                  <a:pt x="572004" y="66928"/>
                  <a:pt x="623572" y="119874"/>
                  <a:pt x="632904" y="178345"/>
                </a:cubicBezTo>
                <a:cubicBezTo>
                  <a:pt x="644452" y="250705"/>
                  <a:pt x="662819" y="322632"/>
                  <a:pt x="661479" y="396229"/>
                </a:cubicBezTo>
                <a:cubicBezTo>
                  <a:pt x="660601" y="444446"/>
                  <a:pt x="633238" y="487397"/>
                  <a:pt x="614151" y="530770"/>
                </a:cubicBezTo>
                <a:cubicBezTo>
                  <a:pt x="591980" y="581155"/>
                  <a:pt x="555134" y="626424"/>
                  <a:pt x="544203" y="680491"/>
                </a:cubicBezTo>
                <a:cubicBezTo>
                  <a:pt x="540438" y="699107"/>
                  <a:pt x="537841" y="713470"/>
                  <a:pt x="532594" y="731688"/>
                </a:cubicBezTo>
                <a:lnTo>
                  <a:pt x="322746" y="731688"/>
                </a:lnTo>
                <a:cubicBezTo>
                  <a:pt x="307580" y="684873"/>
                  <a:pt x="296798" y="624318"/>
                  <a:pt x="296850" y="567382"/>
                </a:cubicBezTo>
                <a:close/>
                <a:moveTo>
                  <a:pt x="283456" y="857299"/>
                </a:moveTo>
                <a:lnTo>
                  <a:pt x="283456" y="759073"/>
                </a:lnTo>
                <a:lnTo>
                  <a:pt x="578433" y="759073"/>
                </a:lnTo>
                <a:lnTo>
                  <a:pt x="578433" y="857299"/>
                </a:lnTo>
                <a:close/>
                <a:moveTo>
                  <a:pt x="136072" y="174208"/>
                </a:moveTo>
                <a:lnTo>
                  <a:pt x="136072" y="106172"/>
                </a:lnTo>
                <a:lnTo>
                  <a:pt x="238125" y="106172"/>
                </a:lnTo>
                <a:lnTo>
                  <a:pt x="238125" y="174208"/>
                </a:lnTo>
                <a:close/>
                <a:moveTo>
                  <a:pt x="136071" y="548403"/>
                </a:moveTo>
                <a:lnTo>
                  <a:pt x="136071" y="480368"/>
                </a:lnTo>
                <a:lnTo>
                  <a:pt x="238124" y="480368"/>
                </a:lnTo>
                <a:lnTo>
                  <a:pt x="238124" y="548403"/>
                </a:lnTo>
                <a:close/>
                <a:moveTo>
                  <a:pt x="0" y="208225"/>
                </a:moveTo>
                <a:lnTo>
                  <a:pt x="0" y="106172"/>
                </a:lnTo>
                <a:lnTo>
                  <a:pt x="68035" y="106172"/>
                </a:lnTo>
                <a:lnTo>
                  <a:pt x="68035" y="208225"/>
                </a:lnTo>
                <a:close/>
                <a:moveTo>
                  <a:pt x="0" y="378314"/>
                </a:moveTo>
                <a:lnTo>
                  <a:pt x="0" y="276261"/>
                </a:lnTo>
                <a:lnTo>
                  <a:pt x="68035" y="276261"/>
                </a:lnTo>
                <a:lnTo>
                  <a:pt x="68035" y="378314"/>
                </a:lnTo>
                <a:close/>
                <a:moveTo>
                  <a:pt x="0" y="548402"/>
                </a:moveTo>
                <a:lnTo>
                  <a:pt x="0" y="446349"/>
                </a:lnTo>
                <a:lnTo>
                  <a:pt x="68035" y="446349"/>
                </a:lnTo>
                <a:lnTo>
                  <a:pt x="68035" y="548402"/>
                </a:lnTo>
                <a:close/>
              </a:path>
            </a:pathLst>
          </a:custGeom>
          <a:solidFill>
            <a:schemeClr val="bg1">
              <a:lumMod val="50000"/>
            </a:schemeClr>
          </a:solidFill>
          <a:ln w="1905" cap="flat">
            <a:noFill/>
            <a:prstDash val="solid"/>
            <a:round/>
          </a:ln>
        </p:spPr>
        <p:txBody>
          <a:bodyPr rtlCol="0" anchor="ctr"/>
          <a:lstStyle/>
          <a:p>
            <a:endParaRPr lang="en-IN"/>
          </a:p>
        </p:txBody>
      </p:sp>
      <p:sp>
        <p:nvSpPr>
          <p:cNvPr id="81" name="Freeform 96">
            <a:extLst>
              <a:ext uri="{FF2B5EF4-FFF2-40B4-BE49-F238E27FC236}">
                <a16:creationId xmlns:a16="http://schemas.microsoft.com/office/drawing/2014/main" id="{C6CF39BE-F596-45C8-8FCC-1C147533FC60}"/>
              </a:ext>
            </a:extLst>
          </p:cNvPr>
          <p:cNvSpPr>
            <a:spLocks/>
          </p:cNvSpPr>
          <p:nvPr/>
        </p:nvSpPr>
        <p:spPr bwMode="auto">
          <a:xfrm>
            <a:off x="7574155" y="1821412"/>
            <a:ext cx="272484" cy="272699"/>
          </a:xfrm>
          <a:custGeom>
            <a:avLst/>
            <a:gdLst>
              <a:gd name="connsiteX0" fmla="*/ 57509 w 6174255"/>
              <a:gd name="connsiteY0" fmla="*/ 3267663 h 6179138"/>
              <a:gd name="connsiteX1" fmla="*/ 711296 w 6174255"/>
              <a:gd name="connsiteY1" fmla="*/ 3267663 h 6179138"/>
              <a:gd name="connsiteX2" fmla="*/ 768805 w 6174255"/>
              <a:gd name="connsiteY2" fmla="*/ 3322313 h 6179138"/>
              <a:gd name="connsiteX3" fmla="*/ 829341 w 6174255"/>
              <a:gd name="connsiteY3" fmla="*/ 3665392 h 6179138"/>
              <a:gd name="connsiteX4" fmla="*/ 799073 w 6174255"/>
              <a:gd name="connsiteY4" fmla="*/ 3707897 h 6179138"/>
              <a:gd name="connsiteX5" fmla="*/ 490340 w 6174255"/>
              <a:gd name="connsiteY5" fmla="*/ 3704861 h 6179138"/>
              <a:gd name="connsiteX6" fmla="*/ 435858 w 6174255"/>
              <a:gd name="connsiteY6" fmla="*/ 3756474 h 6179138"/>
              <a:gd name="connsiteX7" fmla="*/ 435858 w 6174255"/>
              <a:gd name="connsiteY7" fmla="*/ 5705646 h 6179138"/>
              <a:gd name="connsiteX8" fmla="*/ 484286 w 6174255"/>
              <a:gd name="connsiteY8" fmla="*/ 5757260 h 6179138"/>
              <a:gd name="connsiteX9" fmla="*/ 2445646 w 6174255"/>
              <a:gd name="connsiteY9" fmla="*/ 5757260 h 6179138"/>
              <a:gd name="connsiteX10" fmla="*/ 2494075 w 6174255"/>
              <a:gd name="connsiteY10" fmla="*/ 5699574 h 6179138"/>
              <a:gd name="connsiteX11" fmla="*/ 2494075 w 6174255"/>
              <a:gd name="connsiteY11" fmla="*/ 4521570 h 6179138"/>
              <a:gd name="connsiteX12" fmla="*/ 2554610 w 6174255"/>
              <a:gd name="connsiteY12" fmla="*/ 4457812 h 6179138"/>
              <a:gd name="connsiteX13" fmla="*/ 2869396 w 6174255"/>
              <a:gd name="connsiteY13" fmla="*/ 4457812 h 6179138"/>
              <a:gd name="connsiteX14" fmla="*/ 2917825 w 6174255"/>
              <a:gd name="connsiteY14" fmla="*/ 4506389 h 6179138"/>
              <a:gd name="connsiteX15" fmla="*/ 2917825 w 6174255"/>
              <a:gd name="connsiteY15" fmla="*/ 6127663 h 6179138"/>
              <a:gd name="connsiteX16" fmla="*/ 2851236 w 6174255"/>
              <a:gd name="connsiteY16" fmla="*/ 6176241 h 6179138"/>
              <a:gd name="connsiteX17" fmla="*/ 1452859 w 6174255"/>
              <a:gd name="connsiteY17" fmla="*/ 6176241 h 6179138"/>
              <a:gd name="connsiteX18" fmla="*/ 63563 w 6174255"/>
              <a:gd name="connsiteY18" fmla="*/ 6176241 h 6179138"/>
              <a:gd name="connsiteX19" fmla="*/ 0 w 6174255"/>
              <a:gd name="connsiteY19" fmla="*/ 6115519 h 6179138"/>
              <a:gd name="connsiteX20" fmla="*/ 0 w 6174255"/>
              <a:gd name="connsiteY20" fmla="*/ 3328385 h 6179138"/>
              <a:gd name="connsiteX21" fmla="*/ 57509 w 6174255"/>
              <a:gd name="connsiteY21" fmla="*/ 3267663 h 6179138"/>
              <a:gd name="connsiteX22" fmla="*/ 6122334 w 6174255"/>
              <a:gd name="connsiteY22" fmla="*/ 3267524 h 6179138"/>
              <a:gd name="connsiteX23" fmla="*/ 6173787 w 6174255"/>
              <a:gd name="connsiteY23" fmla="*/ 3322174 h 6179138"/>
              <a:gd name="connsiteX24" fmla="*/ 6173787 w 6174255"/>
              <a:gd name="connsiteY24" fmla="*/ 4032620 h 6179138"/>
              <a:gd name="connsiteX25" fmla="*/ 6173787 w 6174255"/>
              <a:gd name="connsiteY25" fmla="*/ 6109308 h 6179138"/>
              <a:gd name="connsiteX26" fmla="*/ 6110228 w 6174255"/>
              <a:gd name="connsiteY26" fmla="*/ 6179138 h 6179138"/>
              <a:gd name="connsiteX27" fmla="*/ 3325723 w 6174255"/>
              <a:gd name="connsiteY27" fmla="*/ 6176102 h 6179138"/>
              <a:gd name="connsiteX28" fmla="*/ 3259137 w 6174255"/>
              <a:gd name="connsiteY28" fmla="*/ 6112344 h 6179138"/>
              <a:gd name="connsiteX29" fmla="*/ 3259137 w 6174255"/>
              <a:gd name="connsiteY29" fmla="*/ 4521431 h 6179138"/>
              <a:gd name="connsiteX30" fmla="*/ 3322697 w 6174255"/>
              <a:gd name="connsiteY30" fmla="*/ 4457673 h 6179138"/>
              <a:gd name="connsiteX31" fmla="*/ 3625360 w 6174255"/>
              <a:gd name="connsiteY31" fmla="*/ 4457673 h 6179138"/>
              <a:gd name="connsiteX32" fmla="*/ 3682866 w 6174255"/>
              <a:gd name="connsiteY32" fmla="*/ 4515359 h 6179138"/>
              <a:gd name="connsiteX33" fmla="*/ 3679840 w 6174255"/>
              <a:gd name="connsiteY33" fmla="*/ 5681219 h 6179138"/>
              <a:gd name="connsiteX34" fmla="*/ 3758532 w 6174255"/>
              <a:gd name="connsiteY34" fmla="*/ 5757121 h 6179138"/>
              <a:gd name="connsiteX35" fmla="*/ 5665312 w 6174255"/>
              <a:gd name="connsiteY35" fmla="*/ 5757121 h 6179138"/>
              <a:gd name="connsiteX36" fmla="*/ 5740978 w 6174255"/>
              <a:gd name="connsiteY36" fmla="*/ 5687291 h 6179138"/>
              <a:gd name="connsiteX37" fmla="*/ 5740978 w 6174255"/>
              <a:gd name="connsiteY37" fmla="*/ 3768480 h 6179138"/>
              <a:gd name="connsiteX38" fmla="*/ 5677419 w 6174255"/>
              <a:gd name="connsiteY38" fmla="*/ 3704722 h 6179138"/>
              <a:gd name="connsiteX39" fmla="*/ 5405022 w 6174255"/>
              <a:gd name="connsiteY39" fmla="*/ 3707758 h 6179138"/>
              <a:gd name="connsiteX40" fmla="*/ 5362649 w 6174255"/>
              <a:gd name="connsiteY40" fmla="*/ 3674361 h 6179138"/>
              <a:gd name="connsiteX41" fmla="*/ 5256717 w 6174255"/>
              <a:gd name="connsiteY41" fmla="*/ 3270560 h 6179138"/>
              <a:gd name="connsiteX42" fmla="*/ 5928630 w 6174255"/>
              <a:gd name="connsiteY42" fmla="*/ 3270560 h 6179138"/>
              <a:gd name="connsiteX43" fmla="*/ 6122334 w 6174255"/>
              <a:gd name="connsiteY43" fmla="*/ 3267524 h 6179138"/>
              <a:gd name="connsiteX44" fmla="*/ 3351706 w 6174255"/>
              <a:gd name="connsiteY44" fmla="*/ 1639223 h 6179138"/>
              <a:gd name="connsiteX45" fmla="*/ 4442939 w 6174255"/>
              <a:gd name="connsiteY45" fmla="*/ 2304956 h 6179138"/>
              <a:gd name="connsiteX46" fmla="*/ 4545849 w 6174255"/>
              <a:gd name="connsiteY46" fmla="*/ 3164183 h 6179138"/>
              <a:gd name="connsiteX47" fmla="*/ 4594277 w 6174255"/>
              <a:gd name="connsiteY47" fmla="*/ 3206689 h 6179138"/>
              <a:gd name="connsiteX48" fmla="*/ 5014998 w 6174255"/>
              <a:gd name="connsiteY48" fmla="*/ 3510303 h 6179138"/>
              <a:gd name="connsiteX49" fmla="*/ 4890901 w 6174255"/>
              <a:gd name="connsiteY49" fmla="*/ 4023411 h 6179138"/>
              <a:gd name="connsiteX50" fmla="*/ 4594277 w 6174255"/>
              <a:gd name="connsiteY50" fmla="*/ 4129676 h 6179138"/>
              <a:gd name="connsiteX51" fmla="*/ 3277632 w 6174255"/>
              <a:gd name="connsiteY51" fmla="*/ 4129676 h 6179138"/>
              <a:gd name="connsiteX52" fmla="*/ 1970068 w 6174255"/>
              <a:gd name="connsiteY52" fmla="*/ 4129676 h 6179138"/>
              <a:gd name="connsiteX53" fmla="*/ 1422223 w 6174255"/>
              <a:gd name="connsiteY53" fmla="*/ 3938399 h 6179138"/>
              <a:gd name="connsiteX54" fmla="*/ 1134680 w 6174255"/>
              <a:gd name="connsiteY54" fmla="*/ 3103461 h 6179138"/>
              <a:gd name="connsiteX55" fmla="*/ 1761221 w 6174255"/>
              <a:gd name="connsiteY55" fmla="*/ 2462835 h 6179138"/>
              <a:gd name="connsiteX56" fmla="*/ 2160755 w 6174255"/>
              <a:gd name="connsiteY56" fmla="*/ 2471943 h 6179138"/>
              <a:gd name="connsiteX57" fmla="*/ 2227343 w 6174255"/>
              <a:gd name="connsiteY57" fmla="*/ 2438546 h 6179138"/>
              <a:gd name="connsiteX58" fmla="*/ 3162615 w 6174255"/>
              <a:gd name="connsiteY58" fmla="*/ 1658258 h 6179138"/>
              <a:gd name="connsiteX59" fmla="*/ 3351706 w 6174255"/>
              <a:gd name="connsiteY59" fmla="*/ 1639223 h 6179138"/>
              <a:gd name="connsiteX60" fmla="*/ 79131 w 6174255"/>
              <a:gd name="connsiteY60" fmla="*/ 13288 h 6179138"/>
              <a:gd name="connsiteX61" fmla="*/ 2645456 w 6174255"/>
              <a:gd name="connsiteY61" fmla="*/ 16324 h 6179138"/>
              <a:gd name="connsiteX62" fmla="*/ 2875457 w 6174255"/>
              <a:gd name="connsiteY62" fmla="*/ 13288 h 6179138"/>
              <a:gd name="connsiteX63" fmla="*/ 2917825 w 6174255"/>
              <a:gd name="connsiteY63" fmla="*/ 55792 h 6179138"/>
              <a:gd name="connsiteX64" fmla="*/ 2914799 w 6174255"/>
              <a:gd name="connsiteY64" fmla="*/ 1379465 h 6179138"/>
              <a:gd name="connsiteX65" fmla="*/ 2890588 w 6174255"/>
              <a:gd name="connsiteY65" fmla="*/ 1425004 h 6179138"/>
              <a:gd name="connsiteX66" fmla="*/ 2494139 w 6174255"/>
              <a:gd name="connsiteY66" fmla="*/ 1628413 h 6179138"/>
              <a:gd name="connsiteX67" fmla="*/ 2494139 w 6174255"/>
              <a:gd name="connsiteY67" fmla="*/ 511184 h 6179138"/>
              <a:gd name="connsiteX68" fmla="*/ 2424534 w 6174255"/>
              <a:gd name="connsiteY68" fmla="*/ 435285 h 6179138"/>
              <a:gd name="connsiteX69" fmla="*/ 499790 w 6174255"/>
              <a:gd name="connsiteY69" fmla="*/ 438321 h 6179138"/>
              <a:gd name="connsiteX70" fmla="*/ 436237 w 6174255"/>
              <a:gd name="connsiteY70" fmla="*/ 505112 h 6179138"/>
              <a:gd name="connsiteX71" fmla="*/ 436237 w 6174255"/>
              <a:gd name="connsiteY71" fmla="*/ 2423832 h 6179138"/>
              <a:gd name="connsiteX72" fmla="*/ 496764 w 6174255"/>
              <a:gd name="connsiteY72" fmla="*/ 2490622 h 6179138"/>
              <a:gd name="connsiteX73" fmla="*/ 1080845 w 6174255"/>
              <a:gd name="connsiteY73" fmla="*/ 2502766 h 6179138"/>
              <a:gd name="connsiteX74" fmla="*/ 1120187 w 6174255"/>
              <a:gd name="connsiteY74" fmla="*/ 2505802 h 6179138"/>
              <a:gd name="connsiteX75" fmla="*/ 1020318 w 6174255"/>
              <a:gd name="connsiteY75" fmla="*/ 2627240 h 6179138"/>
              <a:gd name="connsiteX76" fmla="*/ 878081 w 6174255"/>
              <a:gd name="connsiteY76" fmla="*/ 2879224 h 6179138"/>
              <a:gd name="connsiteX77" fmla="*/ 811502 w 6174255"/>
              <a:gd name="connsiteY77" fmla="*/ 2921727 h 6179138"/>
              <a:gd name="connsiteX78" fmla="*/ 73078 w 6174255"/>
              <a:gd name="connsiteY78" fmla="*/ 2924763 h 6179138"/>
              <a:gd name="connsiteX79" fmla="*/ 12551 w 6174255"/>
              <a:gd name="connsiteY79" fmla="*/ 2854936 h 6179138"/>
              <a:gd name="connsiteX80" fmla="*/ 15578 w 6174255"/>
              <a:gd name="connsiteY80" fmla="*/ 383674 h 6179138"/>
              <a:gd name="connsiteX81" fmla="*/ 12551 w 6174255"/>
              <a:gd name="connsiteY81" fmla="*/ 74007 h 6179138"/>
              <a:gd name="connsiteX82" fmla="*/ 79131 w 6174255"/>
              <a:gd name="connsiteY82" fmla="*/ 13288 h 6179138"/>
              <a:gd name="connsiteX83" fmla="*/ 3301512 w 6174255"/>
              <a:gd name="connsiteY83" fmla="*/ 449 h 6179138"/>
              <a:gd name="connsiteX84" fmla="*/ 3325727 w 6174255"/>
              <a:gd name="connsiteY84" fmla="*/ 449 h 6179138"/>
              <a:gd name="connsiteX85" fmla="*/ 6107346 w 6174255"/>
              <a:gd name="connsiteY85" fmla="*/ 449 h 6179138"/>
              <a:gd name="connsiteX86" fmla="*/ 6173935 w 6174255"/>
              <a:gd name="connsiteY86" fmla="*/ 64204 h 6179138"/>
              <a:gd name="connsiteX87" fmla="*/ 6173935 w 6174255"/>
              <a:gd name="connsiteY87" fmla="*/ 2845133 h 6179138"/>
              <a:gd name="connsiteX88" fmla="*/ 6110373 w 6174255"/>
              <a:gd name="connsiteY88" fmla="*/ 2905852 h 6179138"/>
              <a:gd name="connsiteX89" fmla="*/ 4972300 w 6174255"/>
              <a:gd name="connsiteY89" fmla="*/ 2905852 h 6179138"/>
              <a:gd name="connsiteX90" fmla="*/ 4911764 w 6174255"/>
              <a:gd name="connsiteY90" fmla="*/ 2848169 h 6179138"/>
              <a:gd name="connsiteX91" fmla="*/ 4863336 w 6174255"/>
              <a:gd name="connsiteY91" fmla="*/ 2544574 h 6179138"/>
              <a:gd name="connsiteX92" fmla="*/ 4911764 w 6174255"/>
              <a:gd name="connsiteY92" fmla="*/ 2486891 h 6179138"/>
              <a:gd name="connsiteX93" fmla="*/ 5671488 w 6174255"/>
              <a:gd name="connsiteY93" fmla="*/ 2486891 h 6179138"/>
              <a:gd name="connsiteX94" fmla="*/ 5741104 w 6174255"/>
              <a:gd name="connsiteY94" fmla="*/ 2423136 h 6179138"/>
              <a:gd name="connsiteX95" fmla="*/ 5741104 w 6174255"/>
              <a:gd name="connsiteY95" fmla="*/ 504417 h 6179138"/>
              <a:gd name="connsiteX96" fmla="*/ 5674515 w 6174255"/>
              <a:gd name="connsiteY96" fmla="*/ 437626 h 6179138"/>
              <a:gd name="connsiteX97" fmla="*/ 3743424 w 6174255"/>
              <a:gd name="connsiteY97" fmla="*/ 437626 h 6179138"/>
              <a:gd name="connsiteX98" fmla="*/ 3679861 w 6174255"/>
              <a:gd name="connsiteY98" fmla="*/ 504417 h 6179138"/>
              <a:gd name="connsiteX99" fmla="*/ 3679861 w 6174255"/>
              <a:gd name="connsiteY99" fmla="*/ 1311979 h 6179138"/>
              <a:gd name="connsiteX100" fmla="*/ 3679861 w 6174255"/>
              <a:gd name="connsiteY100" fmla="*/ 1384842 h 6179138"/>
              <a:gd name="connsiteX101" fmla="*/ 3301512 w 6174255"/>
              <a:gd name="connsiteY101" fmla="*/ 1339303 h 6179138"/>
              <a:gd name="connsiteX102" fmla="*/ 3259137 w 6174255"/>
              <a:gd name="connsiteY102" fmla="*/ 1299835 h 6179138"/>
              <a:gd name="connsiteX103" fmla="*/ 3259137 w 6174255"/>
              <a:gd name="connsiteY103" fmla="*/ 42952 h 6179138"/>
              <a:gd name="connsiteX104" fmla="*/ 3301512 w 6174255"/>
              <a:gd name="connsiteY104" fmla="*/ 449 h 617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174255" h="6179138">
                <a:moveTo>
                  <a:pt x="57509" y="3267663"/>
                </a:moveTo>
                <a:cubicBezTo>
                  <a:pt x="275438" y="3270699"/>
                  <a:pt x="493367" y="3270699"/>
                  <a:pt x="711296" y="3267663"/>
                </a:cubicBezTo>
                <a:cubicBezTo>
                  <a:pt x="753671" y="3267663"/>
                  <a:pt x="765778" y="3279808"/>
                  <a:pt x="768805" y="3322313"/>
                </a:cubicBezTo>
                <a:cubicBezTo>
                  <a:pt x="771832" y="3437684"/>
                  <a:pt x="789992" y="3553056"/>
                  <a:pt x="829341" y="3665392"/>
                </a:cubicBezTo>
                <a:cubicBezTo>
                  <a:pt x="841448" y="3698789"/>
                  <a:pt x="832367" y="3707897"/>
                  <a:pt x="799073" y="3707897"/>
                </a:cubicBezTo>
                <a:cubicBezTo>
                  <a:pt x="696162" y="3704861"/>
                  <a:pt x="593251" y="3707897"/>
                  <a:pt x="490340" y="3704861"/>
                </a:cubicBezTo>
                <a:cubicBezTo>
                  <a:pt x="450992" y="3704861"/>
                  <a:pt x="435858" y="3713969"/>
                  <a:pt x="435858" y="3756474"/>
                </a:cubicBezTo>
                <a:cubicBezTo>
                  <a:pt x="435858" y="4406198"/>
                  <a:pt x="435858" y="5055922"/>
                  <a:pt x="435858" y="5705646"/>
                </a:cubicBezTo>
                <a:cubicBezTo>
                  <a:pt x="435858" y="5745116"/>
                  <a:pt x="441911" y="5757260"/>
                  <a:pt x="484286" y="5757260"/>
                </a:cubicBezTo>
                <a:cubicBezTo>
                  <a:pt x="1138073" y="5757260"/>
                  <a:pt x="1791860" y="5757260"/>
                  <a:pt x="2445646" y="5757260"/>
                </a:cubicBezTo>
                <a:cubicBezTo>
                  <a:pt x="2494075" y="5757260"/>
                  <a:pt x="2494075" y="5736007"/>
                  <a:pt x="2494075" y="5699574"/>
                </a:cubicBezTo>
                <a:cubicBezTo>
                  <a:pt x="2494075" y="5307918"/>
                  <a:pt x="2494075" y="4916262"/>
                  <a:pt x="2494075" y="4521570"/>
                </a:cubicBezTo>
                <a:cubicBezTo>
                  <a:pt x="2494075" y="4472992"/>
                  <a:pt x="2503155" y="4454776"/>
                  <a:pt x="2554610" y="4457812"/>
                </a:cubicBezTo>
                <a:cubicBezTo>
                  <a:pt x="2660548" y="4463884"/>
                  <a:pt x="2763459" y="4460848"/>
                  <a:pt x="2869396" y="4457812"/>
                </a:cubicBezTo>
                <a:cubicBezTo>
                  <a:pt x="2905718" y="4457812"/>
                  <a:pt x="2917825" y="4469956"/>
                  <a:pt x="2917825" y="4506389"/>
                </a:cubicBezTo>
                <a:cubicBezTo>
                  <a:pt x="2914798" y="5046814"/>
                  <a:pt x="2914798" y="5587239"/>
                  <a:pt x="2917825" y="6127663"/>
                </a:cubicBezTo>
                <a:cubicBezTo>
                  <a:pt x="2917825" y="6182313"/>
                  <a:pt x="2887557" y="6176241"/>
                  <a:pt x="2851236" y="6176241"/>
                </a:cubicBezTo>
                <a:cubicBezTo>
                  <a:pt x="2385110" y="6176241"/>
                  <a:pt x="1918985" y="6176241"/>
                  <a:pt x="1452859" y="6176241"/>
                </a:cubicBezTo>
                <a:cubicBezTo>
                  <a:pt x="989760" y="6176241"/>
                  <a:pt x="526661" y="6176241"/>
                  <a:pt x="63563" y="6176241"/>
                </a:cubicBezTo>
                <a:cubicBezTo>
                  <a:pt x="12107" y="6179277"/>
                  <a:pt x="0" y="6164097"/>
                  <a:pt x="0" y="6115519"/>
                </a:cubicBezTo>
                <a:cubicBezTo>
                  <a:pt x="0" y="5186474"/>
                  <a:pt x="0" y="4257430"/>
                  <a:pt x="0" y="3328385"/>
                </a:cubicBezTo>
                <a:cubicBezTo>
                  <a:pt x="0" y="3279808"/>
                  <a:pt x="9080" y="3267663"/>
                  <a:pt x="57509" y="3267663"/>
                </a:cubicBezTo>
                <a:close/>
                <a:moveTo>
                  <a:pt x="6122334" y="3267524"/>
                </a:moveTo>
                <a:cubicBezTo>
                  <a:pt x="6167734" y="3264488"/>
                  <a:pt x="6173787" y="3282705"/>
                  <a:pt x="6173787" y="3322174"/>
                </a:cubicBezTo>
                <a:cubicBezTo>
                  <a:pt x="6173787" y="3558989"/>
                  <a:pt x="6173787" y="3795805"/>
                  <a:pt x="6173787" y="4032620"/>
                </a:cubicBezTo>
                <a:cubicBezTo>
                  <a:pt x="6173787" y="4724849"/>
                  <a:pt x="6173787" y="5417079"/>
                  <a:pt x="6173787" y="6109308"/>
                </a:cubicBezTo>
                <a:cubicBezTo>
                  <a:pt x="6173787" y="6160922"/>
                  <a:pt x="6164707" y="6179138"/>
                  <a:pt x="6110228" y="6179138"/>
                </a:cubicBezTo>
                <a:cubicBezTo>
                  <a:pt x="5181051" y="6176102"/>
                  <a:pt x="4254900" y="6176102"/>
                  <a:pt x="3325723" y="6176102"/>
                </a:cubicBezTo>
                <a:cubicBezTo>
                  <a:pt x="3274270" y="6179138"/>
                  <a:pt x="3259137" y="6166994"/>
                  <a:pt x="3259137" y="6112344"/>
                </a:cubicBezTo>
                <a:cubicBezTo>
                  <a:pt x="3259137" y="5581028"/>
                  <a:pt x="3259137" y="5049711"/>
                  <a:pt x="3259137" y="4521431"/>
                </a:cubicBezTo>
                <a:cubicBezTo>
                  <a:pt x="3259137" y="4469817"/>
                  <a:pt x="3274270" y="4457673"/>
                  <a:pt x="3322697" y="4457673"/>
                </a:cubicBezTo>
                <a:cubicBezTo>
                  <a:pt x="3422576" y="4460709"/>
                  <a:pt x="3525481" y="4460709"/>
                  <a:pt x="3625360" y="4457673"/>
                </a:cubicBezTo>
                <a:cubicBezTo>
                  <a:pt x="3670760" y="4457673"/>
                  <a:pt x="3682866" y="4469817"/>
                  <a:pt x="3682866" y="4515359"/>
                </a:cubicBezTo>
                <a:cubicBezTo>
                  <a:pt x="3679840" y="4903979"/>
                  <a:pt x="3679840" y="5292599"/>
                  <a:pt x="3679840" y="5681219"/>
                </a:cubicBezTo>
                <a:cubicBezTo>
                  <a:pt x="3679840" y="5769265"/>
                  <a:pt x="3670760" y="5757121"/>
                  <a:pt x="3758532" y="5757121"/>
                </a:cubicBezTo>
                <a:cubicBezTo>
                  <a:pt x="4394126" y="5757121"/>
                  <a:pt x="5029719" y="5757121"/>
                  <a:pt x="5665312" y="5757121"/>
                </a:cubicBezTo>
                <a:cubicBezTo>
                  <a:pt x="5719792" y="5757121"/>
                  <a:pt x="5740978" y="5748013"/>
                  <a:pt x="5740978" y="5687291"/>
                </a:cubicBezTo>
                <a:cubicBezTo>
                  <a:pt x="5737952" y="5046675"/>
                  <a:pt x="5737952" y="4409096"/>
                  <a:pt x="5740978" y="3768480"/>
                </a:cubicBezTo>
                <a:cubicBezTo>
                  <a:pt x="5740978" y="3719902"/>
                  <a:pt x="5728872" y="3701686"/>
                  <a:pt x="5677419" y="3704722"/>
                </a:cubicBezTo>
                <a:cubicBezTo>
                  <a:pt x="5586620" y="3710794"/>
                  <a:pt x="5495821" y="3707758"/>
                  <a:pt x="5405022" y="3707758"/>
                </a:cubicBezTo>
                <a:cubicBezTo>
                  <a:pt x="5383835" y="3707758"/>
                  <a:pt x="5362649" y="3710794"/>
                  <a:pt x="5362649" y="3674361"/>
                </a:cubicBezTo>
                <a:cubicBezTo>
                  <a:pt x="5365675" y="3534701"/>
                  <a:pt x="5332383" y="3401112"/>
                  <a:pt x="5256717" y="3270560"/>
                </a:cubicBezTo>
                <a:cubicBezTo>
                  <a:pt x="5489767" y="3270560"/>
                  <a:pt x="5710712" y="3270560"/>
                  <a:pt x="5928630" y="3270560"/>
                </a:cubicBezTo>
                <a:cubicBezTo>
                  <a:pt x="5992189" y="3270560"/>
                  <a:pt x="6058775" y="3273596"/>
                  <a:pt x="6122334" y="3267524"/>
                </a:cubicBezTo>
                <a:close/>
                <a:moveTo>
                  <a:pt x="3351706" y="1639223"/>
                </a:moveTo>
                <a:cubicBezTo>
                  <a:pt x="3795399" y="1634490"/>
                  <a:pt x="4244307" y="1901149"/>
                  <a:pt x="4442939" y="2304956"/>
                </a:cubicBezTo>
                <a:cubicBezTo>
                  <a:pt x="4579143" y="2581245"/>
                  <a:pt x="4615465" y="2866642"/>
                  <a:pt x="4545849" y="3164183"/>
                </a:cubicBezTo>
                <a:cubicBezTo>
                  <a:pt x="4533742" y="3224906"/>
                  <a:pt x="4570063" y="3206689"/>
                  <a:pt x="4594277" y="3206689"/>
                </a:cubicBezTo>
                <a:cubicBezTo>
                  <a:pt x="4784964" y="3215798"/>
                  <a:pt x="4954463" y="3337243"/>
                  <a:pt x="5014998" y="3510303"/>
                </a:cubicBezTo>
                <a:cubicBezTo>
                  <a:pt x="5081587" y="3701580"/>
                  <a:pt x="5036186" y="3898929"/>
                  <a:pt x="4890901" y="4023411"/>
                </a:cubicBezTo>
                <a:cubicBezTo>
                  <a:pt x="4806151" y="4099315"/>
                  <a:pt x="4706268" y="4129676"/>
                  <a:pt x="4594277" y="4129676"/>
                </a:cubicBezTo>
                <a:cubicBezTo>
                  <a:pt x="4155396" y="4129676"/>
                  <a:pt x="3716514" y="4129676"/>
                  <a:pt x="3277632" y="4129676"/>
                </a:cubicBezTo>
                <a:cubicBezTo>
                  <a:pt x="2841778" y="4129676"/>
                  <a:pt x="2405923" y="4129676"/>
                  <a:pt x="1970068" y="4129676"/>
                </a:cubicBezTo>
                <a:cubicBezTo>
                  <a:pt x="1767275" y="4129676"/>
                  <a:pt x="1579615" y="4075026"/>
                  <a:pt x="1422223" y="3938399"/>
                </a:cubicBezTo>
                <a:cubicBezTo>
                  <a:pt x="1164947" y="3716761"/>
                  <a:pt x="1062037" y="3434400"/>
                  <a:pt x="1134680" y="3103461"/>
                </a:cubicBezTo>
                <a:cubicBezTo>
                  <a:pt x="1210349" y="2760377"/>
                  <a:pt x="1422223" y="2544811"/>
                  <a:pt x="1761221" y="2462835"/>
                </a:cubicBezTo>
                <a:cubicBezTo>
                  <a:pt x="1894399" y="2429438"/>
                  <a:pt x="2030603" y="2435510"/>
                  <a:pt x="2160755" y="2471943"/>
                </a:cubicBezTo>
                <a:cubicBezTo>
                  <a:pt x="2200103" y="2484088"/>
                  <a:pt x="2215236" y="2474980"/>
                  <a:pt x="2227343" y="2438546"/>
                </a:cubicBezTo>
                <a:cubicBezTo>
                  <a:pt x="2396843" y="2010450"/>
                  <a:pt x="2708600" y="1746306"/>
                  <a:pt x="3162615" y="1658258"/>
                </a:cubicBezTo>
                <a:cubicBezTo>
                  <a:pt x="3225042" y="1646113"/>
                  <a:pt x="3288321" y="1639899"/>
                  <a:pt x="3351706" y="1639223"/>
                </a:cubicBezTo>
                <a:close/>
                <a:moveTo>
                  <a:pt x="79131" y="13288"/>
                </a:moveTo>
                <a:cubicBezTo>
                  <a:pt x="935581" y="16324"/>
                  <a:pt x="1789005" y="16324"/>
                  <a:pt x="2645456" y="16324"/>
                </a:cubicBezTo>
                <a:cubicBezTo>
                  <a:pt x="2721114" y="16324"/>
                  <a:pt x="2799798" y="16324"/>
                  <a:pt x="2875457" y="13288"/>
                </a:cubicBezTo>
                <a:cubicBezTo>
                  <a:pt x="2905720" y="13288"/>
                  <a:pt x="2917825" y="22396"/>
                  <a:pt x="2917825" y="55792"/>
                </a:cubicBezTo>
                <a:cubicBezTo>
                  <a:pt x="2914799" y="496004"/>
                  <a:pt x="2914799" y="939253"/>
                  <a:pt x="2914799" y="1379465"/>
                </a:cubicBezTo>
                <a:cubicBezTo>
                  <a:pt x="2914799" y="1400717"/>
                  <a:pt x="2914799" y="1418933"/>
                  <a:pt x="2890588" y="1425004"/>
                </a:cubicBezTo>
                <a:cubicBezTo>
                  <a:pt x="2751377" y="1470544"/>
                  <a:pt x="2624271" y="1543406"/>
                  <a:pt x="2494139" y="1628413"/>
                </a:cubicBezTo>
                <a:cubicBezTo>
                  <a:pt x="2494139" y="1245884"/>
                  <a:pt x="2494139" y="878534"/>
                  <a:pt x="2494139" y="511184"/>
                </a:cubicBezTo>
                <a:cubicBezTo>
                  <a:pt x="2497166" y="453501"/>
                  <a:pt x="2485060" y="435285"/>
                  <a:pt x="2424534" y="435285"/>
                </a:cubicBezTo>
                <a:cubicBezTo>
                  <a:pt x="1782953" y="438321"/>
                  <a:pt x="1141371" y="438321"/>
                  <a:pt x="499790" y="438321"/>
                </a:cubicBezTo>
                <a:cubicBezTo>
                  <a:pt x="445316" y="435285"/>
                  <a:pt x="436237" y="453501"/>
                  <a:pt x="436237" y="505112"/>
                </a:cubicBezTo>
                <a:cubicBezTo>
                  <a:pt x="436237" y="1142661"/>
                  <a:pt x="436237" y="1783247"/>
                  <a:pt x="436237" y="2423832"/>
                </a:cubicBezTo>
                <a:cubicBezTo>
                  <a:pt x="436237" y="2469371"/>
                  <a:pt x="442290" y="2490622"/>
                  <a:pt x="496764" y="2490622"/>
                </a:cubicBezTo>
                <a:cubicBezTo>
                  <a:pt x="690449" y="2490622"/>
                  <a:pt x="887160" y="2496694"/>
                  <a:pt x="1080845" y="2502766"/>
                </a:cubicBezTo>
                <a:cubicBezTo>
                  <a:pt x="1089924" y="2502766"/>
                  <a:pt x="1102029" y="2505802"/>
                  <a:pt x="1120187" y="2505802"/>
                </a:cubicBezTo>
                <a:cubicBezTo>
                  <a:pt x="1083871" y="2551341"/>
                  <a:pt x="1050582" y="2587773"/>
                  <a:pt x="1020318" y="2627240"/>
                </a:cubicBezTo>
                <a:cubicBezTo>
                  <a:pt x="959792" y="2703139"/>
                  <a:pt x="911371" y="2788145"/>
                  <a:pt x="878081" y="2879224"/>
                </a:cubicBezTo>
                <a:cubicBezTo>
                  <a:pt x="865976" y="2912619"/>
                  <a:pt x="844791" y="2921727"/>
                  <a:pt x="811502" y="2921727"/>
                </a:cubicBezTo>
                <a:cubicBezTo>
                  <a:pt x="563343" y="2921727"/>
                  <a:pt x="318210" y="2918691"/>
                  <a:pt x="73078" y="2924763"/>
                </a:cubicBezTo>
                <a:cubicBezTo>
                  <a:pt x="12551" y="2924763"/>
                  <a:pt x="12551" y="2897440"/>
                  <a:pt x="12551" y="2854936"/>
                </a:cubicBezTo>
                <a:cubicBezTo>
                  <a:pt x="15578" y="2029158"/>
                  <a:pt x="15578" y="1206416"/>
                  <a:pt x="15578" y="383674"/>
                </a:cubicBezTo>
                <a:cubicBezTo>
                  <a:pt x="15578" y="280452"/>
                  <a:pt x="18604" y="177230"/>
                  <a:pt x="12551" y="74007"/>
                </a:cubicBezTo>
                <a:cubicBezTo>
                  <a:pt x="9525" y="16324"/>
                  <a:pt x="33736" y="13288"/>
                  <a:pt x="79131" y="13288"/>
                </a:cubicBezTo>
                <a:close/>
                <a:moveTo>
                  <a:pt x="3301512" y="449"/>
                </a:moveTo>
                <a:cubicBezTo>
                  <a:pt x="3307566" y="449"/>
                  <a:pt x="3316646" y="449"/>
                  <a:pt x="3325727" y="449"/>
                </a:cubicBezTo>
                <a:cubicBezTo>
                  <a:pt x="4251924" y="449"/>
                  <a:pt x="5181148" y="449"/>
                  <a:pt x="6107346" y="449"/>
                </a:cubicBezTo>
                <a:cubicBezTo>
                  <a:pt x="6158801" y="449"/>
                  <a:pt x="6176962" y="9557"/>
                  <a:pt x="6173935" y="64204"/>
                </a:cubicBezTo>
                <a:cubicBezTo>
                  <a:pt x="6173935" y="990168"/>
                  <a:pt x="6173935" y="1919169"/>
                  <a:pt x="6173935" y="2845133"/>
                </a:cubicBezTo>
                <a:cubicBezTo>
                  <a:pt x="6173935" y="2896744"/>
                  <a:pt x="6161828" y="2908888"/>
                  <a:pt x="6110373" y="2905852"/>
                </a:cubicBezTo>
                <a:cubicBezTo>
                  <a:pt x="5732024" y="2905852"/>
                  <a:pt x="5353675" y="2905852"/>
                  <a:pt x="4972300" y="2905852"/>
                </a:cubicBezTo>
                <a:cubicBezTo>
                  <a:pt x="4926898" y="2908888"/>
                  <a:pt x="4911764" y="2896744"/>
                  <a:pt x="4911764" y="2848169"/>
                </a:cubicBezTo>
                <a:cubicBezTo>
                  <a:pt x="4908737" y="2744947"/>
                  <a:pt x="4890577" y="2641725"/>
                  <a:pt x="4863336" y="2544574"/>
                </a:cubicBezTo>
                <a:cubicBezTo>
                  <a:pt x="4854255" y="2495999"/>
                  <a:pt x="4863336" y="2486891"/>
                  <a:pt x="4911764" y="2486891"/>
                </a:cubicBezTo>
                <a:cubicBezTo>
                  <a:pt x="5166015" y="2486891"/>
                  <a:pt x="5420265" y="2486891"/>
                  <a:pt x="5671488" y="2486891"/>
                </a:cubicBezTo>
                <a:cubicBezTo>
                  <a:pt x="5725971" y="2489927"/>
                  <a:pt x="5741104" y="2477784"/>
                  <a:pt x="5741104" y="2423136"/>
                </a:cubicBezTo>
                <a:cubicBezTo>
                  <a:pt x="5738078" y="1782551"/>
                  <a:pt x="5738078" y="1141966"/>
                  <a:pt x="5741104" y="504417"/>
                </a:cubicBezTo>
                <a:cubicBezTo>
                  <a:pt x="5741104" y="452806"/>
                  <a:pt x="5728997" y="434590"/>
                  <a:pt x="5674515" y="437626"/>
                </a:cubicBezTo>
                <a:cubicBezTo>
                  <a:pt x="5029809" y="437626"/>
                  <a:pt x="4388130" y="437626"/>
                  <a:pt x="3743424" y="437626"/>
                </a:cubicBezTo>
                <a:cubicBezTo>
                  <a:pt x="3688941" y="434590"/>
                  <a:pt x="3679861" y="452806"/>
                  <a:pt x="3679861" y="504417"/>
                </a:cubicBezTo>
                <a:cubicBezTo>
                  <a:pt x="3682888" y="774616"/>
                  <a:pt x="3679861" y="1041780"/>
                  <a:pt x="3679861" y="1311979"/>
                </a:cubicBezTo>
                <a:cubicBezTo>
                  <a:pt x="3679861" y="1333231"/>
                  <a:pt x="3679861" y="1354482"/>
                  <a:pt x="3679861" y="1384842"/>
                </a:cubicBezTo>
                <a:cubicBezTo>
                  <a:pt x="3549709" y="1351447"/>
                  <a:pt x="3425611" y="1336267"/>
                  <a:pt x="3301512" y="1339303"/>
                </a:cubicBezTo>
                <a:cubicBezTo>
                  <a:pt x="3271244" y="1342339"/>
                  <a:pt x="3259137" y="1330195"/>
                  <a:pt x="3259137" y="1299835"/>
                </a:cubicBezTo>
                <a:cubicBezTo>
                  <a:pt x="3259137" y="880875"/>
                  <a:pt x="3259137" y="461914"/>
                  <a:pt x="3259137" y="42952"/>
                </a:cubicBezTo>
                <a:cubicBezTo>
                  <a:pt x="3259137" y="9557"/>
                  <a:pt x="3268218" y="-2587"/>
                  <a:pt x="3301512" y="44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82" name="Freeform 21">
            <a:extLst>
              <a:ext uri="{FF2B5EF4-FFF2-40B4-BE49-F238E27FC236}">
                <a16:creationId xmlns:a16="http://schemas.microsoft.com/office/drawing/2014/main" id="{ABCD9176-28FB-4C26-A156-BCC339C523B8}"/>
              </a:ext>
            </a:extLst>
          </p:cNvPr>
          <p:cNvSpPr>
            <a:spLocks noChangeAspect="1" noEditPoints="1"/>
          </p:cNvSpPr>
          <p:nvPr/>
        </p:nvSpPr>
        <p:spPr bwMode="auto">
          <a:xfrm>
            <a:off x="3912939" y="1819590"/>
            <a:ext cx="393988" cy="274521"/>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endParaRPr lang="en-US" sz="2400"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83" name="Freeform: Shape 82">
            <a:extLst>
              <a:ext uri="{FF2B5EF4-FFF2-40B4-BE49-F238E27FC236}">
                <a16:creationId xmlns:a16="http://schemas.microsoft.com/office/drawing/2014/main" id="{1E5B710E-B661-4DC6-B6B8-EECAF970DF59}"/>
              </a:ext>
            </a:extLst>
          </p:cNvPr>
          <p:cNvSpPr/>
          <p:nvPr/>
        </p:nvSpPr>
        <p:spPr>
          <a:xfrm>
            <a:off x="979982" y="1814011"/>
            <a:ext cx="234581" cy="280100"/>
          </a:xfrm>
          <a:custGeom>
            <a:avLst/>
            <a:gdLst>
              <a:gd name="connsiteX0" fmla="*/ 0 w 717937"/>
              <a:gd name="connsiteY0" fmla="*/ 621468 h 857250"/>
              <a:gd name="connsiteX1" fmla="*/ 362 w 717937"/>
              <a:gd name="connsiteY1" fmla="*/ 621468 h 857250"/>
              <a:gd name="connsiteX2" fmla="*/ 47 w 717937"/>
              <a:gd name="connsiteY2" fmla="*/ 623268 h 857250"/>
              <a:gd name="connsiteX3" fmla="*/ 359026 w 717937"/>
              <a:gd name="connsiteY3" fmla="*/ 726833 h 857250"/>
              <a:gd name="connsiteX4" fmla="*/ 717928 w 717937"/>
              <a:gd name="connsiteY4" fmla="*/ 623354 h 857250"/>
              <a:gd name="connsiteX5" fmla="*/ 717928 w 717937"/>
              <a:gd name="connsiteY5" fmla="*/ 755427 h 857250"/>
              <a:gd name="connsiteX6" fmla="*/ 717642 w 717937"/>
              <a:gd name="connsiteY6" fmla="*/ 755427 h 857250"/>
              <a:gd name="connsiteX7" fmla="*/ 358968 w 717937"/>
              <a:gd name="connsiteY7" fmla="*/ 857250 h 857250"/>
              <a:gd name="connsiteX8" fmla="*/ 362 w 717937"/>
              <a:gd name="connsiteY8" fmla="*/ 755427 h 857250"/>
              <a:gd name="connsiteX9" fmla="*/ 0 w 717937"/>
              <a:gd name="connsiteY9" fmla="*/ 755427 h 857250"/>
              <a:gd name="connsiteX10" fmla="*/ 0 w 717937"/>
              <a:gd name="connsiteY10" fmla="*/ 460763 h 857250"/>
              <a:gd name="connsiteX11" fmla="*/ 362 w 717937"/>
              <a:gd name="connsiteY11" fmla="*/ 460763 h 857250"/>
              <a:gd name="connsiteX12" fmla="*/ 47 w 717937"/>
              <a:gd name="connsiteY12" fmla="*/ 462563 h 857250"/>
              <a:gd name="connsiteX13" fmla="*/ 359026 w 717937"/>
              <a:gd name="connsiteY13" fmla="*/ 566176 h 857250"/>
              <a:gd name="connsiteX14" fmla="*/ 717928 w 717937"/>
              <a:gd name="connsiteY14" fmla="*/ 462706 h 857250"/>
              <a:gd name="connsiteX15" fmla="*/ 717928 w 717937"/>
              <a:gd name="connsiteY15" fmla="*/ 594722 h 857250"/>
              <a:gd name="connsiteX16" fmla="*/ 717642 w 717937"/>
              <a:gd name="connsiteY16" fmla="*/ 594722 h 857250"/>
              <a:gd name="connsiteX17" fmla="*/ 358968 w 717937"/>
              <a:gd name="connsiteY17" fmla="*/ 696554 h 857250"/>
              <a:gd name="connsiteX18" fmla="*/ 362 w 717937"/>
              <a:gd name="connsiteY18" fmla="*/ 594713 h 857250"/>
              <a:gd name="connsiteX19" fmla="*/ 0 w 717937"/>
              <a:gd name="connsiteY19" fmla="*/ 594713 h 857250"/>
              <a:gd name="connsiteX20" fmla="*/ 0 w 717937"/>
              <a:gd name="connsiteY20" fmla="*/ 300085 h 857250"/>
              <a:gd name="connsiteX21" fmla="*/ 362 w 717937"/>
              <a:gd name="connsiteY21" fmla="*/ 300085 h 857250"/>
              <a:gd name="connsiteX22" fmla="*/ 47 w 717937"/>
              <a:gd name="connsiteY22" fmla="*/ 301752 h 857250"/>
              <a:gd name="connsiteX23" fmla="*/ 359026 w 717937"/>
              <a:gd name="connsiteY23" fmla="*/ 405441 h 857250"/>
              <a:gd name="connsiteX24" fmla="*/ 717928 w 717937"/>
              <a:gd name="connsiteY24" fmla="*/ 301952 h 857250"/>
              <a:gd name="connsiteX25" fmla="*/ 717928 w 717937"/>
              <a:gd name="connsiteY25" fmla="*/ 434025 h 857250"/>
              <a:gd name="connsiteX26" fmla="*/ 717642 w 717937"/>
              <a:gd name="connsiteY26" fmla="*/ 434025 h 857250"/>
              <a:gd name="connsiteX27" fmla="*/ 358968 w 717937"/>
              <a:gd name="connsiteY27" fmla="*/ 535829 h 857250"/>
              <a:gd name="connsiteX28" fmla="*/ 362 w 717937"/>
              <a:gd name="connsiteY28" fmla="*/ 434016 h 857250"/>
              <a:gd name="connsiteX29" fmla="*/ 0 w 717937"/>
              <a:gd name="connsiteY29" fmla="*/ 434016 h 857250"/>
              <a:gd name="connsiteX30" fmla="*/ 0 w 717937"/>
              <a:gd name="connsiteY30" fmla="*/ 135732 h 857250"/>
              <a:gd name="connsiteX31" fmla="*/ 362 w 717937"/>
              <a:gd name="connsiteY31" fmla="*/ 135732 h 857250"/>
              <a:gd name="connsiteX32" fmla="*/ 47 w 717937"/>
              <a:gd name="connsiteY32" fmla="*/ 137503 h 857250"/>
              <a:gd name="connsiteX33" fmla="*/ 359026 w 717937"/>
              <a:gd name="connsiteY33" fmla="*/ 241097 h 857250"/>
              <a:gd name="connsiteX34" fmla="*/ 717928 w 717937"/>
              <a:gd name="connsiteY34" fmla="*/ 137637 h 857250"/>
              <a:gd name="connsiteX35" fmla="*/ 717928 w 717937"/>
              <a:gd name="connsiteY35" fmla="*/ 269663 h 857250"/>
              <a:gd name="connsiteX36" fmla="*/ 717642 w 717937"/>
              <a:gd name="connsiteY36" fmla="*/ 269663 h 857250"/>
              <a:gd name="connsiteX37" fmla="*/ 358968 w 717937"/>
              <a:gd name="connsiteY37" fmla="*/ 371533 h 857250"/>
              <a:gd name="connsiteX38" fmla="*/ 362 w 717937"/>
              <a:gd name="connsiteY38" fmla="*/ 269653 h 857250"/>
              <a:gd name="connsiteX39" fmla="*/ 0 w 717937"/>
              <a:gd name="connsiteY39" fmla="*/ 269653 h 857250"/>
              <a:gd name="connsiteX40" fmla="*/ 358968 w 717937"/>
              <a:gd name="connsiteY40" fmla="*/ 0 h 857250"/>
              <a:gd name="connsiteX41" fmla="*/ 717937 w 717937"/>
              <a:gd name="connsiteY41" fmla="*/ 103651 h 857250"/>
              <a:gd name="connsiteX42" fmla="*/ 358968 w 717937"/>
              <a:gd name="connsiteY42" fmla="*/ 207149 h 857250"/>
              <a:gd name="connsiteX43" fmla="*/ 0 w 717937"/>
              <a:gd name="connsiteY43" fmla="*/ 103651 h 857250"/>
              <a:gd name="connsiteX44" fmla="*/ 358968 w 717937"/>
              <a:gd name="connsiteY44"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17937" h="857250">
                <a:moveTo>
                  <a:pt x="0" y="621468"/>
                </a:moveTo>
                <a:lnTo>
                  <a:pt x="362" y="621468"/>
                </a:lnTo>
                <a:cubicBezTo>
                  <a:pt x="362" y="622144"/>
                  <a:pt x="47" y="622687"/>
                  <a:pt x="47" y="623268"/>
                </a:cubicBezTo>
                <a:cubicBezTo>
                  <a:pt x="47" y="680494"/>
                  <a:pt x="160772" y="726833"/>
                  <a:pt x="359026" y="726833"/>
                </a:cubicBezTo>
                <a:cubicBezTo>
                  <a:pt x="557136" y="726833"/>
                  <a:pt x="717699" y="680485"/>
                  <a:pt x="717928" y="623354"/>
                </a:cubicBezTo>
                <a:lnTo>
                  <a:pt x="717928" y="755427"/>
                </a:lnTo>
                <a:lnTo>
                  <a:pt x="717642" y="755427"/>
                </a:lnTo>
                <a:cubicBezTo>
                  <a:pt x="714270" y="811815"/>
                  <a:pt x="555155" y="857250"/>
                  <a:pt x="358968" y="857250"/>
                </a:cubicBezTo>
                <a:cubicBezTo>
                  <a:pt x="162734" y="857250"/>
                  <a:pt x="3686" y="811815"/>
                  <a:pt x="362" y="755427"/>
                </a:cubicBezTo>
                <a:lnTo>
                  <a:pt x="0" y="755427"/>
                </a:lnTo>
                <a:close/>
                <a:moveTo>
                  <a:pt x="0" y="460763"/>
                </a:moveTo>
                <a:lnTo>
                  <a:pt x="362" y="460763"/>
                </a:lnTo>
                <a:cubicBezTo>
                  <a:pt x="362" y="461353"/>
                  <a:pt x="47" y="461982"/>
                  <a:pt x="47" y="462563"/>
                </a:cubicBezTo>
                <a:cubicBezTo>
                  <a:pt x="47" y="519732"/>
                  <a:pt x="160772" y="566176"/>
                  <a:pt x="359026" y="566176"/>
                </a:cubicBezTo>
                <a:cubicBezTo>
                  <a:pt x="557136" y="566176"/>
                  <a:pt x="717699" y="519789"/>
                  <a:pt x="717928" y="462706"/>
                </a:cubicBezTo>
                <a:lnTo>
                  <a:pt x="717928" y="594722"/>
                </a:lnTo>
                <a:lnTo>
                  <a:pt x="717642" y="594722"/>
                </a:lnTo>
                <a:cubicBezTo>
                  <a:pt x="714270" y="651063"/>
                  <a:pt x="555155" y="696554"/>
                  <a:pt x="358968" y="696554"/>
                </a:cubicBezTo>
                <a:cubicBezTo>
                  <a:pt x="162734" y="696554"/>
                  <a:pt x="3686" y="651063"/>
                  <a:pt x="362" y="594713"/>
                </a:cubicBezTo>
                <a:lnTo>
                  <a:pt x="0" y="594713"/>
                </a:lnTo>
                <a:close/>
                <a:moveTo>
                  <a:pt x="0" y="300085"/>
                </a:moveTo>
                <a:lnTo>
                  <a:pt x="362" y="300085"/>
                </a:lnTo>
                <a:cubicBezTo>
                  <a:pt x="362" y="300618"/>
                  <a:pt x="47" y="301161"/>
                  <a:pt x="47" y="301752"/>
                </a:cubicBezTo>
                <a:cubicBezTo>
                  <a:pt x="47" y="359073"/>
                  <a:pt x="160772" y="405441"/>
                  <a:pt x="359026" y="405441"/>
                </a:cubicBezTo>
                <a:cubicBezTo>
                  <a:pt x="557136" y="405441"/>
                  <a:pt x="717699" y="359102"/>
                  <a:pt x="717928" y="301952"/>
                </a:cubicBezTo>
                <a:lnTo>
                  <a:pt x="717928" y="434025"/>
                </a:lnTo>
                <a:lnTo>
                  <a:pt x="717642" y="434025"/>
                </a:lnTo>
                <a:cubicBezTo>
                  <a:pt x="714270" y="490337"/>
                  <a:pt x="555155" y="535829"/>
                  <a:pt x="358968" y="535829"/>
                </a:cubicBezTo>
                <a:cubicBezTo>
                  <a:pt x="162734" y="535829"/>
                  <a:pt x="3686" y="490337"/>
                  <a:pt x="362" y="434016"/>
                </a:cubicBezTo>
                <a:lnTo>
                  <a:pt x="0" y="434016"/>
                </a:lnTo>
                <a:close/>
                <a:moveTo>
                  <a:pt x="0" y="135732"/>
                </a:moveTo>
                <a:lnTo>
                  <a:pt x="362" y="135732"/>
                </a:lnTo>
                <a:cubicBezTo>
                  <a:pt x="362" y="136275"/>
                  <a:pt x="47" y="136875"/>
                  <a:pt x="47" y="137503"/>
                </a:cubicBezTo>
                <a:cubicBezTo>
                  <a:pt x="47" y="194720"/>
                  <a:pt x="160772" y="241097"/>
                  <a:pt x="359026" y="241097"/>
                </a:cubicBezTo>
                <a:cubicBezTo>
                  <a:pt x="557136" y="241097"/>
                  <a:pt x="717699" y="194768"/>
                  <a:pt x="717928" y="137637"/>
                </a:cubicBezTo>
                <a:lnTo>
                  <a:pt x="717928" y="269663"/>
                </a:lnTo>
                <a:lnTo>
                  <a:pt x="717642" y="269663"/>
                </a:lnTo>
                <a:cubicBezTo>
                  <a:pt x="714270" y="326041"/>
                  <a:pt x="555155" y="371533"/>
                  <a:pt x="358968" y="371533"/>
                </a:cubicBezTo>
                <a:cubicBezTo>
                  <a:pt x="162734" y="371533"/>
                  <a:pt x="3686" y="326032"/>
                  <a:pt x="362" y="269653"/>
                </a:cubicBezTo>
                <a:lnTo>
                  <a:pt x="0" y="269653"/>
                </a:lnTo>
                <a:close/>
                <a:moveTo>
                  <a:pt x="358968" y="0"/>
                </a:moveTo>
                <a:cubicBezTo>
                  <a:pt x="557231" y="0"/>
                  <a:pt x="717937" y="46425"/>
                  <a:pt x="717937" y="103651"/>
                </a:cubicBezTo>
                <a:cubicBezTo>
                  <a:pt x="717937" y="160772"/>
                  <a:pt x="557231" y="207149"/>
                  <a:pt x="358968" y="207149"/>
                </a:cubicBezTo>
                <a:cubicBezTo>
                  <a:pt x="160725" y="207149"/>
                  <a:pt x="0" y="160772"/>
                  <a:pt x="0" y="103651"/>
                </a:cubicBezTo>
                <a:cubicBezTo>
                  <a:pt x="0" y="46425"/>
                  <a:pt x="160725" y="0"/>
                  <a:pt x="358968" y="0"/>
                </a:cubicBezTo>
                <a:close/>
              </a:path>
            </a:pathLst>
          </a:custGeom>
          <a:solidFill>
            <a:schemeClr val="bg1">
              <a:lumMod val="50000"/>
            </a:schemeClr>
          </a:solidFill>
          <a:ln w="9525" cap="flat">
            <a:noFill/>
            <a:prstDash val="solid"/>
            <a:miter/>
          </a:ln>
        </p:spPr>
        <p:txBody>
          <a:bodyPr rtlCol="0" anchor="ctr"/>
          <a:lstStyle/>
          <a:p>
            <a:endParaRPr lang="en-IN"/>
          </a:p>
        </p:txBody>
      </p:sp>
      <p:sp>
        <p:nvSpPr>
          <p:cNvPr id="84" name="Graphic 22">
            <a:extLst>
              <a:ext uri="{FF2B5EF4-FFF2-40B4-BE49-F238E27FC236}">
                <a16:creationId xmlns:a16="http://schemas.microsoft.com/office/drawing/2014/main" id="{26ABB405-7DD9-438E-8BF5-74E11FDD3B50}"/>
              </a:ext>
            </a:extLst>
          </p:cNvPr>
          <p:cNvSpPr/>
          <p:nvPr/>
        </p:nvSpPr>
        <p:spPr>
          <a:xfrm>
            <a:off x="5760078" y="1814011"/>
            <a:ext cx="280100" cy="280100"/>
          </a:xfrm>
          <a:custGeom>
            <a:avLst/>
            <a:gdLst>
              <a:gd name="connsiteX0" fmla="*/ 474779 w 473312"/>
              <a:gd name="connsiteY0" fmla="*/ 111841 h 473312"/>
              <a:gd name="connsiteX1" fmla="*/ 407505 w 473312"/>
              <a:gd name="connsiteY1" fmla="*/ 44567 h 473312"/>
              <a:gd name="connsiteX2" fmla="*/ 374651 w 473312"/>
              <a:gd name="connsiteY2" fmla="*/ 53194 h 473312"/>
              <a:gd name="connsiteX3" fmla="*/ 238088 w 473312"/>
              <a:gd name="connsiteY3" fmla="*/ 1866 h 473312"/>
              <a:gd name="connsiteX4" fmla="*/ 101735 w 473312"/>
              <a:gd name="connsiteY4" fmla="*/ 53033 h 473312"/>
              <a:gd name="connsiteX5" fmla="*/ 69140 w 473312"/>
              <a:gd name="connsiteY5" fmla="*/ 44567 h 473312"/>
              <a:gd name="connsiteX6" fmla="*/ 1866 w 473312"/>
              <a:gd name="connsiteY6" fmla="*/ 111841 h 473312"/>
              <a:gd name="connsiteX7" fmla="*/ 34584 w 473312"/>
              <a:gd name="connsiteY7" fmla="*/ 169453 h 473312"/>
              <a:gd name="connsiteX8" fmla="*/ 30685 w 473312"/>
              <a:gd name="connsiteY8" fmla="*/ 209270 h 473312"/>
              <a:gd name="connsiteX9" fmla="*/ 170868 w 473312"/>
              <a:gd name="connsiteY9" fmla="*/ 405529 h 473312"/>
              <a:gd name="connsiteX10" fmla="*/ 238088 w 473312"/>
              <a:gd name="connsiteY10" fmla="*/ 471749 h 473312"/>
              <a:gd name="connsiteX11" fmla="*/ 305309 w 473312"/>
              <a:gd name="connsiteY11" fmla="*/ 405529 h 473312"/>
              <a:gd name="connsiteX12" fmla="*/ 445492 w 473312"/>
              <a:gd name="connsiteY12" fmla="*/ 209270 h 473312"/>
              <a:gd name="connsiteX13" fmla="*/ 441647 w 473312"/>
              <a:gd name="connsiteY13" fmla="*/ 169707 h 473312"/>
              <a:gd name="connsiteX14" fmla="*/ 474779 w 473312"/>
              <a:gd name="connsiteY14" fmla="*/ 111841 h 473312"/>
              <a:gd name="connsiteX15" fmla="*/ 69140 w 473312"/>
              <a:gd name="connsiteY15" fmla="*/ 68965 h 473312"/>
              <a:gd name="connsiteX16" fmla="*/ 112016 w 473312"/>
              <a:gd name="connsiteY16" fmla="*/ 111841 h 473312"/>
              <a:gd name="connsiteX17" fmla="*/ 69140 w 473312"/>
              <a:gd name="connsiteY17" fmla="*/ 154717 h 473312"/>
              <a:gd name="connsiteX18" fmla="*/ 26264 w 473312"/>
              <a:gd name="connsiteY18" fmla="*/ 111841 h 473312"/>
              <a:gd name="connsiteX19" fmla="*/ 69140 w 473312"/>
              <a:gd name="connsiteY19" fmla="*/ 68965 h 473312"/>
              <a:gd name="connsiteX20" fmla="*/ 238088 w 473312"/>
              <a:gd name="connsiteY20" fmla="*/ 447346 h 473312"/>
              <a:gd name="connsiteX21" fmla="*/ 195212 w 473312"/>
              <a:gd name="connsiteY21" fmla="*/ 404470 h 473312"/>
              <a:gd name="connsiteX22" fmla="*/ 238088 w 473312"/>
              <a:gd name="connsiteY22" fmla="*/ 361594 h 473312"/>
              <a:gd name="connsiteX23" fmla="*/ 280965 w 473312"/>
              <a:gd name="connsiteY23" fmla="*/ 404470 h 473312"/>
              <a:gd name="connsiteX24" fmla="*/ 238088 w 473312"/>
              <a:gd name="connsiteY24" fmla="*/ 447346 h 473312"/>
              <a:gd name="connsiteX25" fmla="*/ 421094 w 473312"/>
              <a:gd name="connsiteY25" fmla="*/ 209265 h 473312"/>
              <a:gd name="connsiteX26" fmla="*/ 301088 w 473312"/>
              <a:gd name="connsiteY26" fmla="*/ 381097 h 473312"/>
              <a:gd name="connsiteX27" fmla="*/ 238088 w 473312"/>
              <a:gd name="connsiteY27" fmla="*/ 337191 h 473312"/>
              <a:gd name="connsiteX28" fmla="*/ 175089 w 473312"/>
              <a:gd name="connsiteY28" fmla="*/ 381092 h 473312"/>
              <a:gd name="connsiteX29" fmla="*/ 55082 w 473312"/>
              <a:gd name="connsiteY29" fmla="*/ 209265 h 473312"/>
              <a:gd name="connsiteX30" fmla="*/ 57751 w 473312"/>
              <a:gd name="connsiteY30" fmla="*/ 178070 h 473312"/>
              <a:gd name="connsiteX31" fmla="*/ 69140 w 473312"/>
              <a:gd name="connsiteY31" fmla="*/ 179110 h 473312"/>
              <a:gd name="connsiteX32" fmla="*/ 136414 w 473312"/>
              <a:gd name="connsiteY32" fmla="*/ 111836 h 473312"/>
              <a:gd name="connsiteX33" fmla="*/ 120804 w 473312"/>
              <a:gd name="connsiteY33" fmla="*/ 68818 h 473312"/>
              <a:gd name="connsiteX34" fmla="*/ 238088 w 473312"/>
              <a:gd name="connsiteY34" fmla="*/ 26259 h 473312"/>
              <a:gd name="connsiteX35" fmla="*/ 355631 w 473312"/>
              <a:gd name="connsiteY35" fmla="*/ 69048 h 473312"/>
              <a:gd name="connsiteX36" fmla="*/ 340231 w 473312"/>
              <a:gd name="connsiteY36" fmla="*/ 111836 h 473312"/>
              <a:gd name="connsiteX37" fmla="*/ 407505 w 473312"/>
              <a:gd name="connsiteY37" fmla="*/ 179110 h 473312"/>
              <a:gd name="connsiteX38" fmla="*/ 418440 w 473312"/>
              <a:gd name="connsiteY38" fmla="*/ 178139 h 473312"/>
              <a:gd name="connsiteX39" fmla="*/ 421094 w 473312"/>
              <a:gd name="connsiteY39" fmla="*/ 209265 h 473312"/>
              <a:gd name="connsiteX40" fmla="*/ 407505 w 473312"/>
              <a:gd name="connsiteY40" fmla="*/ 154717 h 473312"/>
              <a:gd name="connsiteX41" fmla="*/ 364629 w 473312"/>
              <a:gd name="connsiteY41" fmla="*/ 111841 h 473312"/>
              <a:gd name="connsiteX42" fmla="*/ 407505 w 473312"/>
              <a:gd name="connsiteY42" fmla="*/ 68965 h 473312"/>
              <a:gd name="connsiteX43" fmla="*/ 450381 w 473312"/>
              <a:gd name="connsiteY43" fmla="*/ 111841 h 473312"/>
              <a:gd name="connsiteX44" fmla="*/ 407505 w 473312"/>
              <a:gd name="connsiteY44" fmla="*/ 154717 h 47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3312" h="473312">
                <a:moveTo>
                  <a:pt x="474779" y="111841"/>
                </a:moveTo>
                <a:cubicBezTo>
                  <a:pt x="474779" y="74747"/>
                  <a:pt x="444599" y="44567"/>
                  <a:pt x="407505" y="44567"/>
                </a:cubicBezTo>
                <a:cubicBezTo>
                  <a:pt x="395575" y="44567"/>
                  <a:pt x="384376" y="47719"/>
                  <a:pt x="374651" y="53194"/>
                </a:cubicBezTo>
                <a:cubicBezTo>
                  <a:pt x="336816" y="20038"/>
                  <a:pt x="288674" y="1866"/>
                  <a:pt x="238088" y="1866"/>
                </a:cubicBezTo>
                <a:cubicBezTo>
                  <a:pt x="187644" y="1866"/>
                  <a:pt x="139542" y="20004"/>
                  <a:pt x="101735" y="53033"/>
                </a:cubicBezTo>
                <a:cubicBezTo>
                  <a:pt x="92074" y="47656"/>
                  <a:pt x="80963" y="44567"/>
                  <a:pt x="69140" y="44567"/>
                </a:cubicBezTo>
                <a:cubicBezTo>
                  <a:pt x="32041" y="44567"/>
                  <a:pt x="1866" y="74747"/>
                  <a:pt x="1866" y="111841"/>
                </a:cubicBezTo>
                <a:cubicBezTo>
                  <a:pt x="1866" y="136292"/>
                  <a:pt x="15017" y="157674"/>
                  <a:pt x="34584" y="169453"/>
                </a:cubicBezTo>
                <a:cubicBezTo>
                  <a:pt x="32041" y="182521"/>
                  <a:pt x="30685" y="195866"/>
                  <a:pt x="30685" y="209270"/>
                </a:cubicBezTo>
                <a:cubicBezTo>
                  <a:pt x="30685" y="297618"/>
                  <a:pt x="87902" y="377081"/>
                  <a:pt x="170868" y="405529"/>
                </a:cubicBezTo>
                <a:cubicBezTo>
                  <a:pt x="171439" y="442135"/>
                  <a:pt x="201346" y="471749"/>
                  <a:pt x="238088" y="471749"/>
                </a:cubicBezTo>
                <a:cubicBezTo>
                  <a:pt x="274826" y="471749"/>
                  <a:pt x="304738" y="442135"/>
                  <a:pt x="305309" y="405529"/>
                </a:cubicBezTo>
                <a:cubicBezTo>
                  <a:pt x="388250" y="377086"/>
                  <a:pt x="445492" y="297550"/>
                  <a:pt x="445492" y="209270"/>
                </a:cubicBezTo>
                <a:cubicBezTo>
                  <a:pt x="445492" y="195954"/>
                  <a:pt x="444155" y="182691"/>
                  <a:pt x="441647" y="169707"/>
                </a:cubicBezTo>
                <a:cubicBezTo>
                  <a:pt x="461443" y="157981"/>
                  <a:pt x="474779" y="136463"/>
                  <a:pt x="474779" y="111841"/>
                </a:cubicBezTo>
                <a:close/>
                <a:moveTo>
                  <a:pt x="69140" y="68965"/>
                </a:moveTo>
                <a:cubicBezTo>
                  <a:pt x="92786" y="68965"/>
                  <a:pt x="112016" y="88200"/>
                  <a:pt x="112016" y="111841"/>
                </a:cubicBezTo>
                <a:cubicBezTo>
                  <a:pt x="112016" y="135482"/>
                  <a:pt x="92786" y="154717"/>
                  <a:pt x="69140" y="154717"/>
                </a:cubicBezTo>
                <a:cubicBezTo>
                  <a:pt x="45494" y="154717"/>
                  <a:pt x="26264" y="135482"/>
                  <a:pt x="26264" y="111841"/>
                </a:cubicBezTo>
                <a:cubicBezTo>
                  <a:pt x="26264" y="88200"/>
                  <a:pt x="45494" y="68965"/>
                  <a:pt x="69140" y="68965"/>
                </a:cubicBezTo>
                <a:close/>
                <a:moveTo>
                  <a:pt x="238088" y="447346"/>
                </a:moveTo>
                <a:cubicBezTo>
                  <a:pt x="214442" y="447346"/>
                  <a:pt x="195212" y="428111"/>
                  <a:pt x="195212" y="404470"/>
                </a:cubicBezTo>
                <a:cubicBezTo>
                  <a:pt x="195212" y="380829"/>
                  <a:pt x="214442" y="361594"/>
                  <a:pt x="238088" y="361594"/>
                </a:cubicBezTo>
                <a:cubicBezTo>
                  <a:pt x="261734" y="361594"/>
                  <a:pt x="280965" y="380829"/>
                  <a:pt x="280965" y="404470"/>
                </a:cubicBezTo>
                <a:cubicBezTo>
                  <a:pt x="280965" y="428111"/>
                  <a:pt x="261734" y="447346"/>
                  <a:pt x="238088" y="447346"/>
                </a:cubicBezTo>
                <a:close/>
                <a:moveTo>
                  <a:pt x="421094" y="209265"/>
                </a:moveTo>
                <a:cubicBezTo>
                  <a:pt x="421094" y="285844"/>
                  <a:pt x="372265" y="354938"/>
                  <a:pt x="301088" y="381097"/>
                </a:cubicBezTo>
                <a:cubicBezTo>
                  <a:pt x="291563" y="355504"/>
                  <a:pt x="266956" y="337191"/>
                  <a:pt x="238088" y="337191"/>
                </a:cubicBezTo>
                <a:cubicBezTo>
                  <a:pt x="209221" y="337191"/>
                  <a:pt x="184614" y="355504"/>
                  <a:pt x="175089" y="381092"/>
                </a:cubicBezTo>
                <a:cubicBezTo>
                  <a:pt x="103887" y="354938"/>
                  <a:pt x="55082" y="285908"/>
                  <a:pt x="55082" y="209265"/>
                </a:cubicBezTo>
                <a:cubicBezTo>
                  <a:pt x="55082" y="198779"/>
                  <a:pt x="55995" y="188332"/>
                  <a:pt x="57751" y="178070"/>
                </a:cubicBezTo>
                <a:cubicBezTo>
                  <a:pt x="61460" y="178705"/>
                  <a:pt x="65251" y="179110"/>
                  <a:pt x="69140" y="179110"/>
                </a:cubicBezTo>
                <a:cubicBezTo>
                  <a:pt x="106239" y="179110"/>
                  <a:pt x="136414" y="148930"/>
                  <a:pt x="136414" y="111836"/>
                </a:cubicBezTo>
                <a:cubicBezTo>
                  <a:pt x="136414" y="95485"/>
                  <a:pt x="130539" y="80490"/>
                  <a:pt x="120804" y="68818"/>
                </a:cubicBezTo>
                <a:cubicBezTo>
                  <a:pt x="153683" y="41317"/>
                  <a:pt x="194914" y="26259"/>
                  <a:pt x="238088" y="26259"/>
                </a:cubicBezTo>
                <a:cubicBezTo>
                  <a:pt x="281423" y="26259"/>
                  <a:pt x="322714" y="41400"/>
                  <a:pt x="355631" y="69048"/>
                </a:cubicBezTo>
                <a:cubicBezTo>
                  <a:pt x="346013" y="80685"/>
                  <a:pt x="340231" y="95597"/>
                  <a:pt x="340231" y="111836"/>
                </a:cubicBezTo>
                <a:cubicBezTo>
                  <a:pt x="340231" y="148930"/>
                  <a:pt x="370411" y="179110"/>
                  <a:pt x="407505" y="179110"/>
                </a:cubicBezTo>
                <a:cubicBezTo>
                  <a:pt x="411238" y="179110"/>
                  <a:pt x="414873" y="178724"/>
                  <a:pt x="418440" y="178139"/>
                </a:cubicBezTo>
                <a:cubicBezTo>
                  <a:pt x="420192" y="188386"/>
                  <a:pt x="421094" y="198808"/>
                  <a:pt x="421094" y="209265"/>
                </a:cubicBezTo>
                <a:close/>
                <a:moveTo>
                  <a:pt x="407505" y="154717"/>
                </a:moveTo>
                <a:cubicBezTo>
                  <a:pt x="383859" y="154717"/>
                  <a:pt x="364629" y="135482"/>
                  <a:pt x="364629" y="111841"/>
                </a:cubicBezTo>
                <a:cubicBezTo>
                  <a:pt x="364629" y="88200"/>
                  <a:pt x="383859" y="68965"/>
                  <a:pt x="407505" y="68965"/>
                </a:cubicBezTo>
                <a:cubicBezTo>
                  <a:pt x="431151" y="68965"/>
                  <a:pt x="450381" y="88200"/>
                  <a:pt x="450381" y="111841"/>
                </a:cubicBezTo>
                <a:cubicBezTo>
                  <a:pt x="450381" y="135482"/>
                  <a:pt x="431151" y="154717"/>
                  <a:pt x="407505" y="154717"/>
                </a:cubicBezTo>
                <a:close/>
              </a:path>
            </a:pathLst>
          </a:custGeom>
          <a:solidFill>
            <a:schemeClr val="bg1">
              <a:lumMod val="50000"/>
            </a:schemeClr>
          </a:solidFill>
          <a:ln w="4858" cap="flat">
            <a:noFill/>
            <a:prstDash val="solid"/>
            <a:miter/>
          </a:ln>
        </p:spPr>
        <p:txBody>
          <a:bodyPr rtlCol="0" anchor="ctr"/>
          <a:lstStyle/>
          <a:p>
            <a:endParaRPr lang="en-IN"/>
          </a:p>
        </p:txBody>
      </p:sp>
      <p:sp>
        <p:nvSpPr>
          <p:cNvPr id="85" name="TextBox 84">
            <a:extLst>
              <a:ext uri="{FF2B5EF4-FFF2-40B4-BE49-F238E27FC236}">
                <a16:creationId xmlns:a16="http://schemas.microsoft.com/office/drawing/2014/main" id="{F8CC5EFC-F47F-46AD-B560-27133A54DCF0}"/>
              </a:ext>
            </a:extLst>
          </p:cNvPr>
          <p:cNvSpPr txBox="1"/>
          <p:nvPr/>
        </p:nvSpPr>
        <p:spPr>
          <a:xfrm>
            <a:off x="1936990" y="2213183"/>
            <a:ext cx="1101185"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Virtual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machines</a:t>
            </a:r>
          </a:p>
        </p:txBody>
      </p:sp>
      <p:sp>
        <p:nvSpPr>
          <p:cNvPr id="86" name="TextBox 85">
            <a:extLst>
              <a:ext uri="{FF2B5EF4-FFF2-40B4-BE49-F238E27FC236}">
                <a16:creationId xmlns:a16="http://schemas.microsoft.com/office/drawing/2014/main" id="{83D83438-821A-4C90-AE13-35A11ED3FBDF}"/>
              </a:ext>
            </a:extLst>
          </p:cNvPr>
          <p:cNvSpPr txBox="1"/>
          <p:nvPr/>
        </p:nvSpPr>
        <p:spPr>
          <a:xfrm>
            <a:off x="699322" y="2213183"/>
            <a:ext cx="795901" cy="22743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Storage</a:t>
            </a:r>
          </a:p>
        </p:txBody>
      </p:sp>
      <p:sp>
        <p:nvSpPr>
          <p:cNvPr id="87" name="TextBox 86">
            <a:extLst>
              <a:ext uri="{FF2B5EF4-FFF2-40B4-BE49-F238E27FC236}">
                <a16:creationId xmlns:a16="http://schemas.microsoft.com/office/drawing/2014/main" id="{E4650099-CFAD-4C95-B2C2-9EE709C0A3C4}"/>
              </a:ext>
            </a:extLst>
          </p:cNvPr>
          <p:cNvSpPr txBox="1"/>
          <p:nvPr/>
        </p:nvSpPr>
        <p:spPr>
          <a:xfrm>
            <a:off x="3479943" y="2213183"/>
            <a:ext cx="1259980" cy="22743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Networking</a:t>
            </a:r>
          </a:p>
        </p:txBody>
      </p:sp>
      <p:sp>
        <p:nvSpPr>
          <p:cNvPr id="88" name="TextBox 87">
            <a:extLst>
              <a:ext uri="{FF2B5EF4-FFF2-40B4-BE49-F238E27FC236}">
                <a16:creationId xmlns:a16="http://schemas.microsoft.com/office/drawing/2014/main" id="{CF2E3BE8-AEA8-405A-A6F1-3FF7135F21CF}"/>
              </a:ext>
            </a:extLst>
          </p:cNvPr>
          <p:cNvSpPr txBox="1"/>
          <p:nvPr/>
        </p:nvSpPr>
        <p:spPr>
          <a:xfrm>
            <a:off x="5270138" y="2213183"/>
            <a:ext cx="1259980"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Existing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frameworks</a:t>
            </a:r>
          </a:p>
        </p:txBody>
      </p:sp>
      <p:sp>
        <p:nvSpPr>
          <p:cNvPr id="89" name="TextBox 88">
            <a:extLst>
              <a:ext uri="{FF2B5EF4-FFF2-40B4-BE49-F238E27FC236}">
                <a16:creationId xmlns:a16="http://schemas.microsoft.com/office/drawing/2014/main" id="{00FF29BC-A2B3-4CCD-8940-AB30E338785D}"/>
              </a:ext>
            </a:extLst>
          </p:cNvPr>
          <p:cNvSpPr txBox="1"/>
          <p:nvPr/>
        </p:nvSpPr>
        <p:spPr>
          <a:xfrm>
            <a:off x="7080407" y="2213183"/>
            <a:ext cx="1259980" cy="44268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Web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and mobile</a:t>
            </a:r>
          </a:p>
        </p:txBody>
      </p:sp>
      <p:sp>
        <p:nvSpPr>
          <p:cNvPr id="90" name="TextBox 89">
            <a:extLst>
              <a:ext uri="{FF2B5EF4-FFF2-40B4-BE49-F238E27FC236}">
                <a16:creationId xmlns:a16="http://schemas.microsoft.com/office/drawing/2014/main" id="{D3A1A00F-B901-4CBD-B413-EDF3302A034C}"/>
              </a:ext>
            </a:extLst>
          </p:cNvPr>
          <p:cNvSpPr txBox="1"/>
          <p:nvPr/>
        </p:nvSpPr>
        <p:spPr>
          <a:xfrm>
            <a:off x="10700944" y="2213183"/>
            <a:ext cx="1259980"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Serverless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Compute</a:t>
            </a:r>
          </a:p>
        </p:txBody>
      </p:sp>
      <p:sp>
        <p:nvSpPr>
          <p:cNvPr id="91" name="TextBox 90">
            <a:extLst>
              <a:ext uri="{FF2B5EF4-FFF2-40B4-BE49-F238E27FC236}">
                <a16:creationId xmlns:a16="http://schemas.microsoft.com/office/drawing/2014/main" id="{A6FEED12-92A1-41CA-8EF4-116F6423E1E3}"/>
              </a:ext>
            </a:extLst>
          </p:cNvPr>
          <p:cNvSpPr txBox="1"/>
          <p:nvPr/>
        </p:nvSpPr>
        <p:spPr>
          <a:xfrm>
            <a:off x="8890676" y="2213183"/>
            <a:ext cx="1259980" cy="221343"/>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Microservices</a:t>
            </a:r>
          </a:p>
        </p:txBody>
      </p:sp>
    </p:spTree>
    <p:extLst>
      <p:ext uri="{BB962C8B-B14F-4D97-AF65-F5344CB8AC3E}">
        <p14:creationId xmlns:p14="http://schemas.microsoft.com/office/powerpoint/2010/main" val="352715583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Managed Disks?</a:t>
            </a:r>
            <a:endParaRPr lang="en-US" dirty="0"/>
          </a:p>
        </p:txBody>
      </p:sp>
      <p:grpSp>
        <p:nvGrpSpPr>
          <p:cNvPr id="15" name="Group 14">
            <a:extLst>
              <a:ext uri="{FF2B5EF4-FFF2-40B4-BE49-F238E27FC236}">
                <a16:creationId xmlns:a16="http://schemas.microsoft.com/office/drawing/2014/main" id="{BE917A17-7487-429F-A44F-805C7FEF3057}"/>
              </a:ext>
            </a:extLst>
          </p:cNvPr>
          <p:cNvGrpSpPr/>
          <p:nvPr/>
        </p:nvGrpSpPr>
        <p:grpSpPr>
          <a:xfrm>
            <a:off x="465138" y="1235075"/>
            <a:ext cx="4630065" cy="5410200"/>
            <a:chOff x="465138" y="1235075"/>
            <a:chExt cx="5411787" cy="5311596"/>
          </a:xfrm>
        </p:grpSpPr>
        <p:sp>
          <p:nvSpPr>
            <p:cNvPr id="9" name="Rectangle 8">
              <a:extLst>
                <a:ext uri="{FF2B5EF4-FFF2-40B4-BE49-F238E27FC236}">
                  <a16:creationId xmlns:a16="http://schemas.microsoft.com/office/drawing/2014/main" id="{A4FE1718-89A9-4D32-B6FE-3C9A58C8DE4B}"/>
                </a:ext>
              </a:extLst>
            </p:cNvPr>
            <p:cNvSpPr/>
            <p:nvPr/>
          </p:nvSpPr>
          <p:spPr>
            <a:xfrm>
              <a:off x="465138" y="1235075"/>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Simple</a:t>
              </a:r>
              <a:r>
                <a:rPr lang="en-US" sz="2400" kern="1200" dirty="0">
                  <a:solidFill>
                    <a:schemeClr val="tx2"/>
                  </a:solidFill>
                </a:rPr>
                <a:t> – Abstracts storage accounts from customers</a:t>
              </a:r>
              <a:endParaRPr lang="en-IN" sz="2400" kern="1200" dirty="0">
                <a:solidFill>
                  <a:schemeClr val="tx2"/>
                </a:solidFill>
              </a:endParaRPr>
            </a:p>
          </p:txBody>
        </p:sp>
        <p:sp>
          <p:nvSpPr>
            <p:cNvPr id="10" name="Rectangle 9">
              <a:extLst>
                <a:ext uri="{FF2B5EF4-FFF2-40B4-BE49-F238E27FC236}">
                  <a16:creationId xmlns:a16="http://schemas.microsoft.com/office/drawing/2014/main" id="{EEDF8D57-A1E0-42FF-9242-23390BACF272}"/>
                </a:ext>
              </a:extLst>
            </p:cNvPr>
            <p:cNvSpPr/>
            <p:nvPr/>
          </p:nvSpPr>
          <p:spPr>
            <a:xfrm>
              <a:off x="465138" y="2609368"/>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Granular access control </a:t>
              </a:r>
              <a:r>
                <a:rPr lang="en-US" sz="2400" kern="1200" dirty="0">
                  <a:solidFill>
                    <a:schemeClr val="tx2"/>
                  </a:solidFill>
                </a:rPr>
                <a:t>– Top level ARM resource, apply </a:t>
              </a:r>
              <a:br>
                <a:rPr lang="en-US" sz="2400" kern="1200" dirty="0">
                  <a:solidFill>
                    <a:schemeClr val="tx2"/>
                  </a:solidFill>
                </a:rPr>
              </a:br>
              <a:r>
                <a:rPr lang="en-US" sz="2400" kern="1200" dirty="0">
                  <a:solidFill>
                    <a:schemeClr val="tx2"/>
                  </a:solidFill>
                </a:rPr>
                <a:t>Azure RBAC </a:t>
              </a:r>
              <a:endParaRPr lang="en-IN" sz="2400" kern="1200" dirty="0">
                <a:solidFill>
                  <a:schemeClr val="tx2"/>
                </a:solidFill>
              </a:endParaRPr>
            </a:p>
          </p:txBody>
        </p:sp>
        <p:sp>
          <p:nvSpPr>
            <p:cNvPr id="11" name="Rectangle 10">
              <a:extLst>
                <a:ext uri="{FF2B5EF4-FFF2-40B4-BE49-F238E27FC236}">
                  <a16:creationId xmlns:a16="http://schemas.microsoft.com/office/drawing/2014/main" id="{692A5209-DEC2-4F4C-AF27-FBFC8069E8E6}"/>
                </a:ext>
              </a:extLst>
            </p:cNvPr>
            <p:cNvSpPr/>
            <p:nvPr/>
          </p:nvSpPr>
          <p:spPr>
            <a:xfrm>
              <a:off x="465138" y="398366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Better performance </a:t>
              </a:r>
              <a:r>
                <a:rPr lang="en-US" sz="2400" kern="1200" dirty="0">
                  <a:solidFill>
                    <a:schemeClr val="tx2"/>
                  </a:solidFill>
                </a:rPr>
                <a:t>– Storage account limits do not apply </a:t>
              </a:r>
              <a:endParaRPr lang="en-IN" sz="2400" kern="1200" dirty="0">
                <a:solidFill>
                  <a:schemeClr val="tx2"/>
                </a:solidFill>
              </a:endParaRPr>
            </a:p>
          </p:txBody>
        </p:sp>
        <p:sp>
          <p:nvSpPr>
            <p:cNvPr id="12" name="Rectangle 11">
              <a:extLst>
                <a:ext uri="{FF2B5EF4-FFF2-40B4-BE49-F238E27FC236}">
                  <a16:creationId xmlns:a16="http://schemas.microsoft.com/office/drawing/2014/main" id="{A8D2D860-5152-44D9-B4F8-B6DDAA2CF4B7}"/>
                </a:ext>
              </a:extLst>
            </p:cNvPr>
            <p:cNvSpPr/>
            <p:nvPr/>
          </p:nvSpPr>
          <p:spPr>
            <a:xfrm>
              <a:off x="465138" y="535795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Big scale </a:t>
              </a:r>
              <a:r>
                <a:rPr lang="en-US" sz="2400" kern="1200" dirty="0">
                  <a:solidFill>
                    <a:schemeClr val="tx2"/>
                  </a:solidFill>
                </a:rPr>
                <a:t>– Up to 10,000 disks </a:t>
              </a:r>
              <a:br>
                <a:rPr lang="en-US" sz="2400" kern="1200" dirty="0">
                  <a:solidFill>
                    <a:schemeClr val="tx2"/>
                  </a:solidFill>
                </a:rPr>
              </a:br>
              <a:r>
                <a:rPr lang="en-US" sz="2400" kern="1200" dirty="0">
                  <a:solidFill>
                    <a:schemeClr val="tx2"/>
                  </a:solidFill>
                </a:rPr>
                <a:t>per region per subscription </a:t>
              </a:r>
              <a:endParaRPr lang="en-IN" sz="2400" kern="1200" dirty="0">
                <a:solidFill>
                  <a:schemeClr val="tx2"/>
                </a:solidFill>
              </a:endParaRPr>
            </a:p>
          </p:txBody>
        </p:sp>
      </p:grpSp>
      <p:sp>
        <p:nvSpPr>
          <p:cNvPr id="14" name="Rectangle 13">
            <a:extLst>
              <a:ext uri="{FF2B5EF4-FFF2-40B4-BE49-F238E27FC236}">
                <a16:creationId xmlns:a16="http://schemas.microsoft.com/office/drawing/2014/main" id="{495C1A24-C21D-4122-B37F-5DB0AF32269C}"/>
              </a:ext>
            </a:extLst>
          </p:cNvPr>
          <p:cNvSpPr/>
          <p:nvPr/>
        </p:nvSpPr>
        <p:spPr bwMode="auto">
          <a:xfrm>
            <a:off x="5303520" y="1235075"/>
            <a:ext cx="6667817" cy="5410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22AC388E-7601-4141-BB76-22CCA568A83F}"/>
              </a:ext>
            </a:extLst>
          </p:cNvPr>
          <p:cNvSpPr txBox="1"/>
          <p:nvPr/>
        </p:nvSpPr>
        <p:spPr>
          <a:xfrm>
            <a:off x="9465372" y="5820820"/>
            <a:ext cx="2118392" cy="646331"/>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Managed Storage accounts</a:t>
            </a:r>
          </a:p>
        </p:txBody>
      </p:sp>
      <p:sp>
        <p:nvSpPr>
          <p:cNvPr id="73" name="TextBox 72">
            <a:extLst>
              <a:ext uri="{FF2B5EF4-FFF2-40B4-BE49-F238E27FC236}">
                <a16:creationId xmlns:a16="http://schemas.microsoft.com/office/drawing/2014/main" id="{9F1D2163-A0C3-4DA7-8477-B5DC2D88339B}"/>
              </a:ext>
            </a:extLst>
          </p:cNvPr>
          <p:cNvSpPr txBox="1"/>
          <p:nvPr/>
        </p:nvSpPr>
        <p:spPr>
          <a:xfrm>
            <a:off x="9621483" y="1476712"/>
            <a:ext cx="1806170" cy="646331"/>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Managed by Azure</a:t>
            </a:r>
          </a:p>
        </p:txBody>
      </p:sp>
      <p:cxnSp>
        <p:nvCxnSpPr>
          <p:cNvPr id="79" name="Straight Connector 78">
            <a:extLst>
              <a:ext uri="{FF2B5EF4-FFF2-40B4-BE49-F238E27FC236}">
                <a16:creationId xmlns:a16="http://schemas.microsoft.com/office/drawing/2014/main" id="{35EDDF2F-764E-4E88-8139-84731043BFD8}"/>
              </a:ext>
            </a:extLst>
          </p:cNvPr>
          <p:cNvCxnSpPr>
            <a:cxnSpLocks/>
          </p:cNvCxnSpPr>
          <p:nvPr/>
        </p:nvCxnSpPr>
        <p:spPr>
          <a:xfrm>
            <a:off x="8508698" y="1324303"/>
            <a:ext cx="0" cy="5160580"/>
          </a:xfrm>
          <a:prstGeom prst="line">
            <a:avLst/>
          </a:prstGeom>
          <a:noFill/>
          <a:ln w="6350" cap="flat" cmpd="sng" algn="ctr">
            <a:solidFill>
              <a:schemeClr val="bg1">
                <a:lumMod val="75000"/>
              </a:schemeClr>
            </a:solidFill>
            <a:prstDash val="solid"/>
            <a:headEnd type="none"/>
            <a:tailEnd type="none"/>
          </a:ln>
          <a:effectLst/>
        </p:spPr>
      </p:cxnSp>
      <p:grpSp>
        <p:nvGrpSpPr>
          <p:cNvPr id="30" name="Group 29">
            <a:extLst>
              <a:ext uri="{FF2B5EF4-FFF2-40B4-BE49-F238E27FC236}">
                <a16:creationId xmlns:a16="http://schemas.microsoft.com/office/drawing/2014/main" id="{0D3AD11D-A82F-45F6-AE95-DB26C3848B76}"/>
              </a:ext>
            </a:extLst>
          </p:cNvPr>
          <p:cNvGrpSpPr/>
          <p:nvPr/>
        </p:nvGrpSpPr>
        <p:grpSpPr>
          <a:xfrm>
            <a:off x="5480345" y="3681497"/>
            <a:ext cx="1251336" cy="1252882"/>
            <a:chOff x="5480345" y="3759261"/>
            <a:chExt cx="1251336" cy="1252882"/>
          </a:xfrm>
        </p:grpSpPr>
        <p:sp>
          <p:nvSpPr>
            <p:cNvPr id="82" name="Rectangle: Rounded Corners 81">
              <a:extLst>
                <a:ext uri="{FF2B5EF4-FFF2-40B4-BE49-F238E27FC236}">
                  <a16:creationId xmlns:a16="http://schemas.microsoft.com/office/drawing/2014/main" id="{96206323-4417-4F5A-863C-06C9A0482CCA}"/>
                </a:ext>
              </a:extLst>
            </p:cNvPr>
            <p:cNvSpPr/>
            <p:nvPr/>
          </p:nvSpPr>
          <p:spPr bwMode="auto">
            <a:xfrm>
              <a:off x="5480345" y="3759261"/>
              <a:ext cx="1251336" cy="1252882"/>
            </a:xfrm>
            <a:prstGeom prst="roundRect">
              <a:avLst>
                <a:gd name="adj" fmla="val 5954"/>
              </a:avLst>
            </a:prstGeom>
            <a:solidFill>
              <a:schemeClr val="accent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chemeClr val="tx2"/>
                </a:solidFill>
                <a:effectLst/>
                <a:uLnTx/>
                <a:uFillTx/>
                <a:ea typeface="+mn-ea"/>
                <a:cs typeface="+mn-cs"/>
              </a:endParaRPr>
            </a:p>
          </p:txBody>
        </p:sp>
        <p:pic>
          <p:nvPicPr>
            <p:cNvPr id="83" name="Picture 82">
              <a:extLst>
                <a:ext uri="{FF2B5EF4-FFF2-40B4-BE49-F238E27FC236}">
                  <a16:creationId xmlns:a16="http://schemas.microsoft.com/office/drawing/2014/main" id="{6B1EA67F-A766-4511-8F93-93D29497F3E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651593" y="3907707"/>
              <a:ext cx="908840" cy="955990"/>
            </a:xfrm>
            <a:prstGeom prst="rect">
              <a:avLst/>
            </a:prstGeom>
          </p:spPr>
        </p:pic>
      </p:grpSp>
      <p:grpSp>
        <p:nvGrpSpPr>
          <p:cNvPr id="29" name="Group 28">
            <a:extLst>
              <a:ext uri="{FF2B5EF4-FFF2-40B4-BE49-F238E27FC236}">
                <a16:creationId xmlns:a16="http://schemas.microsoft.com/office/drawing/2014/main" id="{6ABEA17C-9FB1-4FBD-B656-94613CF055A1}"/>
              </a:ext>
            </a:extLst>
          </p:cNvPr>
          <p:cNvGrpSpPr/>
          <p:nvPr/>
        </p:nvGrpSpPr>
        <p:grpSpPr>
          <a:xfrm>
            <a:off x="6825202" y="3710354"/>
            <a:ext cx="607241" cy="1195168"/>
            <a:chOff x="6825202" y="3788118"/>
            <a:chExt cx="607241" cy="1195168"/>
          </a:xfrm>
        </p:grpSpPr>
        <p:sp>
          <p:nvSpPr>
            <p:cNvPr id="91" name="Arrow: Right 90">
              <a:extLst>
                <a:ext uri="{FF2B5EF4-FFF2-40B4-BE49-F238E27FC236}">
                  <a16:creationId xmlns:a16="http://schemas.microsoft.com/office/drawing/2014/main" id="{FEBC71CC-B078-4491-8F5B-C439D3F1CF4D}"/>
                </a:ext>
              </a:extLst>
            </p:cNvPr>
            <p:cNvSpPr/>
            <p:nvPr/>
          </p:nvSpPr>
          <p:spPr bwMode="auto">
            <a:xfrm rot="10800000">
              <a:off x="6825202" y="3788118"/>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sp>
          <p:nvSpPr>
            <p:cNvPr id="92" name="Arrow: Right 91">
              <a:extLst>
                <a:ext uri="{FF2B5EF4-FFF2-40B4-BE49-F238E27FC236}">
                  <a16:creationId xmlns:a16="http://schemas.microsoft.com/office/drawing/2014/main" id="{B33FA76B-5E65-4A73-99D1-2E6952CDA255}"/>
                </a:ext>
              </a:extLst>
            </p:cNvPr>
            <p:cNvSpPr/>
            <p:nvPr/>
          </p:nvSpPr>
          <p:spPr bwMode="auto">
            <a:xfrm rot="10800000">
              <a:off x="6825202" y="468118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AF71BB5-EC5A-4370-BD7B-09BF8107F7DB}"/>
              </a:ext>
            </a:extLst>
          </p:cNvPr>
          <p:cNvGrpSpPr/>
          <p:nvPr/>
        </p:nvGrpSpPr>
        <p:grpSpPr>
          <a:xfrm>
            <a:off x="7368601" y="3168855"/>
            <a:ext cx="1018942" cy="2278167"/>
            <a:chOff x="7368601" y="3183496"/>
            <a:chExt cx="1018942" cy="2278167"/>
          </a:xfrm>
        </p:grpSpPr>
        <p:sp>
          <p:nvSpPr>
            <p:cNvPr id="64" name="TextBox 63">
              <a:extLst>
                <a:ext uri="{FF2B5EF4-FFF2-40B4-BE49-F238E27FC236}">
                  <a16:creationId xmlns:a16="http://schemas.microsoft.com/office/drawing/2014/main" id="{D7263F22-2AA0-4F1F-B583-490FA7A8532F}"/>
                </a:ext>
              </a:extLst>
            </p:cNvPr>
            <p:cNvSpPr txBox="1"/>
            <p:nvPr/>
          </p:nvSpPr>
          <p:spPr>
            <a:xfrm>
              <a:off x="7368601" y="5246219"/>
              <a:ext cx="1018942" cy="215444"/>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Data disk</a:t>
              </a:r>
            </a:p>
          </p:txBody>
        </p:sp>
        <p:sp>
          <p:nvSpPr>
            <p:cNvPr id="65" name="TextBox 64">
              <a:extLst>
                <a:ext uri="{FF2B5EF4-FFF2-40B4-BE49-F238E27FC236}">
                  <a16:creationId xmlns:a16="http://schemas.microsoft.com/office/drawing/2014/main" id="{EF482BCA-5A90-4655-BE13-7F4CA4EF8794}"/>
                </a:ext>
              </a:extLst>
            </p:cNvPr>
            <p:cNvSpPr txBox="1"/>
            <p:nvPr/>
          </p:nvSpPr>
          <p:spPr>
            <a:xfrm>
              <a:off x="7464235" y="4061560"/>
              <a:ext cx="827674" cy="215444"/>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OS disk</a:t>
              </a:r>
            </a:p>
          </p:txBody>
        </p:sp>
        <p:sp>
          <p:nvSpPr>
            <p:cNvPr id="106" name="Freeform 69">
              <a:extLst>
                <a:ext uri="{FF2B5EF4-FFF2-40B4-BE49-F238E27FC236}">
                  <a16:creationId xmlns:a16="http://schemas.microsoft.com/office/drawing/2014/main" id="{7668CB14-96C2-4B56-88D1-5FD8922F47BC}"/>
                </a:ext>
              </a:extLst>
            </p:cNvPr>
            <p:cNvSpPr>
              <a:spLocks/>
            </p:cNvSpPr>
            <p:nvPr/>
          </p:nvSpPr>
          <p:spPr bwMode="auto">
            <a:xfrm>
              <a:off x="7629772" y="4557019"/>
              <a:ext cx="485134" cy="667277"/>
            </a:xfrm>
            <a:custGeom>
              <a:avLst/>
              <a:gdLst>
                <a:gd name="connsiteX0" fmla="*/ 793750 w 4505325"/>
                <a:gd name="connsiteY0" fmla="*/ 4673599 h 6196856"/>
                <a:gd name="connsiteX1" fmla="*/ 1020763 w 4505325"/>
                <a:gd name="connsiteY1" fmla="*/ 4910728 h 6196856"/>
                <a:gd name="connsiteX2" fmla="*/ 790723 w 4505325"/>
                <a:gd name="connsiteY2" fmla="*/ 5138737 h 6196856"/>
                <a:gd name="connsiteX3" fmla="*/ 566738 w 4505325"/>
                <a:gd name="connsiteY3" fmla="*/ 4901608 h 6196856"/>
                <a:gd name="connsiteX4" fmla="*/ 793750 w 4505325"/>
                <a:gd name="connsiteY4" fmla="*/ 4673599 h 6196856"/>
                <a:gd name="connsiteX5" fmla="*/ 3576927 w 4505325"/>
                <a:gd name="connsiteY5" fmla="*/ 3961027 h 6196856"/>
                <a:gd name="connsiteX6" fmla="*/ 3122168 w 4505325"/>
                <a:gd name="connsiteY6" fmla="*/ 4027304 h 6196856"/>
                <a:gd name="connsiteX7" fmla="*/ 3019218 w 4505325"/>
                <a:gd name="connsiteY7" fmla="*/ 4075955 h 6196856"/>
                <a:gd name="connsiteX8" fmla="*/ 3019218 w 4505325"/>
                <a:gd name="connsiteY8" fmla="*/ 4231030 h 6196856"/>
                <a:gd name="connsiteX9" fmla="*/ 3146391 w 4505325"/>
                <a:gd name="connsiteY9" fmla="*/ 4288802 h 6196856"/>
                <a:gd name="connsiteX10" fmla="*/ 3585442 w 4505325"/>
                <a:gd name="connsiteY10" fmla="*/ 4346575 h 6196856"/>
                <a:gd name="connsiteX11" fmla="*/ 4024494 w 4505325"/>
                <a:gd name="connsiteY11" fmla="*/ 4288802 h 6196856"/>
                <a:gd name="connsiteX12" fmla="*/ 4181947 w 4505325"/>
                <a:gd name="connsiteY12" fmla="*/ 4215826 h 6196856"/>
                <a:gd name="connsiteX13" fmla="*/ 4184975 w 4505325"/>
                <a:gd name="connsiteY13" fmla="*/ 4094199 h 6196856"/>
                <a:gd name="connsiteX14" fmla="*/ 4069913 w 4505325"/>
                <a:gd name="connsiteY14" fmla="*/ 4030345 h 6196856"/>
                <a:gd name="connsiteX15" fmla="*/ 3730784 w 4505325"/>
                <a:gd name="connsiteY15" fmla="*/ 3966491 h 6196856"/>
                <a:gd name="connsiteX16" fmla="*/ 3576927 w 4505325"/>
                <a:gd name="connsiteY16" fmla="*/ 3961027 h 6196856"/>
                <a:gd name="connsiteX17" fmla="*/ 3680600 w 4505325"/>
                <a:gd name="connsiteY17" fmla="*/ 3833868 h 6196856"/>
                <a:gd name="connsiteX18" fmla="*/ 4084654 w 4505325"/>
                <a:gd name="connsiteY18" fmla="*/ 3896835 h 6196856"/>
                <a:gd name="connsiteX19" fmla="*/ 4360335 w 4505325"/>
                <a:gd name="connsiteY19" fmla="*/ 4021250 h 6196856"/>
                <a:gd name="connsiteX20" fmla="*/ 4481513 w 4505325"/>
                <a:gd name="connsiteY20" fmla="*/ 4245804 h 6196856"/>
                <a:gd name="connsiteX21" fmla="*/ 4481513 w 4505325"/>
                <a:gd name="connsiteY21" fmla="*/ 5796440 h 6196856"/>
                <a:gd name="connsiteX22" fmla="*/ 4375482 w 4505325"/>
                <a:gd name="connsiteY22" fmla="*/ 6005821 h 6196856"/>
                <a:gd name="connsiteX23" fmla="*/ 3966505 w 4505325"/>
                <a:gd name="connsiteY23" fmla="*/ 6160581 h 6196856"/>
                <a:gd name="connsiteX24" fmla="*/ 3015256 w 4505325"/>
                <a:gd name="connsiteY24" fmla="*/ 6105960 h 6196856"/>
                <a:gd name="connsiteX25" fmla="*/ 2821371 w 4505325"/>
                <a:gd name="connsiteY25" fmla="*/ 6011890 h 6196856"/>
                <a:gd name="connsiteX26" fmla="*/ 2700193 w 4505325"/>
                <a:gd name="connsiteY26" fmla="*/ 5781267 h 6196856"/>
                <a:gd name="connsiteX27" fmla="*/ 2700193 w 4505325"/>
                <a:gd name="connsiteY27" fmla="*/ 5010501 h 6196856"/>
                <a:gd name="connsiteX28" fmla="*/ 2700193 w 4505325"/>
                <a:gd name="connsiteY28" fmla="*/ 4257942 h 6196856"/>
                <a:gd name="connsiteX29" fmla="*/ 2863783 w 4505325"/>
                <a:gd name="connsiteY29" fmla="*/ 3984835 h 6196856"/>
                <a:gd name="connsiteX30" fmla="*/ 3269730 w 4505325"/>
                <a:gd name="connsiteY30" fmla="*/ 3857386 h 6196856"/>
                <a:gd name="connsiteX31" fmla="*/ 3680600 w 4505325"/>
                <a:gd name="connsiteY31" fmla="*/ 3833868 h 6196856"/>
                <a:gd name="connsiteX32" fmla="*/ 1716814 w 4505325"/>
                <a:gd name="connsiteY32" fmla="*/ 3356112 h 6196856"/>
                <a:gd name="connsiteX33" fmla="*/ 1523356 w 4505325"/>
                <a:gd name="connsiteY33" fmla="*/ 3435514 h 6196856"/>
                <a:gd name="connsiteX34" fmla="*/ 1059741 w 4505325"/>
                <a:gd name="connsiteY34" fmla="*/ 3909078 h 6196856"/>
                <a:gd name="connsiteX35" fmla="*/ 462798 w 4505325"/>
                <a:gd name="connsiteY35" fmla="*/ 4510140 h 6196856"/>
                <a:gd name="connsiteX36" fmla="*/ 287049 w 4505325"/>
                <a:gd name="connsiteY36" fmla="*/ 4904777 h 6196856"/>
                <a:gd name="connsiteX37" fmla="*/ 299169 w 4505325"/>
                <a:gd name="connsiteY37" fmla="*/ 5017096 h 6196856"/>
                <a:gd name="connsiteX38" fmla="*/ 711272 w 4505325"/>
                <a:gd name="connsiteY38" fmla="*/ 5411733 h 6196856"/>
                <a:gd name="connsiteX39" fmla="*/ 1244581 w 4505325"/>
                <a:gd name="connsiteY39" fmla="*/ 5138523 h 6196856"/>
                <a:gd name="connsiteX40" fmla="*/ 1917278 w 4505325"/>
                <a:gd name="connsiteY40" fmla="*/ 3790687 h 6196856"/>
                <a:gd name="connsiteX41" fmla="*/ 1953640 w 4505325"/>
                <a:gd name="connsiteY41" fmla="*/ 3708724 h 6196856"/>
                <a:gd name="connsiteX42" fmla="*/ 1968791 w 4505325"/>
                <a:gd name="connsiteY42" fmla="*/ 3584262 h 6196856"/>
                <a:gd name="connsiteX43" fmla="*/ 1790011 w 4505325"/>
                <a:gd name="connsiteY43" fmla="*/ 3371765 h 6196856"/>
                <a:gd name="connsiteX44" fmla="*/ 1716814 w 4505325"/>
                <a:gd name="connsiteY44" fmla="*/ 3356112 h 6196856"/>
                <a:gd name="connsiteX45" fmla="*/ 2258859 w 4505325"/>
                <a:gd name="connsiteY45" fmla="*/ 2735111 h 6196856"/>
                <a:gd name="connsiteX46" fmla="*/ 2346479 w 4505325"/>
                <a:gd name="connsiteY46" fmla="*/ 2831873 h 6196856"/>
                <a:gd name="connsiteX47" fmla="*/ 2252816 w 4505325"/>
                <a:gd name="connsiteY47" fmla="*/ 2919564 h 6196856"/>
                <a:gd name="connsiteX48" fmla="*/ 2162175 w 4505325"/>
                <a:gd name="connsiteY48" fmla="*/ 2828849 h 6196856"/>
                <a:gd name="connsiteX49" fmla="*/ 2258859 w 4505325"/>
                <a:gd name="connsiteY49" fmla="*/ 2735111 h 6196856"/>
                <a:gd name="connsiteX50" fmla="*/ 1932066 w 4505325"/>
                <a:gd name="connsiteY50" fmla="*/ 2600194 h 6196856"/>
                <a:gd name="connsiteX51" fmla="*/ 2025650 w 4505325"/>
                <a:gd name="connsiteY51" fmla="*/ 2688496 h 6196856"/>
                <a:gd name="connsiteX52" fmla="*/ 1935085 w 4505325"/>
                <a:gd name="connsiteY52" fmla="*/ 2782887 h 6196856"/>
                <a:gd name="connsiteX53" fmla="*/ 1841500 w 4505325"/>
                <a:gd name="connsiteY53" fmla="*/ 2694586 h 6196856"/>
                <a:gd name="connsiteX54" fmla="*/ 1932066 w 4505325"/>
                <a:gd name="connsiteY54" fmla="*/ 2600194 h 6196856"/>
                <a:gd name="connsiteX55" fmla="*/ 2573338 w 4505325"/>
                <a:gd name="connsiteY55" fmla="*/ 2597149 h 6196856"/>
                <a:gd name="connsiteX56" fmla="*/ 2663979 w 4505325"/>
                <a:gd name="connsiteY56" fmla="*/ 2691606 h 6196856"/>
                <a:gd name="connsiteX57" fmla="*/ 2570316 w 4505325"/>
                <a:gd name="connsiteY57" fmla="*/ 2783015 h 6196856"/>
                <a:gd name="connsiteX58" fmla="*/ 2482697 w 4505325"/>
                <a:gd name="connsiteY58" fmla="*/ 2688559 h 6196856"/>
                <a:gd name="connsiteX59" fmla="*/ 2573338 w 4505325"/>
                <a:gd name="connsiteY59" fmla="*/ 2597149 h 6196856"/>
                <a:gd name="connsiteX60" fmla="*/ 2706766 w 4505325"/>
                <a:gd name="connsiteY60" fmla="*/ 2276474 h 6196856"/>
                <a:gd name="connsiteX61" fmla="*/ 2797331 w 4505325"/>
                <a:gd name="connsiteY61" fmla="*/ 2367115 h 6196856"/>
                <a:gd name="connsiteX62" fmla="*/ 2703747 w 4505325"/>
                <a:gd name="connsiteY62" fmla="*/ 2460778 h 6196856"/>
                <a:gd name="connsiteX63" fmla="*/ 2616200 w 4505325"/>
                <a:gd name="connsiteY63" fmla="*/ 2367115 h 6196856"/>
                <a:gd name="connsiteX64" fmla="*/ 2706766 w 4505325"/>
                <a:gd name="connsiteY64" fmla="*/ 2276474 h 6196856"/>
                <a:gd name="connsiteX65" fmla="*/ 1798715 w 4505325"/>
                <a:gd name="connsiteY65" fmla="*/ 2273299 h 6196856"/>
                <a:gd name="connsiteX66" fmla="*/ 1889281 w 4505325"/>
                <a:gd name="connsiteY66" fmla="*/ 2363940 h 6196856"/>
                <a:gd name="connsiteX67" fmla="*/ 1801734 w 4505325"/>
                <a:gd name="connsiteY67" fmla="*/ 2460624 h 6196856"/>
                <a:gd name="connsiteX68" fmla="*/ 1708150 w 4505325"/>
                <a:gd name="connsiteY68" fmla="*/ 2369983 h 6196856"/>
                <a:gd name="connsiteX69" fmla="*/ 1798715 w 4505325"/>
                <a:gd name="connsiteY69" fmla="*/ 2273299 h 6196856"/>
                <a:gd name="connsiteX70" fmla="*/ 2249633 w 4505325"/>
                <a:gd name="connsiteY70" fmla="*/ 2100263 h 6196856"/>
                <a:gd name="connsiteX71" fmla="*/ 2519363 w 4505325"/>
                <a:gd name="connsiteY71" fmla="*/ 2364002 h 6196856"/>
                <a:gd name="connsiteX72" fmla="*/ 2255694 w 4505325"/>
                <a:gd name="connsiteY72" fmla="*/ 2636838 h 6196856"/>
                <a:gd name="connsiteX73" fmla="*/ 1985963 w 4505325"/>
                <a:gd name="connsiteY73" fmla="*/ 2370066 h 6196856"/>
                <a:gd name="connsiteX74" fmla="*/ 2249633 w 4505325"/>
                <a:gd name="connsiteY74" fmla="*/ 2100263 h 6196856"/>
                <a:gd name="connsiteX75" fmla="*/ 2570316 w 4505325"/>
                <a:gd name="connsiteY75" fmla="*/ 1954212 h 6196856"/>
                <a:gd name="connsiteX76" fmla="*/ 2663979 w 4505325"/>
                <a:gd name="connsiteY76" fmla="*/ 2039469 h 6196856"/>
                <a:gd name="connsiteX77" fmla="*/ 2573338 w 4505325"/>
                <a:gd name="connsiteY77" fmla="*/ 2139950 h 6196856"/>
                <a:gd name="connsiteX78" fmla="*/ 2482697 w 4505325"/>
                <a:gd name="connsiteY78" fmla="*/ 2045559 h 6196856"/>
                <a:gd name="connsiteX79" fmla="*/ 2570316 w 4505325"/>
                <a:gd name="connsiteY79" fmla="*/ 1954212 h 6196856"/>
                <a:gd name="connsiteX80" fmla="*/ 1932066 w 4505325"/>
                <a:gd name="connsiteY80" fmla="*/ 1954212 h 6196856"/>
                <a:gd name="connsiteX81" fmla="*/ 2025650 w 4505325"/>
                <a:gd name="connsiteY81" fmla="*/ 2045558 h 6196856"/>
                <a:gd name="connsiteX82" fmla="*/ 1935085 w 4505325"/>
                <a:gd name="connsiteY82" fmla="*/ 2139950 h 6196856"/>
                <a:gd name="connsiteX83" fmla="*/ 1841500 w 4505325"/>
                <a:gd name="connsiteY83" fmla="*/ 2045558 h 6196856"/>
                <a:gd name="connsiteX84" fmla="*/ 1932066 w 4505325"/>
                <a:gd name="connsiteY84" fmla="*/ 1954212 h 6196856"/>
                <a:gd name="connsiteX85" fmla="*/ 2252741 w 4505325"/>
                <a:gd name="connsiteY85" fmla="*/ 1817687 h 6196856"/>
                <a:gd name="connsiteX86" fmla="*/ 2346325 w 4505325"/>
                <a:gd name="connsiteY86" fmla="*/ 1909097 h 6196856"/>
                <a:gd name="connsiteX87" fmla="*/ 2252741 w 4505325"/>
                <a:gd name="connsiteY87" fmla="*/ 2006600 h 6196856"/>
                <a:gd name="connsiteX88" fmla="*/ 2162175 w 4505325"/>
                <a:gd name="connsiteY88" fmla="*/ 1909097 h 6196856"/>
                <a:gd name="connsiteX89" fmla="*/ 2252741 w 4505325"/>
                <a:gd name="connsiteY89" fmla="*/ 1817687 h 6196856"/>
                <a:gd name="connsiteX90" fmla="*/ 2258725 w 4505325"/>
                <a:gd name="connsiteY90" fmla="*/ 1690688 h 6196856"/>
                <a:gd name="connsiteX91" fmla="*/ 1585913 w 4505325"/>
                <a:gd name="connsiteY91" fmla="*/ 2363931 h 6196856"/>
                <a:gd name="connsiteX92" fmla="*/ 2255694 w 4505325"/>
                <a:gd name="connsiteY92" fmla="*/ 3043237 h 6196856"/>
                <a:gd name="connsiteX93" fmla="*/ 2919413 w 4505325"/>
                <a:gd name="connsiteY93" fmla="*/ 2366963 h 6196856"/>
                <a:gd name="connsiteX94" fmla="*/ 2258725 w 4505325"/>
                <a:gd name="connsiteY94" fmla="*/ 1690688 h 6196856"/>
                <a:gd name="connsiteX95" fmla="*/ 2240903 w 4505325"/>
                <a:gd name="connsiteY95" fmla="*/ 1517650 h 6196856"/>
                <a:gd name="connsiteX96" fmla="*/ 3080042 w 4505325"/>
                <a:gd name="connsiteY96" fmla="*/ 2367686 h 6196856"/>
                <a:gd name="connsiteX97" fmla="*/ 2243932 w 4505325"/>
                <a:gd name="connsiteY97" fmla="*/ 3214687 h 6196856"/>
                <a:gd name="connsiteX98" fmla="*/ 1404793 w 4505325"/>
                <a:gd name="connsiteY98" fmla="*/ 2367686 h 6196856"/>
                <a:gd name="connsiteX99" fmla="*/ 2240903 w 4505325"/>
                <a:gd name="connsiteY99" fmla="*/ 1517650 h 6196856"/>
                <a:gd name="connsiteX100" fmla="*/ 4171950 w 4505325"/>
                <a:gd name="connsiteY100" fmla="*/ 150679 h 6196856"/>
                <a:gd name="connsiteX101" fmla="*/ 4051145 w 4505325"/>
                <a:gd name="connsiteY101" fmla="*/ 272324 h 6196856"/>
                <a:gd name="connsiteX102" fmla="*/ 4171950 w 4505325"/>
                <a:gd name="connsiteY102" fmla="*/ 400051 h 6196856"/>
                <a:gd name="connsiteX103" fmla="*/ 4295775 w 4505325"/>
                <a:gd name="connsiteY103" fmla="*/ 272324 h 6196856"/>
                <a:gd name="connsiteX104" fmla="*/ 4171950 w 4505325"/>
                <a:gd name="connsiteY104" fmla="*/ 150679 h 6196856"/>
                <a:gd name="connsiteX105" fmla="*/ 312083 w 4505325"/>
                <a:gd name="connsiteY105" fmla="*/ 150679 h 6196856"/>
                <a:gd name="connsiteX106" fmla="*/ 193675 w 4505325"/>
                <a:gd name="connsiteY106" fmla="*/ 275365 h 6196856"/>
                <a:gd name="connsiteX107" fmla="*/ 312083 w 4505325"/>
                <a:gd name="connsiteY107" fmla="*/ 400051 h 6196856"/>
                <a:gd name="connsiteX108" fmla="*/ 436563 w 4505325"/>
                <a:gd name="connsiteY108" fmla="*/ 275365 h 6196856"/>
                <a:gd name="connsiteX109" fmla="*/ 312083 w 4505325"/>
                <a:gd name="connsiteY109" fmla="*/ 150679 h 6196856"/>
                <a:gd name="connsiteX110" fmla="*/ 160472 w 4505325"/>
                <a:gd name="connsiteY110" fmla="*/ 0 h 6196856"/>
                <a:gd name="connsiteX111" fmla="*/ 208917 w 4505325"/>
                <a:gd name="connsiteY111" fmla="*/ 0 h 6196856"/>
                <a:gd name="connsiteX112" fmla="*/ 4293381 w 4505325"/>
                <a:gd name="connsiteY112" fmla="*/ 0 h 6196856"/>
                <a:gd name="connsiteX113" fmla="*/ 4359992 w 4505325"/>
                <a:gd name="connsiteY113" fmla="*/ 3035 h 6196856"/>
                <a:gd name="connsiteX114" fmla="*/ 4499270 w 4505325"/>
                <a:gd name="connsiteY114" fmla="*/ 124422 h 6196856"/>
                <a:gd name="connsiteX115" fmla="*/ 4505325 w 4505325"/>
                <a:gd name="connsiteY115" fmla="*/ 215462 h 6196856"/>
                <a:gd name="connsiteX116" fmla="*/ 4505325 w 4505325"/>
                <a:gd name="connsiteY116" fmla="*/ 3693202 h 6196856"/>
                <a:gd name="connsiteX117" fmla="*/ 4505325 w 4505325"/>
                <a:gd name="connsiteY117" fmla="*/ 3711410 h 6196856"/>
                <a:gd name="connsiteX118" fmla="*/ 4429630 w 4505325"/>
                <a:gd name="connsiteY118" fmla="*/ 3753896 h 6196856"/>
                <a:gd name="connsiteX119" fmla="*/ 3660576 w 4505325"/>
                <a:gd name="connsiteY119" fmla="*/ 3568780 h 6196856"/>
                <a:gd name="connsiteX120" fmla="*/ 3587910 w 4505325"/>
                <a:gd name="connsiteY120" fmla="*/ 3556642 h 6196856"/>
                <a:gd name="connsiteX121" fmla="*/ 3627271 w 4505325"/>
                <a:gd name="connsiteY121" fmla="*/ 3489879 h 6196856"/>
                <a:gd name="connsiteX122" fmla="*/ 4008770 w 4505325"/>
                <a:gd name="connsiteY122" fmla="*/ 2521816 h 6196856"/>
                <a:gd name="connsiteX123" fmla="*/ 3406244 w 4505325"/>
                <a:gd name="connsiteY123" fmla="*/ 1010548 h 6196856"/>
                <a:gd name="connsiteX124" fmla="*/ 2470662 w 4505325"/>
                <a:gd name="connsiteY124" fmla="*/ 588728 h 6196856"/>
                <a:gd name="connsiteX125" fmla="*/ 1062748 w 4505325"/>
                <a:gd name="connsiteY125" fmla="*/ 1031791 h 6196856"/>
                <a:gd name="connsiteX126" fmla="*/ 484444 w 4505325"/>
                <a:gd name="connsiteY126" fmla="*/ 2594649 h 6196856"/>
                <a:gd name="connsiteX127" fmla="*/ 984026 w 4505325"/>
                <a:gd name="connsiteY127" fmla="*/ 3629474 h 6196856"/>
                <a:gd name="connsiteX128" fmla="*/ 1102109 w 4505325"/>
                <a:gd name="connsiteY128" fmla="*/ 3626439 h 6196856"/>
                <a:gd name="connsiteX129" fmla="*/ 1404886 w 4505325"/>
                <a:gd name="connsiteY129" fmla="*/ 3319937 h 6196856"/>
                <a:gd name="connsiteX130" fmla="*/ 1843913 w 4505325"/>
                <a:gd name="connsiteY130" fmla="*/ 3213723 h 6196856"/>
                <a:gd name="connsiteX131" fmla="*/ 2128524 w 4505325"/>
                <a:gd name="connsiteY131" fmla="*/ 3556642 h 6196856"/>
                <a:gd name="connsiteX132" fmla="*/ 2077052 w 4505325"/>
                <a:gd name="connsiteY132" fmla="*/ 3832797 h 6196856"/>
                <a:gd name="connsiteX133" fmla="*/ 1949885 w 4505325"/>
                <a:gd name="connsiteY133" fmla="*/ 4087710 h 6196856"/>
                <a:gd name="connsiteX134" fmla="*/ 1980163 w 4505325"/>
                <a:gd name="connsiteY134" fmla="*/ 4142334 h 6196856"/>
                <a:gd name="connsiteX135" fmla="*/ 2382857 w 4505325"/>
                <a:gd name="connsiteY135" fmla="*/ 4154473 h 6196856"/>
                <a:gd name="connsiteX136" fmla="*/ 2446440 w 4505325"/>
                <a:gd name="connsiteY136" fmla="*/ 4212132 h 6196856"/>
                <a:gd name="connsiteX137" fmla="*/ 2446440 w 4505325"/>
                <a:gd name="connsiteY137" fmla="*/ 5638431 h 6196856"/>
                <a:gd name="connsiteX138" fmla="*/ 2364690 w 4505325"/>
                <a:gd name="connsiteY138" fmla="*/ 5696090 h 6196856"/>
                <a:gd name="connsiteX139" fmla="*/ 850804 w 4505325"/>
                <a:gd name="connsiteY139" fmla="*/ 5696090 h 6196856"/>
                <a:gd name="connsiteX140" fmla="*/ 172583 w 4505325"/>
                <a:gd name="connsiteY140" fmla="*/ 5696090 h 6196856"/>
                <a:gd name="connsiteX141" fmla="*/ 0 w 4505325"/>
                <a:gd name="connsiteY141" fmla="*/ 5532217 h 6196856"/>
                <a:gd name="connsiteX142" fmla="*/ 0 w 4505325"/>
                <a:gd name="connsiteY142" fmla="*/ 5465454 h 6196856"/>
                <a:gd name="connsiteX143" fmla="*/ 0 w 4505325"/>
                <a:gd name="connsiteY143" fmla="*/ 2855631 h 6196856"/>
                <a:gd name="connsiteX144" fmla="*/ 0 w 4505325"/>
                <a:gd name="connsiteY144" fmla="*/ 233670 h 6196856"/>
                <a:gd name="connsiteX145" fmla="*/ 6056 w 4505325"/>
                <a:gd name="connsiteY145" fmla="*/ 136561 h 6196856"/>
                <a:gd name="connsiteX146" fmla="*/ 160472 w 4505325"/>
                <a:gd name="connsiteY146" fmla="*/ 0 h 6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505325" h="6196856">
                  <a:moveTo>
                    <a:pt x="793750" y="4673599"/>
                  </a:moveTo>
                  <a:cubicBezTo>
                    <a:pt x="920877" y="4673599"/>
                    <a:pt x="1020763" y="4780003"/>
                    <a:pt x="1020763" y="4910728"/>
                  </a:cubicBezTo>
                  <a:cubicBezTo>
                    <a:pt x="1017736" y="5035373"/>
                    <a:pt x="914824" y="5138737"/>
                    <a:pt x="790723" y="5138737"/>
                  </a:cubicBezTo>
                  <a:cubicBezTo>
                    <a:pt x="663596" y="5135697"/>
                    <a:pt x="566738" y="5032333"/>
                    <a:pt x="566738" y="4901608"/>
                  </a:cubicBezTo>
                  <a:cubicBezTo>
                    <a:pt x="569765" y="4773923"/>
                    <a:pt x="666623" y="4673599"/>
                    <a:pt x="793750" y="4673599"/>
                  </a:cubicBezTo>
                  <a:close/>
                  <a:moveTo>
                    <a:pt x="3576927" y="3961027"/>
                  </a:moveTo>
                  <a:cubicBezTo>
                    <a:pt x="3423637" y="3961740"/>
                    <a:pt x="3272051" y="3981694"/>
                    <a:pt x="3122168" y="4027304"/>
                  </a:cubicBezTo>
                  <a:cubicBezTo>
                    <a:pt x="3085832" y="4039467"/>
                    <a:pt x="3049497" y="4054670"/>
                    <a:pt x="3019218" y="4075955"/>
                  </a:cubicBezTo>
                  <a:cubicBezTo>
                    <a:pt x="2949575" y="4121565"/>
                    <a:pt x="2949575" y="4182379"/>
                    <a:pt x="3019218" y="4231030"/>
                  </a:cubicBezTo>
                  <a:cubicBezTo>
                    <a:pt x="3058581" y="4258396"/>
                    <a:pt x="3100972" y="4273599"/>
                    <a:pt x="3146391" y="4288802"/>
                  </a:cubicBezTo>
                  <a:cubicBezTo>
                    <a:pt x="3291732" y="4331372"/>
                    <a:pt x="3440101" y="4343535"/>
                    <a:pt x="3585442" y="4346575"/>
                  </a:cubicBezTo>
                  <a:cubicBezTo>
                    <a:pt x="3736840" y="4343535"/>
                    <a:pt x="3882181" y="4331372"/>
                    <a:pt x="4024494" y="4288802"/>
                  </a:cubicBezTo>
                  <a:cubicBezTo>
                    <a:pt x="4082025" y="4273599"/>
                    <a:pt x="4136528" y="4252314"/>
                    <a:pt x="4181947" y="4215826"/>
                  </a:cubicBezTo>
                  <a:cubicBezTo>
                    <a:pt x="4224338" y="4179338"/>
                    <a:pt x="4224338" y="4133728"/>
                    <a:pt x="4184975" y="4094199"/>
                  </a:cubicBezTo>
                  <a:cubicBezTo>
                    <a:pt x="4151667" y="4063792"/>
                    <a:pt x="4112304" y="4045548"/>
                    <a:pt x="4069913" y="4030345"/>
                  </a:cubicBezTo>
                  <a:cubicBezTo>
                    <a:pt x="3960907" y="3993857"/>
                    <a:pt x="3845845" y="3978653"/>
                    <a:pt x="3730784" y="3966491"/>
                  </a:cubicBezTo>
                  <a:cubicBezTo>
                    <a:pt x="3679309" y="3962690"/>
                    <a:pt x="3628023" y="3960789"/>
                    <a:pt x="3576927" y="3961027"/>
                  </a:cubicBezTo>
                  <a:close/>
                  <a:moveTo>
                    <a:pt x="3680600" y="3833868"/>
                  </a:moveTo>
                  <a:cubicBezTo>
                    <a:pt x="3816547" y="3839179"/>
                    <a:pt x="3951358" y="3858903"/>
                    <a:pt x="4084654" y="3896835"/>
                  </a:cubicBezTo>
                  <a:cubicBezTo>
                    <a:pt x="4184626" y="3924145"/>
                    <a:pt x="4275510" y="3963594"/>
                    <a:pt x="4360335" y="4021250"/>
                  </a:cubicBezTo>
                  <a:cubicBezTo>
                    <a:pt x="4439101" y="4072836"/>
                    <a:pt x="4481513" y="4148699"/>
                    <a:pt x="4481513" y="4245804"/>
                  </a:cubicBezTo>
                  <a:cubicBezTo>
                    <a:pt x="4478484" y="4761671"/>
                    <a:pt x="4481513" y="5280573"/>
                    <a:pt x="4481513" y="5796440"/>
                  </a:cubicBezTo>
                  <a:cubicBezTo>
                    <a:pt x="4481513" y="5884441"/>
                    <a:pt x="4448189" y="5954234"/>
                    <a:pt x="4375482" y="6005821"/>
                  </a:cubicBezTo>
                  <a:cubicBezTo>
                    <a:pt x="4251274" y="6093822"/>
                    <a:pt x="4111919" y="6136305"/>
                    <a:pt x="3966505" y="6160581"/>
                  </a:cubicBezTo>
                  <a:cubicBezTo>
                    <a:pt x="3645383" y="6218237"/>
                    <a:pt x="3327290" y="6212168"/>
                    <a:pt x="3015256" y="6105960"/>
                  </a:cubicBezTo>
                  <a:cubicBezTo>
                    <a:pt x="2945579" y="6084719"/>
                    <a:pt x="2881960" y="6051339"/>
                    <a:pt x="2821371" y="6011890"/>
                  </a:cubicBezTo>
                  <a:cubicBezTo>
                    <a:pt x="2739576" y="5954234"/>
                    <a:pt x="2697163" y="5881406"/>
                    <a:pt x="2700193" y="5781267"/>
                  </a:cubicBezTo>
                  <a:cubicBezTo>
                    <a:pt x="2703222" y="5523334"/>
                    <a:pt x="2700193" y="5268435"/>
                    <a:pt x="2700193" y="5010501"/>
                  </a:cubicBezTo>
                  <a:cubicBezTo>
                    <a:pt x="2700193" y="4758636"/>
                    <a:pt x="2703222" y="4509806"/>
                    <a:pt x="2700193" y="4257942"/>
                  </a:cubicBezTo>
                  <a:cubicBezTo>
                    <a:pt x="2697163" y="4127458"/>
                    <a:pt x="2754723" y="4045526"/>
                    <a:pt x="2863783" y="3984835"/>
                  </a:cubicBezTo>
                  <a:cubicBezTo>
                    <a:pt x="2991021" y="3918076"/>
                    <a:pt x="3127346" y="3875593"/>
                    <a:pt x="3269730" y="3857386"/>
                  </a:cubicBezTo>
                  <a:cubicBezTo>
                    <a:pt x="3407571" y="3837662"/>
                    <a:pt x="3544654" y="3828558"/>
                    <a:pt x="3680600" y="3833868"/>
                  </a:cubicBezTo>
                  <a:close/>
                  <a:moveTo>
                    <a:pt x="1716814" y="3356112"/>
                  </a:moveTo>
                  <a:cubicBezTo>
                    <a:pt x="1645510" y="3351844"/>
                    <a:pt x="1580172" y="3380872"/>
                    <a:pt x="1523356" y="3435514"/>
                  </a:cubicBezTo>
                  <a:cubicBezTo>
                    <a:pt x="1368818" y="3590333"/>
                    <a:pt x="1217310" y="3751223"/>
                    <a:pt x="1059741" y="3909078"/>
                  </a:cubicBezTo>
                  <a:cubicBezTo>
                    <a:pt x="862780" y="4109432"/>
                    <a:pt x="662789" y="4309786"/>
                    <a:pt x="462798" y="4510140"/>
                  </a:cubicBezTo>
                  <a:cubicBezTo>
                    <a:pt x="356742" y="4619424"/>
                    <a:pt x="280988" y="4743886"/>
                    <a:pt x="287049" y="4904777"/>
                  </a:cubicBezTo>
                  <a:cubicBezTo>
                    <a:pt x="290079" y="4941205"/>
                    <a:pt x="290079" y="4980668"/>
                    <a:pt x="299169" y="5017096"/>
                  </a:cubicBezTo>
                  <a:cubicBezTo>
                    <a:pt x="341592" y="5217450"/>
                    <a:pt x="517341" y="5387448"/>
                    <a:pt x="711272" y="5411733"/>
                  </a:cubicBezTo>
                  <a:cubicBezTo>
                    <a:pt x="935504" y="5445125"/>
                    <a:pt x="1144586" y="5338877"/>
                    <a:pt x="1244581" y="5138523"/>
                  </a:cubicBezTo>
                  <a:cubicBezTo>
                    <a:pt x="1468813" y="4689244"/>
                    <a:pt x="1693046" y="4239966"/>
                    <a:pt x="1917278" y="3790687"/>
                  </a:cubicBezTo>
                  <a:cubicBezTo>
                    <a:pt x="1929399" y="3763366"/>
                    <a:pt x="1941519" y="3736045"/>
                    <a:pt x="1953640" y="3708724"/>
                  </a:cubicBezTo>
                  <a:cubicBezTo>
                    <a:pt x="1965761" y="3669260"/>
                    <a:pt x="1974851" y="3626761"/>
                    <a:pt x="1968791" y="3584262"/>
                  </a:cubicBezTo>
                  <a:cubicBezTo>
                    <a:pt x="1950610" y="3478013"/>
                    <a:pt x="1890007" y="3405157"/>
                    <a:pt x="1790011" y="3371765"/>
                  </a:cubicBezTo>
                  <a:cubicBezTo>
                    <a:pt x="1765012" y="3362658"/>
                    <a:pt x="1740582" y="3357535"/>
                    <a:pt x="1716814" y="3356112"/>
                  </a:cubicBezTo>
                  <a:close/>
                  <a:moveTo>
                    <a:pt x="2258859" y="2735111"/>
                  </a:moveTo>
                  <a:cubicBezTo>
                    <a:pt x="2307201" y="2735111"/>
                    <a:pt x="2349500" y="2783492"/>
                    <a:pt x="2346479" y="2831873"/>
                  </a:cubicBezTo>
                  <a:cubicBezTo>
                    <a:pt x="2346479" y="2877230"/>
                    <a:pt x="2301158" y="2922587"/>
                    <a:pt x="2252816" y="2919564"/>
                  </a:cubicBezTo>
                  <a:cubicBezTo>
                    <a:pt x="2201453" y="2919564"/>
                    <a:pt x="2162175" y="2877230"/>
                    <a:pt x="2162175" y="2828849"/>
                  </a:cubicBezTo>
                  <a:cubicBezTo>
                    <a:pt x="2162175" y="2774420"/>
                    <a:pt x="2207496" y="2732087"/>
                    <a:pt x="2258859" y="2735111"/>
                  </a:cubicBezTo>
                  <a:close/>
                  <a:moveTo>
                    <a:pt x="1932066" y="2600194"/>
                  </a:moveTo>
                  <a:cubicBezTo>
                    <a:pt x="1980367" y="2597150"/>
                    <a:pt x="2022631" y="2636733"/>
                    <a:pt x="2025650" y="2688496"/>
                  </a:cubicBezTo>
                  <a:cubicBezTo>
                    <a:pt x="2025650" y="2743304"/>
                    <a:pt x="1989424" y="2782887"/>
                    <a:pt x="1935085" y="2782887"/>
                  </a:cubicBezTo>
                  <a:cubicBezTo>
                    <a:pt x="1883764" y="2782887"/>
                    <a:pt x="1841500" y="2746349"/>
                    <a:pt x="1841500" y="2694586"/>
                  </a:cubicBezTo>
                  <a:cubicBezTo>
                    <a:pt x="1841500" y="2642822"/>
                    <a:pt x="1880745" y="2600194"/>
                    <a:pt x="1932066" y="2600194"/>
                  </a:cubicBezTo>
                  <a:close/>
                  <a:moveTo>
                    <a:pt x="2573338" y="2597149"/>
                  </a:moveTo>
                  <a:cubicBezTo>
                    <a:pt x="2624701" y="2597149"/>
                    <a:pt x="2663979" y="2639807"/>
                    <a:pt x="2663979" y="2691606"/>
                  </a:cubicBezTo>
                  <a:cubicBezTo>
                    <a:pt x="2667000" y="2746452"/>
                    <a:pt x="2627722" y="2786062"/>
                    <a:pt x="2570316" y="2783015"/>
                  </a:cubicBezTo>
                  <a:cubicBezTo>
                    <a:pt x="2515932" y="2783015"/>
                    <a:pt x="2479675" y="2743405"/>
                    <a:pt x="2482697" y="2688559"/>
                  </a:cubicBezTo>
                  <a:cubicBezTo>
                    <a:pt x="2482697" y="2639807"/>
                    <a:pt x="2524996" y="2597149"/>
                    <a:pt x="2573338" y="2597149"/>
                  </a:cubicBezTo>
                  <a:close/>
                  <a:moveTo>
                    <a:pt x="2706766" y="2276474"/>
                  </a:moveTo>
                  <a:cubicBezTo>
                    <a:pt x="2758086" y="2276474"/>
                    <a:pt x="2797331" y="2315752"/>
                    <a:pt x="2797331" y="2367115"/>
                  </a:cubicBezTo>
                  <a:cubicBezTo>
                    <a:pt x="2800350" y="2421500"/>
                    <a:pt x="2755067" y="2463799"/>
                    <a:pt x="2703747" y="2460778"/>
                  </a:cubicBezTo>
                  <a:cubicBezTo>
                    <a:pt x="2652426" y="2460778"/>
                    <a:pt x="2616200" y="2418479"/>
                    <a:pt x="2616200" y="2367115"/>
                  </a:cubicBezTo>
                  <a:cubicBezTo>
                    <a:pt x="2616200" y="2315752"/>
                    <a:pt x="2655445" y="2276474"/>
                    <a:pt x="2706766" y="2276474"/>
                  </a:cubicBezTo>
                  <a:close/>
                  <a:moveTo>
                    <a:pt x="1798715" y="2273299"/>
                  </a:moveTo>
                  <a:cubicBezTo>
                    <a:pt x="1847017" y="2273299"/>
                    <a:pt x="1889281" y="2315598"/>
                    <a:pt x="1889281" y="2363940"/>
                  </a:cubicBezTo>
                  <a:cubicBezTo>
                    <a:pt x="1892300" y="2418325"/>
                    <a:pt x="1853055" y="2460624"/>
                    <a:pt x="1801734" y="2460624"/>
                  </a:cubicBezTo>
                  <a:cubicBezTo>
                    <a:pt x="1753433" y="2460624"/>
                    <a:pt x="1708150" y="2418325"/>
                    <a:pt x="1708150" y="2369983"/>
                  </a:cubicBezTo>
                  <a:cubicBezTo>
                    <a:pt x="1708150" y="2318619"/>
                    <a:pt x="1747395" y="2276320"/>
                    <a:pt x="1798715" y="2273299"/>
                  </a:cubicBezTo>
                  <a:close/>
                  <a:moveTo>
                    <a:pt x="2249633" y="2100263"/>
                  </a:moveTo>
                  <a:cubicBezTo>
                    <a:pt x="2395105" y="2100263"/>
                    <a:pt x="2519363" y="2221522"/>
                    <a:pt x="2519363" y="2364002"/>
                  </a:cubicBezTo>
                  <a:cubicBezTo>
                    <a:pt x="2519363" y="2509514"/>
                    <a:pt x="2398136" y="2633806"/>
                    <a:pt x="2255694" y="2636838"/>
                  </a:cubicBezTo>
                  <a:cubicBezTo>
                    <a:pt x="2116283" y="2636838"/>
                    <a:pt x="1988994" y="2515577"/>
                    <a:pt x="1985963" y="2370066"/>
                  </a:cubicBezTo>
                  <a:cubicBezTo>
                    <a:pt x="1985963" y="2227585"/>
                    <a:pt x="2107191" y="2100263"/>
                    <a:pt x="2249633" y="2100263"/>
                  </a:cubicBezTo>
                  <a:close/>
                  <a:moveTo>
                    <a:pt x="2570316" y="1954212"/>
                  </a:moveTo>
                  <a:cubicBezTo>
                    <a:pt x="2624701" y="1954212"/>
                    <a:pt x="2663979" y="1987706"/>
                    <a:pt x="2663979" y="2039469"/>
                  </a:cubicBezTo>
                  <a:cubicBezTo>
                    <a:pt x="2667000" y="2094277"/>
                    <a:pt x="2624701" y="2139950"/>
                    <a:pt x="2573338" y="2139950"/>
                  </a:cubicBezTo>
                  <a:cubicBezTo>
                    <a:pt x="2524996" y="2139950"/>
                    <a:pt x="2482697" y="2097321"/>
                    <a:pt x="2482697" y="2045559"/>
                  </a:cubicBezTo>
                  <a:cubicBezTo>
                    <a:pt x="2479675" y="1993796"/>
                    <a:pt x="2515932" y="1954212"/>
                    <a:pt x="2570316" y="1954212"/>
                  </a:cubicBezTo>
                  <a:close/>
                  <a:moveTo>
                    <a:pt x="1932066" y="1954212"/>
                  </a:moveTo>
                  <a:cubicBezTo>
                    <a:pt x="1989424" y="1954212"/>
                    <a:pt x="2025650" y="1990751"/>
                    <a:pt x="2025650" y="2045558"/>
                  </a:cubicBezTo>
                  <a:cubicBezTo>
                    <a:pt x="2022631" y="2097321"/>
                    <a:pt x="1983386" y="2139950"/>
                    <a:pt x="1935085" y="2139950"/>
                  </a:cubicBezTo>
                  <a:cubicBezTo>
                    <a:pt x="1883764" y="2136905"/>
                    <a:pt x="1841500" y="2094277"/>
                    <a:pt x="1841500" y="2045558"/>
                  </a:cubicBezTo>
                  <a:cubicBezTo>
                    <a:pt x="1841500" y="1993795"/>
                    <a:pt x="1880745" y="1954212"/>
                    <a:pt x="1932066" y="1954212"/>
                  </a:cubicBezTo>
                  <a:close/>
                  <a:moveTo>
                    <a:pt x="2252741" y="1817687"/>
                  </a:moveTo>
                  <a:cubicBezTo>
                    <a:pt x="2301042" y="1817687"/>
                    <a:pt x="2346325" y="1860345"/>
                    <a:pt x="2346325" y="1909097"/>
                  </a:cubicBezTo>
                  <a:cubicBezTo>
                    <a:pt x="2346325" y="1960896"/>
                    <a:pt x="2301042" y="2006600"/>
                    <a:pt x="2252741" y="2006600"/>
                  </a:cubicBezTo>
                  <a:cubicBezTo>
                    <a:pt x="2201420" y="2003553"/>
                    <a:pt x="2162175" y="1960896"/>
                    <a:pt x="2162175" y="1909097"/>
                  </a:cubicBezTo>
                  <a:cubicBezTo>
                    <a:pt x="2162175" y="1857298"/>
                    <a:pt x="2204439" y="1817687"/>
                    <a:pt x="2252741" y="1817687"/>
                  </a:cubicBezTo>
                  <a:close/>
                  <a:moveTo>
                    <a:pt x="2258725" y="1690688"/>
                  </a:moveTo>
                  <a:cubicBezTo>
                    <a:pt x="1888981" y="1690688"/>
                    <a:pt x="1588944" y="1993950"/>
                    <a:pt x="1585913" y="2363931"/>
                  </a:cubicBezTo>
                  <a:cubicBezTo>
                    <a:pt x="1585913" y="2727844"/>
                    <a:pt x="1864736" y="3040206"/>
                    <a:pt x="2255694" y="3043237"/>
                  </a:cubicBezTo>
                  <a:cubicBezTo>
                    <a:pt x="2628468" y="3043237"/>
                    <a:pt x="2919413" y="2743007"/>
                    <a:pt x="2919413" y="2366963"/>
                  </a:cubicBezTo>
                  <a:cubicBezTo>
                    <a:pt x="2919413" y="1993950"/>
                    <a:pt x="2622406" y="1693721"/>
                    <a:pt x="2258725" y="1690688"/>
                  </a:cubicBezTo>
                  <a:close/>
                  <a:moveTo>
                    <a:pt x="2240903" y="1517650"/>
                  </a:moveTo>
                  <a:cubicBezTo>
                    <a:pt x="2707428" y="1517650"/>
                    <a:pt x="3080042" y="1897130"/>
                    <a:pt x="3080042" y="2367686"/>
                  </a:cubicBezTo>
                  <a:cubicBezTo>
                    <a:pt x="3086101" y="2807884"/>
                    <a:pt x="2737722" y="3214687"/>
                    <a:pt x="2243932" y="3214687"/>
                  </a:cubicBezTo>
                  <a:cubicBezTo>
                    <a:pt x="1753172" y="3214687"/>
                    <a:pt x="1404793" y="2813956"/>
                    <a:pt x="1404793" y="2367686"/>
                  </a:cubicBezTo>
                  <a:cubicBezTo>
                    <a:pt x="1401763" y="1903202"/>
                    <a:pt x="1783466" y="1520686"/>
                    <a:pt x="2240903" y="1517650"/>
                  </a:cubicBezTo>
                  <a:close/>
                  <a:moveTo>
                    <a:pt x="4171950" y="150679"/>
                  </a:moveTo>
                  <a:cubicBezTo>
                    <a:pt x="4108527" y="150679"/>
                    <a:pt x="4051145" y="208461"/>
                    <a:pt x="4051145" y="272324"/>
                  </a:cubicBezTo>
                  <a:cubicBezTo>
                    <a:pt x="4048125" y="336188"/>
                    <a:pt x="4108527" y="397010"/>
                    <a:pt x="4171950" y="400051"/>
                  </a:cubicBezTo>
                  <a:cubicBezTo>
                    <a:pt x="4235373" y="400051"/>
                    <a:pt x="4295775" y="336188"/>
                    <a:pt x="4295775" y="272324"/>
                  </a:cubicBezTo>
                  <a:cubicBezTo>
                    <a:pt x="4295775" y="208461"/>
                    <a:pt x="4232352" y="147638"/>
                    <a:pt x="4171950" y="150679"/>
                  </a:cubicBezTo>
                  <a:close/>
                  <a:moveTo>
                    <a:pt x="312083" y="150679"/>
                  </a:moveTo>
                  <a:cubicBezTo>
                    <a:pt x="248325" y="147638"/>
                    <a:pt x="193675" y="208461"/>
                    <a:pt x="193675" y="275365"/>
                  </a:cubicBezTo>
                  <a:cubicBezTo>
                    <a:pt x="193675" y="342270"/>
                    <a:pt x="248325" y="397010"/>
                    <a:pt x="312083" y="400051"/>
                  </a:cubicBezTo>
                  <a:cubicBezTo>
                    <a:pt x="375841" y="400051"/>
                    <a:pt x="433527" y="339229"/>
                    <a:pt x="436563" y="275365"/>
                  </a:cubicBezTo>
                  <a:cubicBezTo>
                    <a:pt x="436563" y="208461"/>
                    <a:pt x="378877" y="150679"/>
                    <a:pt x="312083" y="150679"/>
                  </a:cubicBezTo>
                  <a:close/>
                  <a:moveTo>
                    <a:pt x="160472" y="0"/>
                  </a:moveTo>
                  <a:cubicBezTo>
                    <a:pt x="175611" y="0"/>
                    <a:pt x="190750" y="0"/>
                    <a:pt x="208917" y="0"/>
                  </a:cubicBezTo>
                  <a:cubicBezTo>
                    <a:pt x="1568386" y="0"/>
                    <a:pt x="2930884" y="0"/>
                    <a:pt x="4293381" y="0"/>
                  </a:cubicBezTo>
                  <a:cubicBezTo>
                    <a:pt x="4317603" y="0"/>
                    <a:pt x="4338798" y="0"/>
                    <a:pt x="4359992" y="3035"/>
                  </a:cubicBezTo>
                  <a:cubicBezTo>
                    <a:pt x="4432658" y="9104"/>
                    <a:pt x="4484130" y="54624"/>
                    <a:pt x="4499270" y="124422"/>
                  </a:cubicBezTo>
                  <a:cubicBezTo>
                    <a:pt x="4505325" y="154769"/>
                    <a:pt x="4505325" y="185115"/>
                    <a:pt x="4505325" y="215462"/>
                  </a:cubicBezTo>
                  <a:cubicBezTo>
                    <a:pt x="4505325" y="1374709"/>
                    <a:pt x="4505325" y="2533956"/>
                    <a:pt x="4505325" y="3693202"/>
                  </a:cubicBezTo>
                  <a:cubicBezTo>
                    <a:pt x="4505325" y="3699271"/>
                    <a:pt x="4505325" y="3705341"/>
                    <a:pt x="4505325" y="3711410"/>
                  </a:cubicBezTo>
                  <a:cubicBezTo>
                    <a:pt x="4505325" y="3793346"/>
                    <a:pt x="4505325" y="3793346"/>
                    <a:pt x="4429630" y="3753896"/>
                  </a:cubicBezTo>
                  <a:cubicBezTo>
                    <a:pt x="4190437" y="3623404"/>
                    <a:pt x="3930048" y="3574850"/>
                    <a:pt x="3660576" y="3568780"/>
                  </a:cubicBezTo>
                  <a:cubicBezTo>
                    <a:pt x="3636354" y="3568780"/>
                    <a:pt x="3600021" y="3583954"/>
                    <a:pt x="3587910" y="3556642"/>
                  </a:cubicBezTo>
                  <a:cubicBezTo>
                    <a:pt x="3572771" y="3529329"/>
                    <a:pt x="3609104" y="3508087"/>
                    <a:pt x="3627271" y="3489879"/>
                  </a:cubicBezTo>
                  <a:cubicBezTo>
                    <a:pt x="3851326" y="3204619"/>
                    <a:pt x="3981520" y="2885978"/>
                    <a:pt x="4008770" y="2521816"/>
                  </a:cubicBezTo>
                  <a:cubicBezTo>
                    <a:pt x="4057215" y="1920950"/>
                    <a:pt x="3851326" y="1414160"/>
                    <a:pt x="3406244" y="1010548"/>
                  </a:cubicBezTo>
                  <a:cubicBezTo>
                    <a:pt x="3139800" y="770808"/>
                    <a:pt x="2824912" y="631213"/>
                    <a:pt x="2470662" y="588728"/>
                  </a:cubicBezTo>
                  <a:cubicBezTo>
                    <a:pt x="1934747" y="524999"/>
                    <a:pt x="1462414" y="667629"/>
                    <a:pt x="1062748" y="1031791"/>
                  </a:cubicBezTo>
                  <a:cubicBezTo>
                    <a:pt x="602527" y="1450576"/>
                    <a:pt x="417833" y="1978610"/>
                    <a:pt x="484444" y="2594649"/>
                  </a:cubicBezTo>
                  <a:cubicBezTo>
                    <a:pt x="529860" y="2995227"/>
                    <a:pt x="702443" y="3341179"/>
                    <a:pt x="984026" y="3629474"/>
                  </a:cubicBezTo>
                  <a:cubicBezTo>
                    <a:pt x="1041554" y="3687133"/>
                    <a:pt x="1041554" y="3687133"/>
                    <a:pt x="1102109" y="3626439"/>
                  </a:cubicBezTo>
                  <a:cubicBezTo>
                    <a:pt x="1202026" y="3523260"/>
                    <a:pt x="1301942" y="3420081"/>
                    <a:pt x="1404886" y="3319937"/>
                  </a:cubicBezTo>
                  <a:cubicBezTo>
                    <a:pt x="1529025" y="3201584"/>
                    <a:pt x="1677386" y="3159099"/>
                    <a:pt x="1843913" y="3213723"/>
                  </a:cubicBezTo>
                  <a:cubicBezTo>
                    <a:pt x="2007413" y="3271382"/>
                    <a:pt x="2095219" y="3392769"/>
                    <a:pt x="2128524" y="3556642"/>
                  </a:cubicBezTo>
                  <a:cubicBezTo>
                    <a:pt x="2146691" y="3653751"/>
                    <a:pt x="2119441" y="3747826"/>
                    <a:pt x="2077052" y="3832797"/>
                  </a:cubicBezTo>
                  <a:cubicBezTo>
                    <a:pt x="2037691" y="3920803"/>
                    <a:pt x="1995302" y="4005774"/>
                    <a:pt x="1949885" y="4087710"/>
                  </a:cubicBezTo>
                  <a:cubicBezTo>
                    <a:pt x="1931719" y="4124126"/>
                    <a:pt x="1937774" y="4136265"/>
                    <a:pt x="1980163" y="4142334"/>
                  </a:cubicBezTo>
                  <a:cubicBezTo>
                    <a:pt x="2113385" y="4157508"/>
                    <a:pt x="2249635" y="4175716"/>
                    <a:pt x="2382857" y="4154473"/>
                  </a:cubicBezTo>
                  <a:cubicBezTo>
                    <a:pt x="2428273" y="4148404"/>
                    <a:pt x="2446440" y="4166612"/>
                    <a:pt x="2446440" y="4212132"/>
                  </a:cubicBezTo>
                  <a:cubicBezTo>
                    <a:pt x="2446440" y="4685542"/>
                    <a:pt x="2443412" y="5161986"/>
                    <a:pt x="2446440" y="5638431"/>
                  </a:cubicBezTo>
                  <a:cubicBezTo>
                    <a:pt x="2446440" y="5699124"/>
                    <a:pt x="2410107" y="5696090"/>
                    <a:pt x="2364690" y="5696090"/>
                  </a:cubicBezTo>
                  <a:cubicBezTo>
                    <a:pt x="1862080" y="5696090"/>
                    <a:pt x="1356442" y="5696090"/>
                    <a:pt x="850804" y="5696090"/>
                  </a:cubicBezTo>
                  <a:cubicBezTo>
                    <a:pt x="626749" y="5696090"/>
                    <a:pt x="399666" y="5696090"/>
                    <a:pt x="172583" y="5696090"/>
                  </a:cubicBezTo>
                  <a:cubicBezTo>
                    <a:pt x="63583" y="5696090"/>
                    <a:pt x="6056" y="5641465"/>
                    <a:pt x="0" y="5532217"/>
                  </a:cubicBezTo>
                  <a:cubicBezTo>
                    <a:pt x="0" y="5507940"/>
                    <a:pt x="0" y="5486697"/>
                    <a:pt x="0" y="5465454"/>
                  </a:cubicBezTo>
                  <a:cubicBezTo>
                    <a:pt x="0" y="4594502"/>
                    <a:pt x="0" y="3723549"/>
                    <a:pt x="0" y="2855631"/>
                  </a:cubicBezTo>
                  <a:cubicBezTo>
                    <a:pt x="0" y="1981645"/>
                    <a:pt x="0" y="1107658"/>
                    <a:pt x="0" y="233670"/>
                  </a:cubicBezTo>
                  <a:cubicBezTo>
                    <a:pt x="0" y="200289"/>
                    <a:pt x="0" y="166907"/>
                    <a:pt x="6056" y="136561"/>
                  </a:cubicBezTo>
                  <a:cubicBezTo>
                    <a:pt x="21195" y="48555"/>
                    <a:pt x="72667" y="6069"/>
                    <a:pt x="16047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70">
              <a:extLst>
                <a:ext uri="{FF2B5EF4-FFF2-40B4-BE49-F238E27FC236}">
                  <a16:creationId xmlns:a16="http://schemas.microsoft.com/office/drawing/2014/main" id="{F01897CC-C96A-4EFB-B92A-4F34A50EF460}"/>
                </a:ext>
              </a:extLst>
            </p:cNvPr>
            <p:cNvSpPr/>
            <p:nvPr/>
          </p:nvSpPr>
          <p:spPr bwMode="auto">
            <a:xfrm>
              <a:off x="7593703" y="3183496"/>
              <a:ext cx="527121" cy="667277"/>
            </a:xfrm>
            <a:custGeom>
              <a:avLst/>
              <a:gdLst>
                <a:gd name="connsiteX0" fmla="*/ 4532384 w 4895850"/>
                <a:gd name="connsiteY0" fmla="*/ 5724525 h 6197600"/>
                <a:gd name="connsiteX1" fmla="*/ 4398963 w 4895850"/>
                <a:gd name="connsiteY1" fmla="*/ 5854773 h 6197600"/>
                <a:gd name="connsiteX2" fmla="*/ 4532384 w 4895850"/>
                <a:gd name="connsiteY2" fmla="*/ 5988050 h 6197600"/>
                <a:gd name="connsiteX3" fmla="*/ 4668838 w 4895850"/>
                <a:gd name="connsiteY3" fmla="*/ 5857802 h 6197600"/>
                <a:gd name="connsiteX4" fmla="*/ 4532384 w 4895850"/>
                <a:gd name="connsiteY4" fmla="*/ 5724525 h 6197600"/>
                <a:gd name="connsiteX5" fmla="*/ 1858333 w 4895850"/>
                <a:gd name="connsiteY5" fmla="*/ 3651391 h 6197600"/>
                <a:gd name="connsiteX6" fmla="*/ 1638052 w 4895850"/>
                <a:gd name="connsiteY6" fmla="*/ 3750101 h 6197600"/>
                <a:gd name="connsiteX7" fmla="*/ 1292869 w 4895850"/>
                <a:gd name="connsiteY7" fmla="*/ 4105458 h 6197600"/>
                <a:gd name="connsiteX8" fmla="*/ 466248 w 4895850"/>
                <a:gd name="connsiteY8" fmla="*/ 4949809 h 6197600"/>
                <a:gd name="connsiteX9" fmla="*/ 360271 w 4895850"/>
                <a:gd name="connsiteY9" fmla="*/ 5566367 h 6197600"/>
                <a:gd name="connsiteX10" fmla="*/ 796291 w 4895850"/>
                <a:gd name="connsiteY10" fmla="*/ 5894388 h 6197600"/>
                <a:gd name="connsiteX11" fmla="*/ 1350400 w 4895850"/>
                <a:gd name="connsiteY11" fmla="*/ 5587628 h 6197600"/>
                <a:gd name="connsiteX12" fmla="*/ 2086183 w 4895850"/>
                <a:gd name="connsiteY12" fmla="*/ 4111532 h 6197600"/>
                <a:gd name="connsiteX13" fmla="*/ 2122518 w 4895850"/>
                <a:gd name="connsiteY13" fmla="*/ 4020415 h 6197600"/>
                <a:gd name="connsiteX14" fmla="*/ 2064988 w 4895850"/>
                <a:gd name="connsiteY14" fmla="*/ 3744027 h 6197600"/>
                <a:gd name="connsiteX15" fmla="*/ 1858333 w 4895850"/>
                <a:gd name="connsiteY15" fmla="*/ 3651391 h 6197600"/>
                <a:gd name="connsiteX16" fmla="*/ 2443307 w 4895850"/>
                <a:gd name="connsiteY16" fmla="*/ 2976563 h 6197600"/>
                <a:gd name="connsiteX17" fmla="*/ 2546350 w 4895850"/>
                <a:gd name="connsiteY17" fmla="*/ 3073614 h 6197600"/>
                <a:gd name="connsiteX18" fmla="*/ 2446338 w 4895850"/>
                <a:gd name="connsiteY18" fmla="*/ 3176730 h 6197600"/>
                <a:gd name="connsiteX19" fmla="*/ 2349356 w 4895850"/>
                <a:gd name="connsiteY19" fmla="*/ 3076647 h 6197600"/>
                <a:gd name="connsiteX20" fmla="*/ 2443307 w 4895850"/>
                <a:gd name="connsiteY20" fmla="*/ 2976563 h 6197600"/>
                <a:gd name="connsiteX21" fmla="*/ 2797035 w 4895850"/>
                <a:gd name="connsiteY21" fmla="*/ 2830513 h 6197600"/>
                <a:gd name="connsiteX22" fmla="*/ 2894153 w 4895850"/>
                <a:gd name="connsiteY22" fmla="*/ 2927424 h 6197600"/>
                <a:gd name="connsiteX23" fmla="*/ 2797035 w 4895850"/>
                <a:gd name="connsiteY23" fmla="*/ 3027363 h 6197600"/>
                <a:gd name="connsiteX24" fmla="*/ 2693848 w 4895850"/>
                <a:gd name="connsiteY24" fmla="*/ 2933481 h 6197600"/>
                <a:gd name="connsiteX25" fmla="*/ 2797035 w 4895850"/>
                <a:gd name="connsiteY25" fmla="*/ 2830513 h 6197600"/>
                <a:gd name="connsiteX26" fmla="*/ 2097965 w 4895850"/>
                <a:gd name="connsiteY26" fmla="*/ 2830513 h 6197600"/>
                <a:gd name="connsiteX27" fmla="*/ 2200276 w 4895850"/>
                <a:gd name="connsiteY27" fmla="*/ 2927424 h 6197600"/>
                <a:gd name="connsiteX28" fmla="*/ 2094956 w 4895850"/>
                <a:gd name="connsiteY28" fmla="*/ 3027363 h 6197600"/>
                <a:gd name="connsiteX29" fmla="*/ 1998663 w 4895850"/>
                <a:gd name="connsiteY29" fmla="*/ 2927424 h 6197600"/>
                <a:gd name="connsiteX30" fmla="*/ 2097965 w 4895850"/>
                <a:gd name="connsiteY30" fmla="*/ 2830513 h 6197600"/>
                <a:gd name="connsiteX31" fmla="*/ 2943012 w 4895850"/>
                <a:gd name="connsiteY31" fmla="*/ 2474913 h 6197600"/>
                <a:gd name="connsiteX32" fmla="*/ 3040063 w 4895850"/>
                <a:gd name="connsiteY32" fmla="*/ 2578030 h 6197600"/>
                <a:gd name="connsiteX33" fmla="*/ 2933914 w 4895850"/>
                <a:gd name="connsiteY33" fmla="*/ 2675080 h 6197600"/>
                <a:gd name="connsiteX34" fmla="*/ 2839896 w 4895850"/>
                <a:gd name="connsiteY34" fmla="*/ 2571964 h 6197600"/>
                <a:gd name="connsiteX35" fmla="*/ 2943012 w 4895850"/>
                <a:gd name="connsiteY35" fmla="*/ 2474913 h 6197600"/>
                <a:gd name="connsiteX36" fmla="*/ 1955729 w 4895850"/>
                <a:gd name="connsiteY36" fmla="*/ 2474913 h 6197600"/>
                <a:gd name="connsiteX37" fmla="*/ 2055813 w 4895850"/>
                <a:gd name="connsiteY37" fmla="*/ 2574926 h 6197600"/>
                <a:gd name="connsiteX38" fmla="*/ 1955729 w 4895850"/>
                <a:gd name="connsiteY38" fmla="*/ 2674938 h 6197600"/>
                <a:gd name="connsiteX39" fmla="*/ 1852613 w 4895850"/>
                <a:gd name="connsiteY39" fmla="*/ 2577956 h 6197600"/>
                <a:gd name="connsiteX40" fmla="*/ 1955729 w 4895850"/>
                <a:gd name="connsiteY40" fmla="*/ 2474913 h 6197600"/>
                <a:gd name="connsiteX41" fmla="*/ 2449364 w 4895850"/>
                <a:gd name="connsiteY41" fmla="*/ 2282825 h 6197600"/>
                <a:gd name="connsiteX42" fmla="*/ 2736850 w 4895850"/>
                <a:gd name="connsiteY42" fmla="*/ 2571882 h 6197600"/>
                <a:gd name="connsiteX43" fmla="*/ 2446338 w 4895850"/>
                <a:gd name="connsiteY43" fmla="*/ 2867025 h 6197600"/>
                <a:gd name="connsiteX44" fmla="*/ 2158851 w 4895850"/>
                <a:gd name="connsiteY44" fmla="*/ 2574925 h 6197600"/>
                <a:gd name="connsiteX45" fmla="*/ 2449364 w 4895850"/>
                <a:gd name="connsiteY45" fmla="*/ 2282825 h 6197600"/>
                <a:gd name="connsiteX46" fmla="*/ 2091934 w 4895850"/>
                <a:gd name="connsiteY46" fmla="*/ 2125521 h 6197600"/>
                <a:gd name="connsiteX47" fmla="*/ 2200437 w 4895850"/>
                <a:gd name="connsiteY47" fmla="*/ 2222571 h 6197600"/>
                <a:gd name="connsiteX48" fmla="*/ 2103990 w 4895850"/>
                <a:gd name="connsiteY48" fmla="*/ 2322655 h 6197600"/>
                <a:gd name="connsiteX49" fmla="*/ 1998502 w 4895850"/>
                <a:gd name="connsiteY49" fmla="*/ 2228637 h 6197600"/>
                <a:gd name="connsiteX50" fmla="*/ 2091934 w 4895850"/>
                <a:gd name="connsiteY50" fmla="*/ 2125521 h 6197600"/>
                <a:gd name="connsiteX51" fmla="*/ 2797104 w 4895850"/>
                <a:gd name="connsiteY51" fmla="*/ 2125519 h 6197600"/>
                <a:gd name="connsiteX52" fmla="*/ 2894155 w 4895850"/>
                <a:gd name="connsiteY52" fmla="*/ 2225531 h 6197600"/>
                <a:gd name="connsiteX53" fmla="*/ 2794072 w 4895850"/>
                <a:gd name="connsiteY53" fmla="*/ 2322513 h 6197600"/>
                <a:gd name="connsiteX54" fmla="*/ 2693988 w 4895850"/>
                <a:gd name="connsiteY54" fmla="*/ 2225531 h 6197600"/>
                <a:gd name="connsiteX55" fmla="*/ 2797104 w 4895850"/>
                <a:gd name="connsiteY55" fmla="*/ 2125519 h 6197600"/>
                <a:gd name="connsiteX56" fmla="*/ 2446338 w 4895850"/>
                <a:gd name="connsiteY56" fmla="*/ 1976438 h 6197600"/>
                <a:gd name="connsiteX57" fmla="*/ 2546350 w 4895850"/>
                <a:gd name="connsiteY57" fmla="*/ 2080299 h 6197600"/>
                <a:gd name="connsiteX58" fmla="*/ 2446338 w 4895850"/>
                <a:gd name="connsiteY58" fmla="*/ 2178051 h 6197600"/>
                <a:gd name="connsiteX59" fmla="*/ 2349356 w 4895850"/>
                <a:gd name="connsiteY59" fmla="*/ 2077244 h 6197600"/>
                <a:gd name="connsiteX60" fmla="*/ 2446338 w 4895850"/>
                <a:gd name="connsiteY60" fmla="*/ 1976438 h 6197600"/>
                <a:gd name="connsiteX61" fmla="*/ 2436813 w 4895850"/>
                <a:gd name="connsiteY61" fmla="*/ 1858575 h 6197600"/>
                <a:gd name="connsiteX62" fmla="*/ 1719669 w 4895850"/>
                <a:gd name="connsiteY62" fmla="*/ 2575719 h 6197600"/>
                <a:gd name="connsiteX63" fmla="*/ 2436813 w 4895850"/>
                <a:gd name="connsiteY63" fmla="*/ 3292863 h 6197600"/>
                <a:gd name="connsiteX64" fmla="*/ 3153957 w 4895850"/>
                <a:gd name="connsiteY64" fmla="*/ 2575719 h 6197600"/>
                <a:gd name="connsiteX65" fmla="*/ 2436813 w 4895850"/>
                <a:gd name="connsiteY65" fmla="*/ 1858575 h 6197600"/>
                <a:gd name="connsiteX66" fmla="*/ 2436813 w 4895850"/>
                <a:gd name="connsiteY66" fmla="*/ 1652587 h 6197600"/>
                <a:gd name="connsiteX67" fmla="*/ 3359945 w 4895850"/>
                <a:gd name="connsiteY67" fmla="*/ 2575719 h 6197600"/>
                <a:gd name="connsiteX68" fmla="*/ 2436813 w 4895850"/>
                <a:gd name="connsiteY68" fmla="*/ 3498851 h 6197600"/>
                <a:gd name="connsiteX69" fmla="*/ 1513681 w 4895850"/>
                <a:gd name="connsiteY69" fmla="*/ 2575719 h 6197600"/>
                <a:gd name="connsiteX70" fmla="*/ 2436813 w 4895850"/>
                <a:gd name="connsiteY70" fmla="*/ 1652587 h 6197600"/>
                <a:gd name="connsiteX71" fmla="*/ 2472274 w 4895850"/>
                <a:gd name="connsiteY71" fmla="*/ 612403 h 6197600"/>
                <a:gd name="connsiteX72" fmla="*/ 1676665 w 4895850"/>
                <a:gd name="connsiteY72" fmla="*/ 782870 h 6197600"/>
                <a:gd name="connsiteX73" fmla="*/ 504825 w 4895850"/>
                <a:gd name="connsiteY73" fmla="*/ 2565748 h 6197600"/>
                <a:gd name="connsiteX74" fmla="*/ 619890 w 4895850"/>
                <a:gd name="connsiteY74" fmla="*/ 3236985 h 6197600"/>
                <a:gd name="connsiteX75" fmla="*/ 1083175 w 4895850"/>
                <a:gd name="connsiteY75" fmla="*/ 3968968 h 6197600"/>
                <a:gd name="connsiteX76" fmla="*/ 1174015 w 4895850"/>
                <a:gd name="connsiteY76" fmla="*/ 3968968 h 6197600"/>
                <a:gd name="connsiteX77" fmla="*/ 1537376 w 4895850"/>
                <a:gd name="connsiteY77" fmla="*/ 3604495 h 6197600"/>
                <a:gd name="connsiteX78" fmla="*/ 1979466 w 4895850"/>
                <a:gd name="connsiteY78" fmla="*/ 3489079 h 6197600"/>
                <a:gd name="connsiteX79" fmla="*/ 2258042 w 4895850"/>
                <a:gd name="connsiteY79" fmla="*/ 4163353 h 6197600"/>
                <a:gd name="connsiteX80" fmla="*/ 2115726 w 4895850"/>
                <a:gd name="connsiteY80" fmla="*/ 4445819 h 6197600"/>
                <a:gd name="connsiteX81" fmla="*/ 2146006 w 4895850"/>
                <a:gd name="connsiteY81" fmla="*/ 4506565 h 6197600"/>
                <a:gd name="connsiteX82" fmla="*/ 2566899 w 4895850"/>
                <a:gd name="connsiteY82" fmla="*/ 4521751 h 6197600"/>
                <a:gd name="connsiteX83" fmla="*/ 3702403 w 4895850"/>
                <a:gd name="connsiteY83" fmla="*/ 4044899 h 6197600"/>
                <a:gd name="connsiteX84" fmla="*/ 4350397 w 4895850"/>
                <a:gd name="connsiteY84" fmla="*/ 2353139 h 6197600"/>
                <a:gd name="connsiteX85" fmla="*/ 3263342 w 4895850"/>
                <a:gd name="connsiteY85" fmla="*/ 813242 h 6197600"/>
                <a:gd name="connsiteX86" fmla="*/ 2472274 w 4895850"/>
                <a:gd name="connsiteY86" fmla="*/ 612403 h 6197600"/>
                <a:gd name="connsiteX87" fmla="*/ 4541481 w 4895850"/>
                <a:gd name="connsiteY87" fmla="*/ 163390 h 6197600"/>
                <a:gd name="connsiteX88" fmla="*/ 4398963 w 4895850"/>
                <a:gd name="connsiteY88" fmla="*/ 294606 h 6197600"/>
                <a:gd name="connsiteX89" fmla="*/ 4532384 w 4895850"/>
                <a:gd name="connsiteY89" fmla="*/ 434976 h 6197600"/>
                <a:gd name="connsiteX90" fmla="*/ 4668838 w 4895850"/>
                <a:gd name="connsiteY90" fmla="*/ 297657 h 6197600"/>
                <a:gd name="connsiteX91" fmla="*/ 4541481 w 4895850"/>
                <a:gd name="connsiteY91" fmla="*/ 163390 h 6197600"/>
                <a:gd name="connsiteX92" fmla="*/ 335919 w 4895850"/>
                <a:gd name="connsiteY92" fmla="*/ 160338 h 6197600"/>
                <a:gd name="connsiteX93" fmla="*/ 206375 w 4895850"/>
                <a:gd name="connsiteY93" fmla="*/ 300709 h 6197600"/>
                <a:gd name="connsiteX94" fmla="*/ 338932 w 4895850"/>
                <a:gd name="connsiteY94" fmla="*/ 434976 h 6197600"/>
                <a:gd name="connsiteX95" fmla="*/ 468476 w 4895850"/>
                <a:gd name="connsiteY95" fmla="*/ 294606 h 6197600"/>
                <a:gd name="connsiteX96" fmla="*/ 335919 w 4895850"/>
                <a:gd name="connsiteY96" fmla="*/ 160338 h 6197600"/>
                <a:gd name="connsiteX97" fmla="*/ 163498 w 4895850"/>
                <a:gd name="connsiteY97" fmla="*/ 0 h 6197600"/>
                <a:gd name="connsiteX98" fmla="*/ 224053 w 4895850"/>
                <a:gd name="connsiteY98" fmla="*/ 0 h 6197600"/>
                <a:gd name="connsiteX99" fmla="*/ 4665742 w 4895850"/>
                <a:gd name="connsiteY99" fmla="*/ 0 h 6197600"/>
                <a:gd name="connsiteX100" fmla="*/ 4738408 w 4895850"/>
                <a:gd name="connsiteY100" fmla="*/ 3037 h 6197600"/>
                <a:gd name="connsiteX101" fmla="*/ 4892822 w 4895850"/>
                <a:gd name="connsiteY101" fmla="*/ 154864 h 6197600"/>
                <a:gd name="connsiteX102" fmla="*/ 4892822 w 4895850"/>
                <a:gd name="connsiteY102" fmla="*/ 233815 h 6197600"/>
                <a:gd name="connsiteX103" fmla="*/ 4892822 w 4895850"/>
                <a:gd name="connsiteY103" fmla="*/ 3106392 h 6197600"/>
                <a:gd name="connsiteX104" fmla="*/ 4895850 w 4895850"/>
                <a:gd name="connsiteY104" fmla="*/ 5997188 h 6197600"/>
                <a:gd name="connsiteX105" fmla="*/ 4841350 w 4895850"/>
                <a:gd name="connsiteY105" fmla="*/ 6158125 h 6197600"/>
                <a:gd name="connsiteX106" fmla="*/ 4717214 w 4895850"/>
                <a:gd name="connsiteY106" fmla="*/ 6197600 h 6197600"/>
                <a:gd name="connsiteX107" fmla="*/ 175609 w 4895850"/>
                <a:gd name="connsiteY107" fmla="*/ 6197600 h 6197600"/>
                <a:gd name="connsiteX108" fmla="*/ 0 w 4895850"/>
                <a:gd name="connsiteY108" fmla="*/ 6024517 h 6197600"/>
                <a:gd name="connsiteX109" fmla="*/ 0 w 4895850"/>
                <a:gd name="connsiteY109" fmla="*/ 5975932 h 6197600"/>
                <a:gd name="connsiteX110" fmla="*/ 0 w 4895850"/>
                <a:gd name="connsiteY110" fmla="*/ 227741 h 6197600"/>
                <a:gd name="connsiteX111" fmla="*/ 0 w 4895850"/>
                <a:gd name="connsiteY111" fmla="*/ 160937 h 6197600"/>
                <a:gd name="connsiteX112" fmla="*/ 163498 w 4895850"/>
                <a:gd name="connsiteY112"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895850" h="6197600">
                  <a:moveTo>
                    <a:pt x="4532384" y="5724525"/>
                  </a:moveTo>
                  <a:cubicBezTo>
                    <a:pt x="4459609" y="5724525"/>
                    <a:pt x="4401995" y="5782077"/>
                    <a:pt x="4398963" y="5854773"/>
                  </a:cubicBezTo>
                  <a:cubicBezTo>
                    <a:pt x="4398963" y="5927470"/>
                    <a:pt x="4456577" y="5988050"/>
                    <a:pt x="4532384" y="5988050"/>
                  </a:cubicBezTo>
                  <a:cubicBezTo>
                    <a:pt x="4611224" y="5988050"/>
                    <a:pt x="4665806" y="5936557"/>
                    <a:pt x="4668838" y="5857802"/>
                  </a:cubicBezTo>
                  <a:cubicBezTo>
                    <a:pt x="4668838" y="5782077"/>
                    <a:pt x="4608192" y="5724525"/>
                    <a:pt x="4532384" y="5724525"/>
                  </a:cubicBezTo>
                  <a:close/>
                  <a:moveTo>
                    <a:pt x="1858333" y="3651391"/>
                  </a:moveTo>
                  <a:cubicBezTo>
                    <a:pt x="1781878" y="3652150"/>
                    <a:pt x="1703152" y="3684801"/>
                    <a:pt x="1638052" y="3750101"/>
                  </a:cubicBezTo>
                  <a:cubicBezTo>
                    <a:pt x="1522991" y="3865516"/>
                    <a:pt x="1407930" y="3987006"/>
                    <a:pt x="1292869" y="4105458"/>
                  </a:cubicBezTo>
                  <a:cubicBezTo>
                    <a:pt x="1017329" y="4384883"/>
                    <a:pt x="738761" y="4664309"/>
                    <a:pt x="466248" y="4949809"/>
                  </a:cubicBezTo>
                  <a:cubicBezTo>
                    <a:pt x="293657" y="5129005"/>
                    <a:pt x="260350" y="5341612"/>
                    <a:pt x="360271" y="5566367"/>
                  </a:cubicBezTo>
                  <a:cubicBezTo>
                    <a:pt x="454137" y="5778973"/>
                    <a:pt x="623700" y="5885276"/>
                    <a:pt x="796291" y="5894388"/>
                  </a:cubicBezTo>
                  <a:cubicBezTo>
                    <a:pt x="1068804" y="5894388"/>
                    <a:pt x="1253506" y="5782010"/>
                    <a:pt x="1350400" y="5587628"/>
                  </a:cubicBezTo>
                  <a:cubicBezTo>
                    <a:pt x="1595661" y="5095596"/>
                    <a:pt x="1840922" y="4603564"/>
                    <a:pt x="2086183" y="4111532"/>
                  </a:cubicBezTo>
                  <a:cubicBezTo>
                    <a:pt x="2101323" y="4081160"/>
                    <a:pt x="2113434" y="4050787"/>
                    <a:pt x="2122518" y="4020415"/>
                  </a:cubicBezTo>
                  <a:cubicBezTo>
                    <a:pt x="2155825" y="3917149"/>
                    <a:pt x="2134630" y="3822995"/>
                    <a:pt x="2064988" y="3744027"/>
                  </a:cubicBezTo>
                  <a:cubicBezTo>
                    <a:pt x="2008971" y="3681763"/>
                    <a:pt x="1934787" y="3650632"/>
                    <a:pt x="1858333" y="3651391"/>
                  </a:cubicBezTo>
                  <a:close/>
                  <a:moveTo>
                    <a:pt x="2443307" y="2976563"/>
                  </a:moveTo>
                  <a:cubicBezTo>
                    <a:pt x="2500890" y="2976563"/>
                    <a:pt x="2543319" y="3015990"/>
                    <a:pt x="2546350" y="3073614"/>
                  </a:cubicBezTo>
                  <a:cubicBezTo>
                    <a:pt x="2546350" y="3134271"/>
                    <a:pt x="2506951" y="3176730"/>
                    <a:pt x="2446338" y="3176730"/>
                  </a:cubicBezTo>
                  <a:cubicBezTo>
                    <a:pt x="2394816" y="3179763"/>
                    <a:pt x="2349356" y="3134271"/>
                    <a:pt x="2349356" y="3076647"/>
                  </a:cubicBezTo>
                  <a:cubicBezTo>
                    <a:pt x="2346325" y="3019023"/>
                    <a:pt x="2385724" y="2976563"/>
                    <a:pt x="2443307" y="2976563"/>
                  </a:cubicBezTo>
                  <a:close/>
                  <a:moveTo>
                    <a:pt x="2797035" y="2830513"/>
                  </a:moveTo>
                  <a:cubicBezTo>
                    <a:pt x="2854699" y="2830513"/>
                    <a:pt x="2894153" y="2869883"/>
                    <a:pt x="2894153" y="2927424"/>
                  </a:cubicBezTo>
                  <a:cubicBezTo>
                    <a:pt x="2897188" y="2984965"/>
                    <a:pt x="2854699" y="3027363"/>
                    <a:pt x="2797035" y="3027363"/>
                  </a:cubicBezTo>
                  <a:cubicBezTo>
                    <a:pt x="2736337" y="3027363"/>
                    <a:pt x="2696883" y="2991022"/>
                    <a:pt x="2693848" y="2933481"/>
                  </a:cubicBezTo>
                  <a:cubicBezTo>
                    <a:pt x="2690813" y="2872912"/>
                    <a:pt x="2733302" y="2830513"/>
                    <a:pt x="2797035" y="2830513"/>
                  </a:cubicBezTo>
                  <a:close/>
                  <a:moveTo>
                    <a:pt x="2097965" y="2830513"/>
                  </a:moveTo>
                  <a:cubicBezTo>
                    <a:pt x="2155139" y="2830513"/>
                    <a:pt x="2200276" y="2872912"/>
                    <a:pt x="2200276" y="2927424"/>
                  </a:cubicBezTo>
                  <a:cubicBezTo>
                    <a:pt x="2200276" y="2984965"/>
                    <a:pt x="2155139" y="3027363"/>
                    <a:pt x="2094956" y="3027363"/>
                  </a:cubicBezTo>
                  <a:cubicBezTo>
                    <a:pt x="2040791" y="3027363"/>
                    <a:pt x="1998663" y="2984965"/>
                    <a:pt x="1998663" y="2927424"/>
                  </a:cubicBezTo>
                  <a:cubicBezTo>
                    <a:pt x="1998663" y="2872912"/>
                    <a:pt x="2040791" y="2830513"/>
                    <a:pt x="2097965" y="2830513"/>
                  </a:cubicBezTo>
                  <a:close/>
                  <a:moveTo>
                    <a:pt x="2943012" y="2474913"/>
                  </a:moveTo>
                  <a:cubicBezTo>
                    <a:pt x="2997603" y="2477946"/>
                    <a:pt x="3040063" y="2520406"/>
                    <a:pt x="3040063" y="2578030"/>
                  </a:cubicBezTo>
                  <a:cubicBezTo>
                    <a:pt x="3040063" y="2635653"/>
                    <a:pt x="2994570" y="2678113"/>
                    <a:pt x="2933914" y="2675080"/>
                  </a:cubicBezTo>
                  <a:cubicBezTo>
                    <a:pt x="2876290" y="2672047"/>
                    <a:pt x="2836863" y="2629588"/>
                    <a:pt x="2839896" y="2571964"/>
                  </a:cubicBezTo>
                  <a:cubicBezTo>
                    <a:pt x="2842929" y="2514340"/>
                    <a:pt x="2885388" y="2474913"/>
                    <a:pt x="2943012" y="2474913"/>
                  </a:cubicBezTo>
                  <a:close/>
                  <a:moveTo>
                    <a:pt x="1955729" y="2474913"/>
                  </a:moveTo>
                  <a:cubicBezTo>
                    <a:pt x="2010320" y="2474913"/>
                    <a:pt x="2055813" y="2520373"/>
                    <a:pt x="2055813" y="2574926"/>
                  </a:cubicBezTo>
                  <a:cubicBezTo>
                    <a:pt x="2055813" y="2626447"/>
                    <a:pt x="2010320" y="2674938"/>
                    <a:pt x="1955729" y="2674938"/>
                  </a:cubicBezTo>
                  <a:cubicBezTo>
                    <a:pt x="1898105" y="2674938"/>
                    <a:pt x="1855646" y="2632509"/>
                    <a:pt x="1852613" y="2577956"/>
                  </a:cubicBezTo>
                  <a:cubicBezTo>
                    <a:pt x="1852613" y="2520373"/>
                    <a:pt x="1898105" y="2474913"/>
                    <a:pt x="1955729" y="2474913"/>
                  </a:cubicBezTo>
                  <a:close/>
                  <a:moveTo>
                    <a:pt x="2449364" y="2282825"/>
                  </a:moveTo>
                  <a:cubicBezTo>
                    <a:pt x="2600672" y="2285868"/>
                    <a:pt x="2733824" y="2416704"/>
                    <a:pt x="2736850" y="2571882"/>
                  </a:cubicBezTo>
                  <a:cubicBezTo>
                    <a:pt x="2736850" y="2730103"/>
                    <a:pt x="2603698" y="2867025"/>
                    <a:pt x="2446338" y="2867025"/>
                  </a:cubicBezTo>
                  <a:cubicBezTo>
                    <a:pt x="2292003" y="2867025"/>
                    <a:pt x="2155825" y="2730103"/>
                    <a:pt x="2158851" y="2574925"/>
                  </a:cubicBezTo>
                  <a:cubicBezTo>
                    <a:pt x="2161877" y="2413661"/>
                    <a:pt x="2292003" y="2282825"/>
                    <a:pt x="2449364" y="2282825"/>
                  </a:cubicBezTo>
                  <a:close/>
                  <a:moveTo>
                    <a:pt x="2091934" y="2125521"/>
                  </a:moveTo>
                  <a:cubicBezTo>
                    <a:pt x="2152213" y="2122488"/>
                    <a:pt x="2197423" y="2164948"/>
                    <a:pt x="2200437" y="2222571"/>
                  </a:cubicBezTo>
                  <a:cubicBezTo>
                    <a:pt x="2203451" y="2277162"/>
                    <a:pt x="2158241" y="2322655"/>
                    <a:pt x="2103990" y="2322655"/>
                  </a:cubicBezTo>
                  <a:cubicBezTo>
                    <a:pt x="2046725" y="2325688"/>
                    <a:pt x="2001516" y="2283228"/>
                    <a:pt x="1998502" y="2228637"/>
                  </a:cubicBezTo>
                  <a:cubicBezTo>
                    <a:pt x="1995488" y="2174046"/>
                    <a:pt x="2037683" y="2128554"/>
                    <a:pt x="2091934" y="2125521"/>
                  </a:cubicBezTo>
                  <a:close/>
                  <a:moveTo>
                    <a:pt x="2797104" y="2125519"/>
                  </a:moveTo>
                  <a:cubicBezTo>
                    <a:pt x="2857761" y="2125519"/>
                    <a:pt x="2897188" y="2167949"/>
                    <a:pt x="2894155" y="2225531"/>
                  </a:cubicBezTo>
                  <a:cubicBezTo>
                    <a:pt x="2894155" y="2283114"/>
                    <a:pt x="2851695" y="2322513"/>
                    <a:pt x="2794072" y="2322513"/>
                  </a:cubicBezTo>
                  <a:cubicBezTo>
                    <a:pt x="2736448" y="2322513"/>
                    <a:pt x="2693988" y="2280084"/>
                    <a:pt x="2693988" y="2225531"/>
                  </a:cubicBezTo>
                  <a:cubicBezTo>
                    <a:pt x="2693988" y="2164918"/>
                    <a:pt x="2736448" y="2122488"/>
                    <a:pt x="2797104" y="2125519"/>
                  </a:cubicBezTo>
                  <a:close/>
                  <a:moveTo>
                    <a:pt x="2446338" y="1976438"/>
                  </a:moveTo>
                  <a:cubicBezTo>
                    <a:pt x="2506951" y="1976438"/>
                    <a:pt x="2546350" y="2019204"/>
                    <a:pt x="2546350" y="2080299"/>
                  </a:cubicBezTo>
                  <a:cubicBezTo>
                    <a:pt x="2543319" y="2138339"/>
                    <a:pt x="2503920" y="2178051"/>
                    <a:pt x="2446338" y="2178051"/>
                  </a:cubicBezTo>
                  <a:cubicBezTo>
                    <a:pt x="2388755" y="2178051"/>
                    <a:pt x="2346325" y="2135284"/>
                    <a:pt x="2349356" y="2077244"/>
                  </a:cubicBezTo>
                  <a:cubicBezTo>
                    <a:pt x="2349356" y="2022259"/>
                    <a:pt x="2391785" y="1976438"/>
                    <a:pt x="2446338" y="1976438"/>
                  </a:cubicBezTo>
                  <a:close/>
                  <a:moveTo>
                    <a:pt x="2436813" y="1858575"/>
                  </a:moveTo>
                  <a:cubicBezTo>
                    <a:pt x="2040745" y="1858575"/>
                    <a:pt x="1719669" y="2179651"/>
                    <a:pt x="1719669" y="2575719"/>
                  </a:cubicBezTo>
                  <a:cubicBezTo>
                    <a:pt x="1719669" y="2971787"/>
                    <a:pt x="2040745" y="3292863"/>
                    <a:pt x="2436813" y="3292863"/>
                  </a:cubicBezTo>
                  <a:cubicBezTo>
                    <a:pt x="2832881" y="3292863"/>
                    <a:pt x="3153957" y="2971787"/>
                    <a:pt x="3153957" y="2575719"/>
                  </a:cubicBezTo>
                  <a:cubicBezTo>
                    <a:pt x="3153957" y="2179651"/>
                    <a:pt x="2832881" y="1858575"/>
                    <a:pt x="2436813" y="1858575"/>
                  </a:cubicBezTo>
                  <a:close/>
                  <a:moveTo>
                    <a:pt x="2436813" y="1652587"/>
                  </a:moveTo>
                  <a:cubicBezTo>
                    <a:pt x="2946645" y="1652587"/>
                    <a:pt x="3359945" y="2065887"/>
                    <a:pt x="3359945" y="2575719"/>
                  </a:cubicBezTo>
                  <a:cubicBezTo>
                    <a:pt x="3359945" y="3085551"/>
                    <a:pt x="2946645" y="3498851"/>
                    <a:pt x="2436813" y="3498851"/>
                  </a:cubicBezTo>
                  <a:cubicBezTo>
                    <a:pt x="1926981" y="3498851"/>
                    <a:pt x="1513681" y="3085551"/>
                    <a:pt x="1513681" y="2575719"/>
                  </a:cubicBezTo>
                  <a:cubicBezTo>
                    <a:pt x="1513681" y="2065887"/>
                    <a:pt x="1926981" y="1652587"/>
                    <a:pt x="2436813" y="1652587"/>
                  </a:cubicBezTo>
                  <a:close/>
                  <a:moveTo>
                    <a:pt x="2472274" y="612403"/>
                  </a:moveTo>
                  <a:cubicBezTo>
                    <a:pt x="2206566" y="606708"/>
                    <a:pt x="1940102" y="662897"/>
                    <a:pt x="1676665" y="782870"/>
                  </a:cubicBezTo>
                  <a:cubicBezTo>
                    <a:pt x="919663" y="1126081"/>
                    <a:pt x="547217" y="1742648"/>
                    <a:pt x="504825" y="2565748"/>
                  </a:cubicBezTo>
                  <a:cubicBezTo>
                    <a:pt x="504825" y="2799618"/>
                    <a:pt x="541161" y="3021339"/>
                    <a:pt x="619890" y="3236985"/>
                  </a:cubicBezTo>
                  <a:cubicBezTo>
                    <a:pt x="719814" y="3513377"/>
                    <a:pt x="874242" y="3756359"/>
                    <a:pt x="1083175" y="3968968"/>
                  </a:cubicBezTo>
                  <a:cubicBezTo>
                    <a:pt x="1119511" y="4005415"/>
                    <a:pt x="1137679" y="4005415"/>
                    <a:pt x="1174015" y="3968968"/>
                  </a:cubicBezTo>
                  <a:cubicBezTo>
                    <a:pt x="1292108" y="3844439"/>
                    <a:pt x="1413228" y="3722949"/>
                    <a:pt x="1537376" y="3604495"/>
                  </a:cubicBezTo>
                  <a:cubicBezTo>
                    <a:pt x="1661525" y="3483004"/>
                    <a:pt x="1812925" y="3440482"/>
                    <a:pt x="1979466" y="3489079"/>
                  </a:cubicBezTo>
                  <a:cubicBezTo>
                    <a:pt x="2267126" y="3571085"/>
                    <a:pt x="2394303" y="3880887"/>
                    <a:pt x="2258042" y="4163353"/>
                  </a:cubicBezTo>
                  <a:cubicBezTo>
                    <a:pt x="2212622" y="4257508"/>
                    <a:pt x="2164174" y="4351664"/>
                    <a:pt x="2115726" y="4445819"/>
                  </a:cubicBezTo>
                  <a:cubicBezTo>
                    <a:pt x="2097558" y="4482267"/>
                    <a:pt x="2103614" y="4500490"/>
                    <a:pt x="2146006" y="4506565"/>
                  </a:cubicBezTo>
                  <a:cubicBezTo>
                    <a:pt x="2285294" y="4518714"/>
                    <a:pt x="2424583" y="4533900"/>
                    <a:pt x="2566899" y="4521751"/>
                  </a:cubicBezTo>
                  <a:cubicBezTo>
                    <a:pt x="2999905" y="4488341"/>
                    <a:pt x="3381434" y="4333440"/>
                    <a:pt x="3702403" y="4044899"/>
                  </a:cubicBezTo>
                  <a:cubicBezTo>
                    <a:pt x="4202024" y="3592346"/>
                    <a:pt x="4429125" y="3024377"/>
                    <a:pt x="4350397" y="2353139"/>
                  </a:cubicBezTo>
                  <a:cubicBezTo>
                    <a:pt x="4268640" y="1648492"/>
                    <a:pt x="3899224" y="1129119"/>
                    <a:pt x="3263342" y="813242"/>
                  </a:cubicBezTo>
                  <a:cubicBezTo>
                    <a:pt x="3002933" y="685677"/>
                    <a:pt x="2737982" y="618098"/>
                    <a:pt x="2472274" y="612403"/>
                  </a:cubicBezTo>
                  <a:close/>
                  <a:moveTo>
                    <a:pt x="4541481" y="163390"/>
                  </a:moveTo>
                  <a:cubicBezTo>
                    <a:pt x="4471738" y="160338"/>
                    <a:pt x="4401995" y="224420"/>
                    <a:pt x="4398963" y="294606"/>
                  </a:cubicBezTo>
                  <a:cubicBezTo>
                    <a:pt x="4398963" y="364791"/>
                    <a:pt x="4462641" y="431925"/>
                    <a:pt x="4532384" y="434976"/>
                  </a:cubicBezTo>
                  <a:cubicBezTo>
                    <a:pt x="4602127" y="434976"/>
                    <a:pt x="4665806" y="373945"/>
                    <a:pt x="4668838" y="297657"/>
                  </a:cubicBezTo>
                  <a:cubicBezTo>
                    <a:pt x="4668838" y="230523"/>
                    <a:pt x="4608192" y="166441"/>
                    <a:pt x="4541481" y="163390"/>
                  </a:cubicBezTo>
                  <a:close/>
                  <a:moveTo>
                    <a:pt x="335919" y="160338"/>
                  </a:moveTo>
                  <a:cubicBezTo>
                    <a:pt x="263616" y="163390"/>
                    <a:pt x="206375" y="224420"/>
                    <a:pt x="206375" y="300709"/>
                  </a:cubicBezTo>
                  <a:cubicBezTo>
                    <a:pt x="206375" y="376997"/>
                    <a:pt x="266628" y="434976"/>
                    <a:pt x="338932" y="434976"/>
                  </a:cubicBezTo>
                  <a:cubicBezTo>
                    <a:pt x="411235" y="434976"/>
                    <a:pt x="471488" y="367842"/>
                    <a:pt x="468476" y="294606"/>
                  </a:cubicBezTo>
                  <a:cubicBezTo>
                    <a:pt x="468476" y="221369"/>
                    <a:pt x="405210" y="160338"/>
                    <a:pt x="335919" y="160338"/>
                  </a:cubicBezTo>
                  <a:close/>
                  <a:moveTo>
                    <a:pt x="163498" y="0"/>
                  </a:moveTo>
                  <a:cubicBezTo>
                    <a:pt x="181664" y="0"/>
                    <a:pt x="202859" y="0"/>
                    <a:pt x="224053" y="0"/>
                  </a:cubicBezTo>
                  <a:cubicBezTo>
                    <a:pt x="1704616" y="0"/>
                    <a:pt x="3185179" y="0"/>
                    <a:pt x="4665742" y="0"/>
                  </a:cubicBezTo>
                  <a:cubicBezTo>
                    <a:pt x="4689964" y="0"/>
                    <a:pt x="4714186" y="0"/>
                    <a:pt x="4738408" y="3037"/>
                  </a:cubicBezTo>
                  <a:cubicBezTo>
                    <a:pt x="4826212" y="9110"/>
                    <a:pt x="4883739" y="69841"/>
                    <a:pt x="4892822" y="154864"/>
                  </a:cubicBezTo>
                  <a:cubicBezTo>
                    <a:pt x="4895850" y="182193"/>
                    <a:pt x="4892822" y="206486"/>
                    <a:pt x="4892822" y="233815"/>
                  </a:cubicBezTo>
                  <a:cubicBezTo>
                    <a:pt x="4892822" y="1190328"/>
                    <a:pt x="4892822" y="2149878"/>
                    <a:pt x="4892822" y="3106392"/>
                  </a:cubicBezTo>
                  <a:cubicBezTo>
                    <a:pt x="4892822" y="4068978"/>
                    <a:pt x="4892822" y="5031565"/>
                    <a:pt x="4895850" y="5997188"/>
                  </a:cubicBezTo>
                  <a:cubicBezTo>
                    <a:pt x="4895850" y="6057919"/>
                    <a:pt x="4889794" y="6112577"/>
                    <a:pt x="4841350" y="6158125"/>
                  </a:cubicBezTo>
                  <a:cubicBezTo>
                    <a:pt x="4805018" y="6188491"/>
                    <a:pt x="4762630" y="6197600"/>
                    <a:pt x="4717214" y="6197600"/>
                  </a:cubicBezTo>
                  <a:cubicBezTo>
                    <a:pt x="3203345" y="6197600"/>
                    <a:pt x="1689477" y="6197600"/>
                    <a:pt x="175609" y="6197600"/>
                  </a:cubicBezTo>
                  <a:cubicBezTo>
                    <a:pt x="66610" y="6197600"/>
                    <a:pt x="6056" y="6136869"/>
                    <a:pt x="0" y="6024517"/>
                  </a:cubicBezTo>
                  <a:cubicBezTo>
                    <a:pt x="0" y="6009334"/>
                    <a:pt x="0" y="5994151"/>
                    <a:pt x="0" y="5975932"/>
                  </a:cubicBezTo>
                  <a:cubicBezTo>
                    <a:pt x="0" y="4059868"/>
                    <a:pt x="0" y="2143806"/>
                    <a:pt x="0" y="227741"/>
                  </a:cubicBezTo>
                  <a:cubicBezTo>
                    <a:pt x="0" y="203449"/>
                    <a:pt x="0" y="182193"/>
                    <a:pt x="0" y="160937"/>
                  </a:cubicBezTo>
                  <a:cubicBezTo>
                    <a:pt x="9083" y="69841"/>
                    <a:pt x="75694" y="6073"/>
                    <a:pt x="16349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2A0D51CF-C485-4604-8C02-E0B4349AB904}"/>
              </a:ext>
            </a:extLst>
          </p:cNvPr>
          <p:cNvSpPr/>
          <p:nvPr/>
        </p:nvSpPr>
        <p:spPr>
          <a:xfrm>
            <a:off x="9408325" y="3017250"/>
            <a:ext cx="2232486" cy="2581376"/>
          </a:xfrm>
          <a:prstGeom prst="rect">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lvl="0" algn="ctr" defTabSz="932597">
              <a:defRPr/>
            </a:pPr>
            <a:r>
              <a:rPr lang="en-US" sz="1400" b="1" kern="0" dirty="0">
                <a:solidFill>
                  <a:srgbClr val="505050"/>
                </a:solidFill>
              </a:rPr>
              <a:t>PAGE BLOBS</a:t>
            </a:r>
          </a:p>
        </p:txBody>
      </p:sp>
      <p:sp>
        <p:nvSpPr>
          <p:cNvPr id="72" name="Right Brace 71">
            <a:extLst>
              <a:ext uri="{FF2B5EF4-FFF2-40B4-BE49-F238E27FC236}">
                <a16:creationId xmlns:a16="http://schemas.microsoft.com/office/drawing/2014/main" id="{8FCC8BE5-9C17-46BA-B642-7CBC3130D64B}"/>
              </a:ext>
            </a:extLst>
          </p:cNvPr>
          <p:cNvSpPr/>
          <p:nvPr/>
        </p:nvSpPr>
        <p:spPr>
          <a:xfrm rot="16200000">
            <a:off x="10367618" y="1385944"/>
            <a:ext cx="313901" cy="2232487"/>
          </a:xfrm>
          <a:prstGeom prst="rightBrace">
            <a:avLst>
              <a:gd name="adj1" fmla="val 0"/>
              <a:gd name="adj2" fmla="val 50000"/>
            </a:avLst>
          </a:prstGeom>
          <a:noFill/>
          <a:ln w="12700" cap="flat" cmpd="sng" algn="ctr">
            <a:solidFill>
              <a:schemeClr val="tx2"/>
            </a:solidFill>
            <a:prstDash val="solid"/>
            <a:headEnd type="none"/>
            <a:tailEnd type="none"/>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solidFill>
                <a:schemeClr val="tx2"/>
              </a:solidFill>
              <a:effectLst/>
              <a:uLnTx/>
              <a:uFillTx/>
              <a:ea typeface="+mn-ea"/>
              <a:cs typeface="+mn-cs"/>
            </a:endParaRPr>
          </a:p>
        </p:txBody>
      </p:sp>
      <p:sp>
        <p:nvSpPr>
          <p:cNvPr id="80" name="Rectangle: Rounded Corners 79">
            <a:extLst>
              <a:ext uri="{FF2B5EF4-FFF2-40B4-BE49-F238E27FC236}">
                <a16:creationId xmlns:a16="http://schemas.microsoft.com/office/drawing/2014/main" id="{75DDBFBA-1006-4E0B-AB83-A37B0D5411B3}"/>
              </a:ext>
            </a:extLst>
          </p:cNvPr>
          <p:cNvSpPr/>
          <p:nvPr/>
        </p:nvSpPr>
        <p:spPr bwMode="auto">
          <a:xfrm>
            <a:off x="10670810" y="2716381"/>
            <a:ext cx="756843" cy="657316"/>
          </a:xfrm>
          <a:prstGeom prst="roundRect">
            <a:avLst>
              <a:gd name="adj" fmla="val 5954"/>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1065" eaLnBrk="1" fontAlgn="auto"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2"/>
              </a:solidFill>
              <a:effectLst/>
              <a:uLnTx/>
              <a:uFillTx/>
            </a:endParaRPr>
          </a:p>
        </p:txBody>
      </p:sp>
      <p:grpSp>
        <p:nvGrpSpPr>
          <p:cNvPr id="24" name="Group 23">
            <a:extLst>
              <a:ext uri="{FF2B5EF4-FFF2-40B4-BE49-F238E27FC236}">
                <a16:creationId xmlns:a16="http://schemas.microsoft.com/office/drawing/2014/main" id="{B7D297D9-DF27-479C-89D5-92D7EE106B3F}"/>
              </a:ext>
            </a:extLst>
          </p:cNvPr>
          <p:cNvGrpSpPr/>
          <p:nvPr/>
        </p:nvGrpSpPr>
        <p:grpSpPr>
          <a:xfrm>
            <a:off x="8676541" y="3710354"/>
            <a:ext cx="607241" cy="1195168"/>
            <a:chOff x="8737501" y="3800194"/>
            <a:chExt cx="607241" cy="1195168"/>
          </a:xfrm>
        </p:grpSpPr>
        <p:sp>
          <p:nvSpPr>
            <p:cNvPr id="77" name="Arrow: Right 76">
              <a:extLst>
                <a:ext uri="{FF2B5EF4-FFF2-40B4-BE49-F238E27FC236}">
                  <a16:creationId xmlns:a16="http://schemas.microsoft.com/office/drawing/2014/main" id="{435BDB43-60DD-4AEC-9E93-ABBD0D944642}"/>
                </a:ext>
              </a:extLst>
            </p:cNvPr>
            <p:cNvSpPr/>
            <p:nvPr/>
          </p:nvSpPr>
          <p:spPr bwMode="auto">
            <a:xfrm rot="10800000">
              <a:off x="8737501" y="380019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sp>
          <p:nvSpPr>
            <p:cNvPr id="87" name="Arrow: Right 86">
              <a:extLst>
                <a:ext uri="{FF2B5EF4-FFF2-40B4-BE49-F238E27FC236}">
                  <a16:creationId xmlns:a16="http://schemas.microsoft.com/office/drawing/2014/main" id="{86A5CCB7-A2D9-4A9B-8C21-CC51178E3C2D}"/>
                </a:ext>
              </a:extLst>
            </p:cNvPr>
            <p:cNvSpPr/>
            <p:nvPr/>
          </p:nvSpPr>
          <p:spPr bwMode="auto">
            <a:xfrm rot="10800000">
              <a:off x="8737501" y="4693260"/>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grpSp>
      <p:sp>
        <p:nvSpPr>
          <p:cNvPr id="98" name="Freeform 58">
            <a:extLst>
              <a:ext uri="{FF2B5EF4-FFF2-40B4-BE49-F238E27FC236}">
                <a16:creationId xmlns:a16="http://schemas.microsoft.com/office/drawing/2014/main" id="{BB5F1745-F221-41A2-A801-92F5CFFAB66C}"/>
              </a:ext>
            </a:extLst>
          </p:cNvPr>
          <p:cNvSpPr>
            <a:spLocks/>
          </p:cNvSpPr>
          <p:nvPr/>
        </p:nvSpPr>
        <p:spPr bwMode="auto">
          <a:xfrm>
            <a:off x="10095534" y="3501154"/>
            <a:ext cx="858069" cy="749498"/>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58">
            <a:extLst>
              <a:ext uri="{FF2B5EF4-FFF2-40B4-BE49-F238E27FC236}">
                <a16:creationId xmlns:a16="http://schemas.microsoft.com/office/drawing/2014/main" id="{CC8B618B-580A-4A7A-A205-AE2C688390E0}"/>
              </a:ext>
            </a:extLst>
          </p:cNvPr>
          <p:cNvSpPr>
            <a:spLocks/>
          </p:cNvSpPr>
          <p:nvPr/>
        </p:nvSpPr>
        <p:spPr bwMode="auto">
          <a:xfrm>
            <a:off x="10095534" y="4457597"/>
            <a:ext cx="858069" cy="749498"/>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69">
            <a:extLst>
              <a:ext uri="{FF2B5EF4-FFF2-40B4-BE49-F238E27FC236}">
                <a16:creationId xmlns:a16="http://schemas.microsoft.com/office/drawing/2014/main" id="{97807A58-CC0D-4B71-9EFC-FDCBDEF9F234}"/>
              </a:ext>
            </a:extLst>
          </p:cNvPr>
          <p:cNvSpPr>
            <a:spLocks noEditPoints="1"/>
          </p:cNvSpPr>
          <p:nvPr/>
        </p:nvSpPr>
        <p:spPr bwMode="auto">
          <a:xfrm>
            <a:off x="10803828" y="2833432"/>
            <a:ext cx="490807" cy="423214"/>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060913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Managed Disks – Best Practices</a:t>
            </a:r>
          </a:p>
        </p:txBody>
      </p:sp>
      <p:sp>
        <p:nvSpPr>
          <p:cNvPr id="9" name="Rectangle 8">
            <a:extLst>
              <a:ext uri="{FF2B5EF4-FFF2-40B4-BE49-F238E27FC236}">
                <a16:creationId xmlns:a16="http://schemas.microsoft.com/office/drawing/2014/main" id="{4EEF8163-D7C9-4866-A338-07AEB9408BB0}"/>
              </a:ext>
            </a:extLst>
          </p:cNvPr>
          <p:cNvSpPr/>
          <p:nvPr/>
        </p:nvSpPr>
        <p:spPr>
          <a:xfrm>
            <a:off x="868680" y="1367444"/>
            <a:ext cx="11109960"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Use SSD Disks for Production workloads</a:t>
            </a:r>
          </a:p>
          <a:p>
            <a:pPr lvl="0" defTabSz="444500">
              <a:spcBef>
                <a:spcPts val="1200"/>
              </a:spcBef>
              <a:spcAft>
                <a:spcPts val="400"/>
              </a:spcAft>
            </a:pPr>
            <a:r>
              <a:rPr lang="en-GB" sz="2800" dirty="0">
                <a:solidFill>
                  <a:schemeClr val="accent1"/>
                </a:solidFill>
                <a:latin typeface="+mj-lt"/>
              </a:rPr>
              <a:t>Only Managed Disks for new workloads</a:t>
            </a:r>
          </a:p>
          <a:p>
            <a:pPr defTabSz="444500">
              <a:spcBef>
                <a:spcPct val="0"/>
              </a:spcBef>
              <a:spcAft>
                <a:spcPts val="1800"/>
              </a:spcAft>
            </a:pPr>
            <a:r>
              <a:rPr lang="en-GB" sz="2000" dirty="0">
                <a:solidFill>
                  <a:schemeClr val="tx2"/>
                </a:solidFill>
                <a:latin typeface="+mj-lt"/>
              </a:rPr>
              <a:t>Upgrade legacy unmanaged to managed when possible</a:t>
            </a:r>
          </a:p>
          <a:p>
            <a:pPr defTabSz="444500">
              <a:spcBef>
                <a:spcPts val="1200"/>
              </a:spcBef>
              <a:spcAft>
                <a:spcPts val="400"/>
              </a:spcAft>
            </a:pPr>
            <a:r>
              <a:rPr lang="en-GB" sz="2800" dirty="0">
                <a:solidFill>
                  <a:schemeClr val="accent1"/>
                </a:solidFill>
                <a:latin typeface="+mj-lt"/>
              </a:rPr>
              <a:t>RAID for redundancy is not necessary</a:t>
            </a:r>
          </a:p>
          <a:p>
            <a:pPr defTabSz="444500">
              <a:spcBef>
                <a:spcPct val="0"/>
              </a:spcBef>
              <a:spcAft>
                <a:spcPts val="400"/>
              </a:spcAft>
            </a:pPr>
            <a:r>
              <a:rPr lang="en-GB" sz="2000" dirty="0">
                <a:solidFill>
                  <a:schemeClr val="tx2"/>
                </a:solidFill>
                <a:latin typeface="+mj-lt"/>
              </a:rPr>
              <a:t>RAID/</a:t>
            </a:r>
            <a:r>
              <a:rPr lang="en-GB" sz="2000" dirty="0" err="1">
                <a:solidFill>
                  <a:schemeClr val="tx2"/>
                </a:solidFill>
                <a:latin typeface="+mj-lt"/>
              </a:rPr>
              <a:t>StorageSpaces</a:t>
            </a:r>
            <a:r>
              <a:rPr lang="en-GB" sz="2000" dirty="0">
                <a:solidFill>
                  <a:schemeClr val="tx2"/>
                </a:solidFill>
                <a:latin typeface="+mj-lt"/>
              </a:rPr>
              <a:t> for performance as needed</a:t>
            </a:r>
          </a:p>
          <a:p>
            <a:pPr defTabSz="444500">
              <a:spcBef>
                <a:spcPct val="0"/>
              </a:spcBef>
              <a:spcAft>
                <a:spcPts val="400"/>
              </a:spcAft>
            </a:pPr>
            <a:r>
              <a:rPr lang="en-GB" sz="2000" dirty="0">
                <a:solidFill>
                  <a:schemeClr val="tx2"/>
                </a:solidFill>
                <a:latin typeface="+mj-lt"/>
              </a:rPr>
              <a:t>Durability doesn’t remove the need for backups</a:t>
            </a:r>
            <a:endParaRPr lang="en-GB" sz="2400" dirty="0">
              <a:solidFill>
                <a:schemeClr val="tx2"/>
              </a:solidFill>
              <a:latin typeface="+mj-lt"/>
            </a:endParaRPr>
          </a:p>
          <a:p>
            <a:pPr lvl="0" defTabSz="444500">
              <a:spcBef>
                <a:spcPts val="1200"/>
              </a:spcBef>
              <a:spcAft>
                <a:spcPts val="400"/>
              </a:spcAft>
            </a:pPr>
            <a:r>
              <a:rPr lang="en-GB" sz="2800" dirty="0">
                <a:solidFill>
                  <a:schemeClr val="accent1"/>
                </a:solidFill>
                <a:latin typeface="+mj-lt"/>
              </a:rPr>
              <a:t>Performance</a:t>
            </a:r>
          </a:p>
          <a:p>
            <a:pPr lvl="0" defTabSz="444500">
              <a:spcBef>
                <a:spcPct val="0"/>
              </a:spcBef>
              <a:spcAft>
                <a:spcPts val="400"/>
              </a:spcAft>
            </a:pPr>
            <a:r>
              <a:rPr lang="en-GB" sz="2000" dirty="0">
                <a:solidFill>
                  <a:schemeClr val="tx2"/>
                </a:solidFill>
                <a:latin typeface="+mj-lt"/>
              </a:rPr>
              <a:t>Local SSD is</a:t>
            </a:r>
            <a:r>
              <a:rPr lang="en-GB" sz="2000" dirty="0">
                <a:solidFill>
                  <a:schemeClr val="tx2"/>
                </a:solidFill>
                <a:latin typeface="Segoe UI" panose="020B0502040204020203" pitchFamily="34" charset="0"/>
                <a:cs typeface="Segoe UI" panose="020B0502040204020203" pitchFamily="34" charset="0"/>
              </a:rPr>
              <a:t> </a:t>
            </a:r>
            <a:r>
              <a:rPr lang="en-GB" sz="2000" b="1" dirty="0">
                <a:solidFill>
                  <a:schemeClr val="tx2"/>
                </a:solidFill>
                <a:latin typeface="Segoe UI" panose="020B0502040204020203" pitchFamily="34" charset="0"/>
                <a:cs typeface="Segoe UI" panose="020B0502040204020203" pitchFamily="34" charset="0"/>
              </a:rPr>
              <a:t>definitely</a:t>
            </a:r>
            <a:r>
              <a:rPr lang="en-GB" sz="2000" dirty="0">
                <a:solidFill>
                  <a:schemeClr val="tx2"/>
                </a:solidFill>
                <a:latin typeface="Segoe UI" panose="020B0502040204020203" pitchFamily="34" charset="0"/>
                <a:cs typeface="Segoe UI" panose="020B0502040204020203" pitchFamily="34" charset="0"/>
              </a:rPr>
              <a:t> </a:t>
            </a:r>
            <a:r>
              <a:rPr lang="en-GB" sz="2000" dirty="0">
                <a:solidFill>
                  <a:schemeClr val="tx2"/>
                </a:solidFill>
                <a:latin typeface="+mj-lt"/>
              </a:rPr>
              <a:t>temporary, use if you can tolerate loss</a:t>
            </a:r>
          </a:p>
          <a:p>
            <a:pPr lvl="0" defTabSz="444500">
              <a:spcBef>
                <a:spcPct val="0"/>
              </a:spcBef>
              <a:spcAft>
                <a:spcPts val="400"/>
              </a:spcAft>
            </a:pPr>
            <a:r>
              <a:rPr lang="en-GB" sz="2000" dirty="0">
                <a:solidFill>
                  <a:schemeClr val="tx2"/>
                </a:solidFill>
                <a:latin typeface="+mj-lt"/>
              </a:rPr>
              <a:t>Enable read caching where appropriate for better performance</a:t>
            </a:r>
          </a:p>
          <a:p>
            <a:pPr lvl="0" defTabSz="444500">
              <a:spcBef>
                <a:spcPct val="0"/>
              </a:spcBef>
              <a:spcAft>
                <a:spcPts val="400"/>
              </a:spcAft>
            </a:pPr>
            <a:r>
              <a:rPr lang="en-GB" sz="2000" dirty="0">
                <a:solidFill>
                  <a:schemeClr val="tx2"/>
                </a:solidFill>
                <a:latin typeface="+mj-lt"/>
              </a:rPr>
              <a:t>Understand VM limits vs Disk limits vs Network throughput limits</a:t>
            </a:r>
          </a:p>
        </p:txBody>
      </p:sp>
      <p:sp>
        <p:nvSpPr>
          <p:cNvPr id="10" name="Graphic 8">
            <a:extLst>
              <a:ext uri="{FF2B5EF4-FFF2-40B4-BE49-F238E27FC236}">
                <a16:creationId xmlns:a16="http://schemas.microsoft.com/office/drawing/2014/main" id="{DB2170F5-B146-45F8-B1FE-7BF5CD149393}"/>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 name="Graphic 8">
            <a:extLst>
              <a:ext uri="{FF2B5EF4-FFF2-40B4-BE49-F238E27FC236}">
                <a16:creationId xmlns:a16="http://schemas.microsoft.com/office/drawing/2014/main" id="{D7A3A320-3B16-4196-8619-EE58783FF1E5}"/>
              </a:ext>
            </a:extLst>
          </p:cNvPr>
          <p:cNvSpPr/>
          <p:nvPr/>
        </p:nvSpPr>
        <p:spPr>
          <a:xfrm rot="10800000">
            <a:off x="365138" y="22987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 name="Graphic 8">
            <a:extLst>
              <a:ext uri="{FF2B5EF4-FFF2-40B4-BE49-F238E27FC236}">
                <a16:creationId xmlns:a16="http://schemas.microsoft.com/office/drawing/2014/main" id="{0A48DE99-B05F-425A-A5C4-61C78D8EC783}"/>
              </a:ext>
            </a:extLst>
          </p:cNvPr>
          <p:cNvSpPr/>
          <p:nvPr/>
        </p:nvSpPr>
        <p:spPr>
          <a:xfrm rot="10800000">
            <a:off x="365138" y="3468231"/>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 name="Graphic 8">
            <a:extLst>
              <a:ext uri="{FF2B5EF4-FFF2-40B4-BE49-F238E27FC236}">
                <a16:creationId xmlns:a16="http://schemas.microsoft.com/office/drawing/2014/main" id="{B29D8473-1B6E-46D1-838D-75366C9034E4}"/>
              </a:ext>
            </a:extLst>
          </p:cNvPr>
          <p:cNvSpPr/>
          <p:nvPr/>
        </p:nvSpPr>
        <p:spPr>
          <a:xfrm rot="10800000">
            <a:off x="365138" y="480818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cxnSp>
        <p:nvCxnSpPr>
          <p:cNvPr id="3" name="Straight Connector 2">
            <a:extLst>
              <a:ext uri="{FF2B5EF4-FFF2-40B4-BE49-F238E27FC236}">
                <a16:creationId xmlns:a16="http://schemas.microsoft.com/office/drawing/2014/main" id="{81C8C203-2555-42AD-910F-ED982293F08A}"/>
              </a:ext>
            </a:extLst>
          </p:cNvPr>
          <p:cNvCxnSpPr/>
          <p:nvPr/>
        </p:nvCxnSpPr>
        <p:spPr>
          <a:xfrm>
            <a:off x="868680" y="1903227"/>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49D569-42B7-45CE-885D-E9354D0A5F66}"/>
              </a:ext>
            </a:extLst>
          </p:cNvPr>
          <p:cNvCxnSpPr/>
          <p:nvPr/>
        </p:nvCxnSpPr>
        <p:spPr>
          <a:xfrm>
            <a:off x="868680" y="3174466"/>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9545B8-F68D-487C-B139-E9B3D34E828A}"/>
              </a:ext>
            </a:extLst>
          </p:cNvPr>
          <p:cNvCxnSpPr/>
          <p:nvPr/>
        </p:nvCxnSpPr>
        <p:spPr>
          <a:xfrm>
            <a:off x="868680" y="4612974"/>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wipe(left)">
                                      <p:cBhvr>
                                        <p:cTn id="23" dur="500"/>
                                        <p:tgtEl>
                                          <p:spTgt spid="9">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wipe(left)">
                                      <p:cBhvr>
                                        <p:cTn id="26" dur="500"/>
                                        <p:tgtEl>
                                          <p:spTgt spid="9">
                                            <p:txEl>
                                              <p:pRg st="2" end="2"/>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wipe(left)">
                                      <p:cBhvr>
                                        <p:cTn id="38" dur="500"/>
                                        <p:tgtEl>
                                          <p:spTgt spid="9">
                                            <p:txEl>
                                              <p:pRg st="3" end="3"/>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wipe(left)">
                                      <p:cBhvr>
                                        <p:cTn id="41" dur="500"/>
                                        <p:tgtEl>
                                          <p:spTgt spid="9">
                                            <p:txEl>
                                              <p:pRg st="4" end="4"/>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wipe(left)">
                                      <p:cBhvr>
                                        <p:cTn id="44" dur="500"/>
                                        <p:tgtEl>
                                          <p:spTgt spid="9">
                                            <p:txEl>
                                              <p:pRg st="5" end="5"/>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9">
                                            <p:txEl>
                                              <p:pRg st="6" end="6"/>
                                            </p:txEl>
                                          </p:spTgt>
                                        </p:tgtEl>
                                        <p:attrNameLst>
                                          <p:attrName>style.visibility</p:attrName>
                                        </p:attrNameLst>
                                      </p:cBhvr>
                                      <p:to>
                                        <p:strVal val="visible"/>
                                      </p:to>
                                    </p:set>
                                    <p:animEffect transition="in" filter="wipe(left)">
                                      <p:cBhvr>
                                        <p:cTn id="56" dur="500"/>
                                        <p:tgtEl>
                                          <p:spTgt spid="9">
                                            <p:txEl>
                                              <p:pRg st="6" end="6"/>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9">
                                            <p:txEl>
                                              <p:pRg st="7" end="7"/>
                                            </p:txEl>
                                          </p:spTgt>
                                        </p:tgtEl>
                                        <p:attrNameLst>
                                          <p:attrName>style.visibility</p:attrName>
                                        </p:attrNameLst>
                                      </p:cBhvr>
                                      <p:to>
                                        <p:strVal val="visible"/>
                                      </p:to>
                                    </p:set>
                                    <p:animEffect transition="in" filter="wipe(left)">
                                      <p:cBhvr>
                                        <p:cTn id="59" dur="500"/>
                                        <p:tgtEl>
                                          <p:spTgt spid="9">
                                            <p:txEl>
                                              <p:pRg st="7" end="7"/>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9">
                                            <p:txEl>
                                              <p:pRg st="8" end="8"/>
                                            </p:txEl>
                                          </p:spTgt>
                                        </p:tgtEl>
                                        <p:attrNameLst>
                                          <p:attrName>style.visibility</p:attrName>
                                        </p:attrNameLst>
                                      </p:cBhvr>
                                      <p:to>
                                        <p:strVal val="visible"/>
                                      </p:to>
                                    </p:set>
                                    <p:animEffect transition="in" filter="wipe(left)">
                                      <p:cBhvr>
                                        <p:cTn id="62" dur="500"/>
                                        <p:tgtEl>
                                          <p:spTgt spid="9">
                                            <p:txEl>
                                              <p:pRg st="8" end="8"/>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9">
                                            <p:txEl>
                                              <p:pRg st="9" end="9"/>
                                            </p:txEl>
                                          </p:spTgt>
                                        </p:tgtEl>
                                        <p:attrNameLst>
                                          <p:attrName>style.visibility</p:attrName>
                                        </p:attrNameLst>
                                      </p:cBhvr>
                                      <p:to>
                                        <p:strVal val="visible"/>
                                      </p:to>
                                    </p:set>
                                    <p:animEffect transition="in" filter="wipe(left)">
                                      <p:cBhvr>
                                        <p:cTn id="65"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31ED-44C1-403B-A68D-D705F863CDFC}"/>
              </a:ext>
            </a:extLst>
          </p:cNvPr>
          <p:cNvSpPr>
            <a:spLocks noGrp="1"/>
          </p:cNvSpPr>
          <p:nvPr>
            <p:ph type="title"/>
          </p:nvPr>
        </p:nvSpPr>
        <p:spPr/>
        <p:txBody>
          <a:bodyPr/>
          <a:lstStyle/>
          <a:p>
            <a:r>
              <a:rPr lang="en-US" dirty="0"/>
              <a:t>Azure Database Services</a:t>
            </a:r>
            <a:endParaRPr lang="en-IN" dirty="0"/>
          </a:p>
        </p:txBody>
      </p:sp>
    </p:spTree>
    <p:extLst>
      <p:ext uri="{BB962C8B-B14F-4D97-AF65-F5344CB8AC3E}">
        <p14:creationId xmlns:p14="http://schemas.microsoft.com/office/powerpoint/2010/main" val="4272843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5033-76C8-47CF-95C7-7B5198C7D6D2}"/>
              </a:ext>
            </a:extLst>
          </p:cNvPr>
          <p:cNvSpPr>
            <a:spLocks noGrp="1"/>
          </p:cNvSpPr>
          <p:nvPr>
            <p:ph type="title"/>
          </p:nvPr>
        </p:nvSpPr>
        <p:spPr/>
        <p:txBody>
          <a:bodyPr/>
          <a:lstStyle/>
          <a:p>
            <a:r>
              <a:rPr lang="en-US" dirty="0"/>
              <a:t>Two options to consider</a:t>
            </a:r>
            <a:endParaRPr lang="en-IN" dirty="0"/>
          </a:p>
        </p:txBody>
      </p:sp>
      <p:grpSp>
        <p:nvGrpSpPr>
          <p:cNvPr id="13" name="Group 12">
            <a:extLst>
              <a:ext uri="{FF2B5EF4-FFF2-40B4-BE49-F238E27FC236}">
                <a16:creationId xmlns:a16="http://schemas.microsoft.com/office/drawing/2014/main" id="{A7D7FD2D-2B60-486F-A627-4AC5F928F230}"/>
              </a:ext>
            </a:extLst>
          </p:cNvPr>
          <p:cNvGrpSpPr/>
          <p:nvPr/>
        </p:nvGrpSpPr>
        <p:grpSpPr>
          <a:xfrm>
            <a:off x="326998" y="1250066"/>
            <a:ext cx="2456524" cy="4913416"/>
            <a:chOff x="326998" y="1250066"/>
            <a:chExt cx="2456524" cy="4913416"/>
          </a:xfrm>
        </p:grpSpPr>
        <p:sp>
          <p:nvSpPr>
            <p:cNvPr id="4" name="Oval 3">
              <a:extLst>
                <a:ext uri="{FF2B5EF4-FFF2-40B4-BE49-F238E27FC236}">
                  <a16:creationId xmlns:a16="http://schemas.microsoft.com/office/drawing/2014/main" id="{DA1DF057-B9CC-4EC3-BA56-42E79C32D779}"/>
                </a:ext>
              </a:extLst>
            </p:cNvPr>
            <p:cNvSpPr/>
            <p:nvPr/>
          </p:nvSpPr>
          <p:spPr bwMode="auto">
            <a:xfrm>
              <a:off x="459915" y="1382983"/>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latin typeface="+mj-lt"/>
                </a:rPr>
                <a:t>Reserved VM</a:t>
              </a:r>
              <a:br>
                <a:rPr lang="en-US" sz="2400" dirty="0">
                  <a:latin typeface="+mj-lt"/>
                </a:rPr>
              </a:br>
              <a:r>
                <a:rPr lang="en-US" sz="2400" dirty="0">
                  <a:latin typeface="+mj-lt"/>
                </a:rPr>
                <a:t>Instances (RIs)</a:t>
              </a:r>
            </a:p>
          </p:txBody>
        </p:sp>
        <p:sp>
          <p:nvSpPr>
            <p:cNvPr id="5" name="Oval 4">
              <a:extLst>
                <a:ext uri="{FF2B5EF4-FFF2-40B4-BE49-F238E27FC236}">
                  <a16:creationId xmlns:a16="http://schemas.microsoft.com/office/drawing/2014/main" id="{316ED57D-7DA0-47F0-93E8-A4754311702C}"/>
                </a:ext>
              </a:extLst>
            </p:cNvPr>
            <p:cNvSpPr/>
            <p:nvPr/>
          </p:nvSpPr>
          <p:spPr bwMode="auto">
            <a:xfrm>
              <a:off x="459915" y="3839875"/>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latin typeface="+mj-lt"/>
                </a:rPr>
                <a:t>Azure Hybrid</a:t>
              </a:r>
              <a:br>
                <a:rPr lang="en-US" sz="2400" dirty="0">
                  <a:latin typeface="+mj-lt"/>
                </a:rPr>
              </a:br>
              <a:r>
                <a:rPr lang="en-US" sz="2400" dirty="0">
                  <a:latin typeface="+mj-lt"/>
                </a:rPr>
                <a:t>Benefit (AHB)</a:t>
              </a:r>
            </a:p>
          </p:txBody>
        </p:sp>
        <p:sp>
          <p:nvSpPr>
            <p:cNvPr id="7" name="Arc 6">
              <a:extLst>
                <a:ext uri="{FF2B5EF4-FFF2-40B4-BE49-F238E27FC236}">
                  <a16:creationId xmlns:a16="http://schemas.microsoft.com/office/drawing/2014/main" id="{3EFE85CA-CE31-461C-B608-41965366B776}"/>
                </a:ext>
              </a:extLst>
            </p:cNvPr>
            <p:cNvSpPr/>
            <p:nvPr/>
          </p:nvSpPr>
          <p:spPr>
            <a:xfrm>
              <a:off x="326998" y="1250066"/>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8" name="Arc 7">
              <a:extLst>
                <a:ext uri="{FF2B5EF4-FFF2-40B4-BE49-F238E27FC236}">
                  <a16:creationId xmlns:a16="http://schemas.microsoft.com/office/drawing/2014/main" id="{14A50EA4-7B39-4128-937C-A56CFE83EA27}"/>
                </a:ext>
              </a:extLst>
            </p:cNvPr>
            <p:cNvSpPr/>
            <p:nvPr/>
          </p:nvSpPr>
          <p:spPr>
            <a:xfrm>
              <a:off x="326998" y="3706958"/>
              <a:ext cx="2456524" cy="2456524"/>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9" name="Rectangle 8">
            <a:extLst>
              <a:ext uri="{FF2B5EF4-FFF2-40B4-BE49-F238E27FC236}">
                <a16:creationId xmlns:a16="http://schemas.microsoft.com/office/drawing/2014/main" id="{071AA1BB-DD77-411C-9E78-20087C9B2D5A}"/>
              </a:ext>
            </a:extLst>
          </p:cNvPr>
          <p:cNvSpPr/>
          <p:nvPr/>
        </p:nvSpPr>
        <p:spPr>
          <a:xfrm>
            <a:off x="2916438" y="1554999"/>
            <a:ext cx="8772641" cy="1846659"/>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Discounts up to 72% for 1 year or 3 year commitment for specific VM size in a region</a:t>
            </a:r>
          </a:p>
          <a:p>
            <a:pPr marL="288925" lvl="1" indent="-288925">
              <a:spcBef>
                <a:spcPts val="600"/>
              </a:spcBef>
              <a:buFont typeface="Arial" panose="020B0604020202020204" pitchFamily="34" charset="0"/>
              <a:buChar char="•"/>
            </a:pPr>
            <a:r>
              <a:rPr lang="en-US" sz="2200" dirty="0">
                <a:solidFill>
                  <a:schemeClr val="tx2"/>
                </a:solidFill>
                <a:latin typeface="+mj-lt"/>
              </a:rPr>
              <a:t>Can be exchanged or returned if needed (12% fee for returns, up to $50K per customer)</a:t>
            </a:r>
          </a:p>
          <a:p>
            <a:pPr marL="288925" lvl="1" indent="-288925">
              <a:spcBef>
                <a:spcPts val="600"/>
              </a:spcBef>
              <a:buFont typeface="Arial" panose="020B0604020202020204" pitchFamily="34" charset="0"/>
              <a:buChar char="•"/>
            </a:pPr>
            <a:r>
              <a:rPr lang="en-US" sz="2200" dirty="0">
                <a:solidFill>
                  <a:schemeClr val="tx2"/>
                </a:solidFill>
                <a:latin typeface="+mj-lt"/>
              </a:rPr>
              <a:t>Highly recommended for workloads, running 24/7 </a:t>
            </a:r>
          </a:p>
        </p:txBody>
      </p:sp>
      <p:sp>
        <p:nvSpPr>
          <p:cNvPr id="10" name="Rectangle 9">
            <a:extLst>
              <a:ext uri="{FF2B5EF4-FFF2-40B4-BE49-F238E27FC236}">
                <a16:creationId xmlns:a16="http://schemas.microsoft.com/office/drawing/2014/main" id="{6966C355-E345-4646-8A1F-B8A383FEFFB0}"/>
              </a:ext>
            </a:extLst>
          </p:cNvPr>
          <p:cNvSpPr/>
          <p:nvPr/>
        </p:nvSpPr>
        <p:spPr>
          <a:xfrm>
            <a:off x="2916438" y="4219640"/>
            <a:ext cx="8772641" cy="1431161"/>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AHB for Windows Server – Allows to leverage Windows Server licenses with active SA of the customer for Windows Server VMs</a:t>
            </a:r>
          </a:p>
          <a:p>
            <a:pPr marL="288925" lvl="1" indent="-288925">
              <a:spcBef>
                <a:spcPts val="600"/>
              </a:spcBef>
              <a:buFont typeface="Arial" panose="020B0604020202020204" pitchFamily="34" charset="0"/>
              <a:buChar char="•"/>
            </a:pPr>
            <a:r>
              <a:rPr lang="en-US" sz="2200" dirty="0">
                <a:solidFill>
                  <a:schemeClr val="tx2"/>
                </a:solidFill>
                <a:latin typeface="+mj-lt"/>
              </a:rPr>
              <a:t>AHB for SQL Server – Allows to leverage SQL Server licenses with active SA of the customer for Azure SQL Database</a:t>
            </a:r>
          </a:p>
        </p:txBody>
      </p:sp>
      <p:cxnSp>
        <p:nvCxnSpPr>
          <p:cNvPr id="12" name="Straight Connector 11">
            <a:extLst>
              <a:ext uri="{FF2B5EF4-FFF2-40B4-BE49-F238E27FC236}">
                <a16:creationId xmlns:a16="http://schemas.microsoft.com/office/drawing/2014/main" id="{45C906FD-1F57-473B-B05A-9780DD012169}"/>
              </a:ext>
            </a:extLst>
          </p:cNvPr>
          <p:cNvCxnSpPr>
            <a:cxnSpLocks/>
          </p:cNvCxnSpPr>
          <p:nvPr/>
        </p:nvCxnSpPr>
        <p:spPr>
          <a:xfrm>
            <a:off x="2916438" y="3706774"/>
            <a:ext cx="894028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400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52C2-8998-43DF-B821-BDC3BAD6677C}"/>
              </a:ext>
            </a:extLst>
          </p:cNvPr>
          <p:cNvSpPr>
            <a:spLocks noGrp="1"/>
          </p:cNvSpPr>
          <p:nvPr>
            <p:ph type="title"/>
          </p:nvPr>
        </p:nvSpPr>
        <p:spPr/>
        <p:txBody>
          <a:bodyPr/>
          <a:lstStyle/>
          <a:p>
            <a:r>
              <a:rPr lang="en-US" dirty="0"/>
              <a:t>Why Azure SQL Managed Instance?</a:t>
            </a:r>
          </a:p>
        </p:txBody>
      </p:sp>
      <p:sp>
        <p:nvSpPr>
          <p:cNvPr id="6" name="Rectangle 5">
            <a:extLst>
              <a:ext uri="{FF2B5EF4-FFF2-40B4-BE49-F238E27FC236}">
                <a16:creationId xmlns:a16="http://schemas.microsoft.com/office/drawing/2014/main" id="{54E7DA1A-337D-49FF-8741-09753DEB8878}"/>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9D3654B9-904B-4627-B506-29EA36EC4CC7}"/>
              </a:ext>
            </a:extLst>
          </p:cNvPr>
          <p:cNvSpPr/>
          <p:nvPr/>
        </p:nvSpPr>
        <p:spPr bwMode="auto">
          <a:xfrm>
            <a:off x="462987" y="1570098"/>
            <a:ext cx="4745621" cy="2793557"/>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dirty="0">
                <a:solidFill>
                  <a:schemeClr val="accent1"/>
                </a:solidFill>
                <a:cs typeface="Segoe UI Semibold" charset="0"/>
              </a:rPr>
              <a:t>Are your customers interested in moving to cloud?</a:t>
            </a:r>
            <a:endParaRPr lang="en-US" sz="2800" b="1" kern="0" dirty="0">
              <a:solidFill>
                <a:schemeClr val="accent1"/>
              </a:solidFill>
              <a:cs typeface="Segoe UI Semibold" charset="0"/>
            </a:endParaRPr>
          </a:p>
          <a:p>
            <a:pPr marL="0" lvl="1">
              <a:spcBef>
                <a:spcPts val="300"/>
              </a:spcBef>
              <a:spcAft>
                <a:spcPts val="400"/>
              </a:spcAft>
            </a:pPr>
            <a:r>
              <a:rPr lang="en-US" kern="0" dirty="0">
                <a:solidFill>
                  <a:schemeClr val="tx2"/>
                </a:solidFill>
                <a:cs typeface="Segoe UI Semilight" panose="020B0402040204020203" pitchFamily="34" charset="0"/>
              </a:rPr>
              <a:t>Want to close your data center</a:t>
            </a:r>
          </a:p>
          <a:p>
            <a:pPr marL="0" lvl="1">
              <a:spcBef>
                <a:spcPts val="300"/>
              </a:spcBef>
              <a:spcAft>
                <a:spcPts val="400"/>
              </a:spcAft>
            </a:pPr>
            <a:r>
              <a:rPr lang="en-US" kern="0" dirty="0">
                <a:solidFill>
                  <a:schemeClr val="tx2"/>
                </a:solidFill>
                <a:cs typeface="Segoe UI Semilight" panose="020B0402040204020203" pitchFamily="34" charset="0"/>
              </a:rPr>
              <a:t>Current hosting solution is high maintenance</a:t>
            </a:r>
          </a:p>
          <a:p>
            <a:pPr marL="0" lvl="1">
              <a:spcBef>
                <a:spcPts val="300"/>
              </a:spcBef>
              <a:spcAft>
                <a:spcPts val="400"/>
              </a:spcAft>
            </a:pPr>
            <a:r>
              <a:rPr lang="en-US" kern="0" dirty="0">
                <a:solidFill>
                  <a:schemeClr val="tx2"/>
                </a:solidFill>
                <a:cs typeface="Segoe UI Semilight" panose="020B0402040204020203" pitchFamily="34" charset="0"/>
              </a:rPr>
              <a:t>You’re asked to do more with less</a:t>
            </a:r>
          </a:p>
          <a:p>
            <a:pPr marL="0" lvl="1">
              <a:spcBef>
                <a:spcPts val="300"/>
              </a:spcBef>
              <a:spcAft>
                <a:spcPts val="400"/>
              </a:spcAft>
            </a:pPr>
            <a:r>
              <a:rPr lang="en-US" kern="0" dirty="0">
                <a:solidFill>
                  <a:schemeClr val="tx2"/>
                </a:solidFill>
                <a:cs typeface="Segoe UI Semilight" panose="020B0402040204020203" pitchFamily="34" charset="0"/>
              </a:rPr>
              <a:t>Want to expand your reach globally</a:t>
            </a:r>
            <a:endParaRPr lang="en-US" sz="2000" kern="0" dirty="0">
              <a:solidFill>
                <a:schemeClr val="tx2"/>
              </a:solidFill>
              <a:cs typeface="Segoe UI Semilight" panose="020B0402040204020203" pitchFamily="34" charset="0"/>
            </a:endParaRPr>
          </a:p>
        </p:txBody>
      </p:sp>
      <p:sp>
        <p:nvSpPr>
          <p:cNvPr id="120" name="Rectangle 119">
            <a:extLst>
              <a:ext uri="{FF2B5EF4-FFF2-40B4-BE49-F238E27FC236}">
                <a16:creationId xmlns:a16="http://schemas.microsoft.com/office/drawing/2014/main" id="{A3EB1503-F7F8-4C88-8163-A679A66014D7}"/>
              </a:ext>
            </a:extLst>
          </p:cNvPr>
          <p:cNvSpPr/>
          <p:nvPr/>
        </p:nvSpPr>
        <p:spPr bwMode="auto">
          <a:xfrm>
            <a:off x="462987" y="4525701"/>
            <a:ext cx="4745621" cy="2015396"/>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a:solidFill>
                  <a:schemeClr val="accent1"/>
                </a:solidFill>
                <a:cs typeface="Segoe UI Semibold" charset="0"/>
              </a:rPr>
              <a:t>Do your customer want to avoid app rewrites but still benefit from PaaS?</a:t>
            </a:r>
            <a:endParaRPr lang="en-US" sz="2400" b="1" kern="0" dirty="0">
              <a:solidFill>
                <a:schemeClr val="accent1"/>
              </a:solidFill>
              <a:cs typeface="Segoe UI Semibold" charset="0"/>
            </a:endParaRPr>
          </a:p>
        </p:txBody>
      </p:sp>
      <p:sp>
        <p:nvSpPr>
          <p:cNvPr id="124" name="TextBox 123">
            <a:extLst>
              <a:ext uri="{FF2B5EF4-FFF2-40B4-BE49-F238E27FC236}">
                <a16:creationId xmlns:a16="http://schemas.microsoft.com/office/drawing/2014/main" id="{5DAA9B2F-5904-448D-82C0-0EE76D7F4BAD}"/>
              </a:ext>
            </a:extLst>
          </p:cNvPr>
          <p:cNvSpPr txBox="1"/>
          <p:nvPr/>
        </p:nvSpPr>
        <p:spPr>
          <a:xfrm>
            <a:off x="5658621" y="2815116"/>
            <a:ext cx="2628925" cy="553998"/>
          </a:xfrm>
          <a:prstGeom prst="rect">
            <a:avLst/>
          </a:prstGeom>
          <a:noFill/>
        </p:spPr>
        <p:txBody>
          <a:bodyPr wrap="none" lIns="0" tIns="0" rIns="0" bIns="0" rtlCol="0">
            <a:spAutoFit/>
          </a:bodyPr>
          <a:lstStyle/>
          <a:p>
            <a:pPr algn="ctr" defTabSz="932563">
              <a:spcAft>
                <a:spcPts val="600"/>
              </a:spcAft>
            </a:pPr>
            <a:r>
              <a:rPr lang="en-US" dirty="0">
                <a:solidFill>
                  <a:schemeClr val="tx2"/>
                </a:solidFill>
                <a:latin typeface="Segoe UI"/>
              </a:rPr>
              <a:t>Managed Instance brings </a:t>
            </a:r>
            <a:br>
              <a:rPr lang="en-US" dirty="0">
                <a:solidFill>
                  <a:schemeClr val="tx2"/>
                </a:solidFill>
                <a:latin typeface="Segoe UI"/>
              </a:rPr>
            </a:br>
            <a:r>
              <a:rPr lang="en-US" dirty="0">
                <a:solidFill>
                  <a:schemeClr val="tx2"/>
                </a:solidFill>
                <a:latin typeface="Segoe UI"/>
              </a:rPr>
              <a:t>PaaS closer to you!</a:t>
            </a:r>
          </a:p>
        </p:txBody>
      </p:sp>
      <p:grpSp>
        <p:nvGrpSpPr>
          <p:cNvPr id="139" name="Group 138">
            <a:extLst>
              <a:ext uri="{FF2B5EF4-FFF2-40B4-BE49-F238E27FC236}">
                <a16:creationId xmlns:a16="http://schemas.microsoft.com/office/drawing/2014/main" id="{AC202EE4-AEF4-4AD2-94C6-E9811596760E}"/>
              </a:ext>
            </a:extLst>
          </p:cNvPr>
          <p:cNvGrpSpPr/>
          <p:nvPr/>
        </p:nvGrpSpPr>
        <p:grpSpPr>
          <a:xfrm>
            <a:off x="8887034" y="1710912"/>
            <a:ext cx="1842698" cy="4689378"/>
            <a:chOff x="8917401" y="1788189"/>
            <a:chExt cx="1781965" cy="4534824"/>
          </a:xfrm>
        </p:grpSpPr>
        <p:pic>
          <p:nvPicPr>
            <p:cNvPr id="123" name="Picture 122">
              <a:extLst>
                <a:ext uri="{FF2B5EF4-FFF2-40B4-BE49-F238E27FC236}">
                  <a16:creationId xmlns:a16="http://schemas.microsoft.com/office/drawing/2014/main" id="{54D5F9D7-01E9-4D03-8E8B-D4FF48F669DA}"/>
                </a:ext>
              </a:extLst>
            </p:cNvPr>
            <p:cNvPicPr>
              <a:picLocks noChangeAspect="1"/>
            </p:cNvPicPr>
            <p:nvPr/>
          </p:nvPicPr>
          <p:blipFill>
            <a:blip r:embed="rId4"/>
            <a:stretch>
              <a:fillRect/>
            </a:stretch>
          </p:blipFill>
          <p:spPr>
            <a:xfrm>
              <a:off x="9456416" y="2955836"/>
              <a:ext cx="840005" cy="2489377"/>
            </a:xfrm>
            <a:prstGeom prst="rect">
              <a:avLst/>
            </a:prstGeom>
          </p:spPr>
        </p:pic>
        <p:graphicFrame>
          <p:nvGraphicFramePr>
            <p:cNvPr id="125" name="Object 124">
              <a:extLst>
                <a:ext uri="{FF2B5EF4-FFF2-40B4-BE49-F238E27FC236}">
                  <a16:creationId xmlns:a16="http://schemas.microsoft.com/office/drawing/2014/main" id="{EF7BDDEC-E6E4-456D-904D-CFFA7AB67D15}"/>
                </a:ext>
              </a:extLst>
            </p:cNvPr>
            <p:cNvGraphicFramePr>
              <a:graphicFrameLocks noChangeAspect="1"/>
            </p:cNvGraphicFramePr>
            <p:nvPr>
              <p:extLst/>
            </p:nvPr>
          </p:nvGraphicFramePr>
          <p:xfrm>
            <a:off x="8917401" y="1788189"/>
            <a:ext cx="1781965" cy="1071464"/>
          </p:xfrm>
          <a:graphic>
            <a:graphicData uri="http://schemas.openxmlformats.org/presentationml/2006/ole">
              <mc:AlternateContent xmlns:mc="http://schemas.openxmlformats.org/markup-compatibility/2006">
                <mc:Choice xmlns:v="urn:schemas-microsoft-com:vml" Requires="v">
                  <p:oleObj spid="_x0000_s1026" name="CorelDRAW" r:id="rId5" imgW="1657458" imgH="1046661" progId="CorelDraw.Graphic.17">
                    <p:embed/>
                  </p:oleObj>
                </mc:Choice>
                <mc:Fallback>
                  <p:oleObj name="CorelDRAW" r:id="rId5" imgW="1657458" imgH="1046661" progId="CorelDraw.Graphic.17">
                    <p:embed/>
                    <p:pic>
                      <p:nvPicPr>
                        <p:cNvPr id="125" name="Object 124">
                          <a:extLst>
                            <a:ext uri="{FF2B5EF4-FFF2-40B4-BE49-F238E27FC236}">
                              <a16:creationId xmlns:a16="http://schemas.microsoft.com/office/drawing/2014/main" id="{EF7BDDEC-E6E4-456D-904D-CFFA7AB67D15}"/>
                            </a:ext>
                          </a:extLst>
                        </p:cNvPr>
                        <p:cNvPicPr/>
                        <p:nvPr/>
                      </p:nvPicPr>
                      <p:blipFill>
                        <a:blip r:embed="rId6"/>
                        <a:stretch>
                          <a:fillRect/>
                        </a:stretch>
                      </p:blipFill>
                      <p:spPr>
                        <a:xfrm>
                          <a:off x="8917401" y="1788189"/>
                          <a:ext cx="1781965" cy="1071464"/>
                        </a:xfrm>
                        <a:prstGeom prst="rect">
                          <a:avLst/>
                        </a:prstGeom>
                      </p:spPr>
                    </p:pic>
                  </p:oleObj>
                </mc:Fallback>
              </mc:AlternateContent>
            </a:graphicData>
          </a:graphic>
        </p:graphicFrame>
        <p:pic>
          <p:nvPicPr>
            <p:cNvPr id="126" name="Picture 125">
              <a:extLst>
                <a:ext uri="{FF2B5EF4-FFF2-40B4-BE49-F238E27FC236}">
                  <a16:creationId xmlns:a16="http://schemas.microsoft.com/office/drawing/2014/main" id="{F60C50AC-9FD0-4A87-B165-BD02A43A2495}"/>
                </a:ext>
              </a:extLst>
            </p:cNvPr>
            <p:cNvPicPr>
              <a:picLocks noChangeAspect="1"/>
            </p:cNvPicPr>
            <p:nvPr/>
          </p:nvPicPr>
          <p:blipFill>
            <a:blip r:embed="rId7"/>
            <a:stretch>
              <a:fillRect/>
            </a:stretch>
          </p:blipFill>
          <p:spPr>
            <a:xfrm>
              <a:off x="9566613" y="4432740"/>
              <a:ext cx="643387" cy="979435"/>
            </a:xfrm>
            <a:prstGeom prst="rect">
              <a:avLst/>
            </a:prstGeom>
          </p:spPr>
        </p:pic>
        <p:graphicFrame>
          <p:nvGraphicFramePr>
            <p:cNvPr id="127" name="Object 126">
              <a:extLst>
                <a:ext uri="{FF2B5EF4-FFF2-40B4-BE49-F238E27FC236}">
                  <a16:creationId xmlns:a16="http://schemas.microsoft.com/office/drawing/2014/main" id="{9FDFE357-BC38-4586-97E8-05210DF8EAE0}"/>
                </a:ext>
              </a:extLst>
            </p:cNvPr>
            <p:cNvGraphicFramePr>
              <a:graphicFrameLocks noChangeAspect="1"/>
            </p:cNvGraphicFramePr>
            <p:nvPr>
              <p:extLst/>
            </p:nvPr>
          </p:nvGraphicFramePr>
          <p:xfrm>
            <a:off x="9485873" y="5452865"/>
            <a:ext cx="890352" cy="870148"/>
          </p:xfrm>
          <a:graphic>
            <a:graphicData uri="http://schemas.openxmlformats.org/presentationml/2006/ole">
              <mc:AlternateContent xmlns:mc="http://schemas.openxmlformats.org/markup-compatibility/2006">
                <mc:Choice xmlns:v="urn:schemas-microsoft-com:vml" Requires="v">
                  <p:oleObj spid="_x0000_s1027" name="CorelDRAW" r:id="rId8" imgW="365964" imgH="376374" progId="CorelDraw.Graphic.17">
                    <p:embed/>
                  </p:oleObj>
                </mc:Choice>
                <mc:Fallback>
                  <p:oleObj name="CorelDRAW" r:id="rId8" imgW="365964" imgH="376374" progId="CorelDraw.Graphic.17">
                    <p:embed/>
                    <p:pic>
                      <p:nvPicPr>
                        <p:cNvPr id="127" name="Object 126">
                          <a:extLst>
                            <a:ext uri="{FF2B5EF4-FFF2-40B4-BE49-F238E27FC236}">
                              <a16:creationId xmlns:a16="http://schemas.microsoft.com/office/drawing/2014/main" id="{9FDFE357-BC38-4586-97E8-05210DF8EAE0}"/>
                            </a:ext>
                          </a:extLst>
                        </p:cNvPr>
                        <p:cNvPicPr/>
                        <p:nvPr/>
                      </p:nvPicPr>
                      <p:blipFill>
                        <a:blip r:embed="rId9"/>
                        <a:stretch>
                          <a:fillRect/>
                        </a:stretch>
                      </p:blipFill>
                      <p:spPr>
                        <a:xfrm>
                          <a:off x="9485873" y="5452865"/>
                          <a:ext cx="890352" cy="870148"/>
                        </a:xfrm>
                        <a:prstGeom prst="rect">
                          <a:avLst/>
                        </a:prstGeom>
                      </p:spPr>
                    </p:pic>
                  </p:oleObj>
                </mc:Fallback>
              </mc:AlternateContent>
            </a:graphicData>
          </a:graphic>
        </p:graphicFrame>
      </p:grpSp>
      <p:sp>
        <p:nvSpPr>
          <p:cNvPr id="128" name="Speech Bubble: Oval 127">
            <a:extLst>
              <a:ext uri="{FF2B5EF4-FFF2-40B4-BE49-F238E27FC236}">
                <a16:creationId xmlns:a16="http://schemas.microsoft.com/office/drawing/2014/main" id="{B70FB861-2118-465F-8567-8FF8B91BE959}"/>
              </a:ext>
            </a:extLst>
          </p:cNvPr>
          <p:cNvSpPr/>
          <p:nvPr/>
        </p:nvSpPr>
        <p:spPr bwMode="auto">
          <a:xfrm flipH="1">
            <a:off x="6141882" y="3643341"/>
            <a:ext cx="1414282" cy="1152163"/>
          </a:xfrm>
          <a:prstGeom prst="wedgeEllipseCallout">
            <a:avLst>
              <a:gd name="adj1" fmla="val -40665"/>
              <a:gd name="adj2" fmla="val 59601"/>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5399" b="1"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a:t>
            </a:r>
          </a:p>
        </p:txBody>
      </p:sp>
      <p:grpSp>
        <p:nvGrpSpPr>
          <p:cNvPr id="130" name="Group 129">
            <a:extLst>
              <a:ext uri="{FF2B5EF4-FFF2-40B4-BE49-F238E27FC236}">
                <a16:creationId xmlns:a16="http://schemas.microsoft.com/office/drawing/2014/main" id="{07BE4DAA-B899-4F9C-BB79-526415F80A8A}"/>
              </a:ext>
            </a:extLst>
          </p:cNvPr>
          <p:cNvGrpSpPr/>
          <p:nvPr/>
        </p:nvGrpSpPr>
        <p:grpSpPr>
          <a:xfrm>
            <a:off x="7336864" y="4838218"/>
            <a:ext cx="895332" cy="1359448"/>
            <a:chOff x="11349619" y="142958"/>
            <a:chExt cx="661288" cy="1004082"/>
          </a:xfrm>
          <a:solidFill>
            <a:schemeClr val="accent2"/>
          </a:solidFill>
        </p:grpSpPr>
        <p:sp>
          <p:nvSpPr>
            <p:cNvPr id="131" name="Freeform 259">
              <a:extLst>
                <a:ext uri="{FF2B5EF4-FFF2-40B4-BE49-F238E27FC236}">
                  <a16:creationId xmlns:a16="http://schemas.microsoft.com/office/drawing/2014/main" id="{6F0B2332-FFA6-42F6-AA42-B78066C2E99F}"/>
                </a:ext>
              </a:extLst>
            </p:cNvPr>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p>
          </p:txBody>
        </p:sp>
        <p:sp>
          <p:nvSpPr>
            <p:cNvPr id="132" name="Freeform 254">
              <a:extLst>
                <a:ext uri="{FF2B5EF4-FFF2-40B4-BE49-F238E27FC236}">
                  <a16:creationId xmlns:a16="http://schemas.microsoft.com/office/drawing/2014/main" id="{1F826AD9-23BE-4762-A6AB-AB6835C4E3A0}"/>
                </a:ext>
              </a:extLst>
            </p:cNvPr>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1A3E732-67DD-4BC3-A5D0-A0D83A9A23B8}"/>
                </a:ext>
              </a:extLst>
            </p:cNvPr>
            <p:cNvGrpSpPr/>
            <p:nvPr/>
          </p:nvGrpSpPr>
          <p:grpSpPr>
            <a:xfrm>
              <a:off x="11483389" y="309294"/>
              <a:ext cx="154038" cy="79522"/>
              <a:chOff x="10813256" y="125015"/>
              <a:chExt cx="806725" cy="416470"/>
            </a:xfrm>
            <a:grpFill/>
          </p:grpSpPr>
          <p:sp>
            <p:nvSpPr>
              <p:cNvPr id="137" name="Freeform 24">
                <a:extLst>
                  <a:ext uri="{FF2B5EF4-FFF2-40B4-BE49-F238E27FC236}">
                    <a16:creationId xmlns:a16="http://schemas.microsoft.com/office/drawing/2014/main" id="{9AFF0CCB-39A1-479E-AE17-1CA874D2B51E}"/>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8" name="Freeform 248">
                <a:extLst>
                  <a:ext uri="{FF2B5EF4-FFF2-40B4-BE49-F238E27FC236}">
                    <a16:creationId xmlns:a16="http://schemas.microsoft.com/office/drawing/2014/main" id="{8114C0FA-9FFA-472C-ACBA-312B769C0590}"/>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FA0FF190-893C-4BCD-ADCB-475E0BDD6B88}"/>
                </a:ext>
              </a:extLst>
            </p:cNvPr>
            <p:cNvGrpSpPr/>
            <p:nvPr/>
          </p:nvGrpSpPr>
          <p:grpSpPr>
            <a:xfrm flipH="1">
              <a:off x="11693656" y="309294"/>
              <a:ext cx="154038" cy="79522"/>
              <a:chOff x="10813256" y="125015"/>
              <a:chExt cx="806725" cy="416470"/>
            </a:xfrm>
            <a:grpFill/>
          </p:grpSpPr>
          <p:sp>
            <p:nvSpPr>
              <p:cNvPr id="135" name="Freeform 251">
                <a:extLst>
                  <a:ext uri="{FF2B5EF4-FFF2-40B4-BE49-F238E27FC236}">
                    <a16:creationId xmlns:a16="http://schemas.microsoft.com/office/drawing/2014/main" id="{C653D1EA-8896-4752-93BD-E25F223A3BDB}"/>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6" name="Freeform 252">
                <a:extLst>
                  <a:ext uri="{FF2B5EF4-FFF2-40B4-BE49-F238E27FC236}">
                    <a16:creationId xmlns:a16="http://schemas.microsoft.com/office/drawing/2014/main" id="{43F272F8-BC12-407F-AABA-6C4093967ED6}"/>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45715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FA47-7A46-4D0C-81A1-27E550C05986}"/>
              </a:ext>
            </a:extLst>
          </p:cNvPr>
          <p:cNvSpPr>
            <a:spLocks noGrp="1"/>
          </p:cNvSpPr>
          <p:nvPr>
            <p:ph type="title"/>
          </p:nvPr>
        </p:nvSpPr>
        <p:spPr/>
        <p:txBody>
          <a:bodyPr/>
          <a:lstStyle/>
          <a:p>
            <a:r>
              <a:rPr lang="en-US" dirty="0"/>
              <a:t>What is SQL Database Managed Instance?</a:t>
            </a:r>
            <a:br>
              <a:rPr lang="en-US" dirty="0"/>
            </a:br>
            <a:r>
              <a:rPr lang="en-US" sz="3200" dirty="0"/>
              <a:t>DBaaS designed to for all SQL Server applications</a:t>
            </a:r>
          </a:p>
        </p:txBody>
      </p:sp>
      <p:sp>
        <p:nvSpPr>
          <p:cNvPr id="6" name="Freeform: Shape 5">
            <a:extLst>
              <a:ext uri="{FF2B5EF4-FFF2-40B4-BE49-F238E27FC236}">
                <a16:creationId xmlns:a16="http://schemas.microsoft.com/office/drawing/2014/main" id="{E8D6F409-DF53-4480-A797-3552D7B141FE}"/>
              </a:ext>
            </a:extLst>
          </p:cNvPr>
          <p:cNvSpPr/>
          <p:nvPr/>
        </p:nvSpPr>
        <p:spPr>
          <a:xfrm>
            <a:off x="465138" y="1916042"/>
            <a:ext cx="11506200" cy="111866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pPr>
            <a:endParaRPr lang="en-US" sz="1600" dirty="0">
              <a:solidFill>
                <a:schemeClr val="tx2"/>
              </a:solidFill>
              <a:cs typeface="Segoe UI" pitchFamily="34" charset="0"/>
            </a:endParaRPr>
          </a:p>
        </p:txBody>
      </p:sp>
      <p:sp>
        <p:nvSpPr>
          <p:cNvPr id="29" name="Freeform: Shape 28">
            <a:extLst>
              <a:ext uri="{FF2B5EF4-FFF2-40B4-BE49-F238E27FC236}">
                <a16:creationId xmlns:a16="http://schemas.microsoft.com/office/drawing/2014/main" id="{1CF0C6F1-8288-44B4-8846-D334F5382F79}"/>
              </a:ext>
            </a:extLst>
          </p:cNvPr>
          <p:cNvSpPr/>
          <p:nvPr/>
        </p:nvSpPr>
        <p:spPr>
          <a:xfrm>
            <a:off x="64549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chemeClr val="accent3"/>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24" name="Flowchart: Manual Input 23">
            <a:extLst>
              <a:ext uri="{FF2B5EF4-FFF2-40B4-BE49-F238E27FC236}">
                <a16:creationId xmlns:a16="http://schemas.microsoft.com/office/drawing/2014/main" id="{6AD87DF1-8585-4A4F-B77A-431BF038B639}"/>
              </a:ext>
            </a:extLst>
          </p:cNvPr>
          <p:cNvSpPr/>
          <p:nvPr/>
        </p:nvSpPr>
        <p:spPr bwMode="auto">
          <a:xfrm rot="16200000" flipH="1">
            <a:off x="1958785" y="1517859"/>
            <a:ext cx="756697" cy="1915033"/>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26" name="Object 25">
            <a:extLst>
              <a:ext uri="{FF2B5EF4-FFF2-40B4-BE49-F238E27FC236}">
                <a16:creationId xmlns:a16="http://schemas.microsoft.com/office/drawing/2014/main" id="{542FC62D-3C85-495F-A3B5-53824DF948ED}"/>
              </a:ext>
            </a:extLst>
          </p:cNvPr>
          <p:cNvGraphicFramePr>
            <a:graphicFrameLocks noChangeAspect="1"/>
          </p:cNvGraphicFramePr>
          <p:nvPr>
            <p:extLst/>
          </p:nvPr>
        </p:nvGraphicFramePr>
        <p:xfrm>
          <a:off x="837037" y="2193370"/>
          <a:ext cx="437476" cy="564010"/>
        </p:xfrm>
        <a:graphic>
          <a:graphicData uri="http://schemas.openxmlformats.org/presentationml/2006/ole">
            <mc:AlternateContent xmlns:mc="http://schemas.openxmlformats.org/markup-compatibility/2006">
              <mc:Choice xmlns:v="urn:schemas-microsoft-com:vml" Requires="v">
                <p:oleObj spid="_x0000_s2050" name="CorelDRAW" r:id="rId3" imgW="160518" imgH="214312" progId="CorelDraw.Graphic.17">
                  <p:embed/>
                </p:oleObj>
              </mc:Choice>
              <mc:Fallback>
                <p:oleObj name="CorelDRAW" r:id="rId3" imgW="160518" imgH="214312" progId="CorelDraw.Graphic.17">
                  <p:embed/>
                  <p:pic>
                    <p:nvPicPr>
                      <p:cNvPr id="26" name="Object 25">
                        <a:extLst>
                          <a:ext uri="{FF2B5EF4-FFF2-40B4-BE49-F238E27FC236}">
                            <a16:creationId xmlns:a16="http://schemas.microsoft.com/office/drawing/2014/main" id="{542FC62D-3C85-495F-A3B5-53824DF948ED}"/>
                          </a:ext>
                        </a:extLst>
                      </p:cNvPr>
                      <p:cNvPicPr/>
                      <p:nvPr/>
                    </p:nvPicPr>
                    <p:blipFill>
                      <a:blip r:embed="rId4"/>
                      <a:stretch>
                        <a:fillRect/>
                      </a:stretch>
                    </p:blipFill>
                    <p:spPr>
                      <a:xfrm>
                        <a:off x="837037" y="2193370"/>
                        <a:ext cx="437476" cy="564010"/>
                      </a:xfrm>
                      <a:prstGeom prst="rect">
                        <a:avLst/>
                      </a:prstGeom>
                    </p:spPr>
                  </p:pic>
                </p:oleObj>
              </mc:Fallback>
            </mc:AlternateContent>
          </a:graphicData>
        </a:graphic>
      </p:graphicFrame>
      <p:sp>
        <p:nvSpPr>
          <p:cNvPr id="25" name="Freeform: Shape 24">
            <a:extLst>
              <a:ext uri="{FF2B5EF4-FFF2-40B4-BE49-F238E27FC236}">
                <a16:creationId xmlns:a16="http://schemas.microsoft.com/office/drawing/2014/main" id="{563451A2-4763-4989-98D8-A387B14A9DFF}"/>
              </a:ext>
            </a:extLst>
          </p:cNvPr>
          <p:cNvSpPr/>
          <p:nvPr/>
        </p:nvSpPr>
        <p:spPr>
          <a:xfrm>
            <a:off x="1770636" y="2253776"/>
            <a:ext cx="1318887" cy="443198"/>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SQL Database</a:t>
            </a:r>
            <a:br>
              <a:rPr lang="en-US" sz="1600" b="1"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(PaaS)</a:t>
            </a:r>
          </a:p>
        </p:txBody>
      </p:sp>
      <p:grpSp>
        <p:nvGrpSpPr>
          <p:cNvPr id="62" name="Group 61">
            <a:extLst>
              <a:ext uri="{FF2B5EF4-FFF2-40B4-BE49-F238E27FC236}">
                <a16:creationId xmlns:a16="http://schemas.microsoft.com/office/drawing/2014/main" id="{E04603DC-D53A-4B7D-932B-27FB0E2F2A76}"/>
              </a:ext>
            </a:extLst>
          </p:cNvPr>
          <p:cNvGrpSpPr/>
          <p:nvPr/>
        </p:nvGrpSpPr>
        <p:grpSpPr>
          <a:xfrm>
            <a:off x="3477607" y="2097027"/>
            <a:ext cx="2649153" cy="756697"/>
            <a:chOff x="3477607" y="2097027"/>
            <a:chExt cx="2649153" cy="756697"/>
          </a:xfrm>
        </p:grpSpPr>
        <p:sp>
          <p:nvSpPr>
            <p:cNvPr id="30" name="Freeform: Shape 29">
              <a:extLst>
                <a:ext uri="{FF2B5EF4-FFF2-40B4-BE49-F238E27FC236}">
                  <a16:creationId xmlns:a16="http://schemas.microsoft.com/office/drawing/2014/main" id="{DA8CAF02-147A-49E0-86B3-9B27714B3457}"/>
                </a:ext>
              </a:extLst>
            </p:cNvPr>
            <p:cNvSpPr/>
            <p:nvPr/>
          </p:nvSpPr>
          <p:spPr>
            <a:xfrm>
              <a:off x="347760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solidFill>
                <a:latin typeface="Segoe UI"/>
              </a:endParaRPr>
            </a:p>
          </p:txBody>
        </p:sp>
        <p:sp>
          <p:nvSpPr>
            <p:cNvPr id="34" name="Flowchart: Manual Input 33">
              <a:extLst>
                <a:ext uri="{FF2B5EF4-FFF2-40B4-BE49-F238E27FC236}">
                  <a16:creationId xmlns:a16="http://schemas.microsoft.com/office/drawing/2014/main" id="{C645FDF3-944D-4892-92A8-28AED83DE7AD}"/>
                </a:ext>
              </a:extLst>
            </p:cNvPr>
            <p:cNvSpPr/>
            <p:nvPr/>
          </p:nvSpPr>
          <p:spPr bwMode="auto">
            <a:xfrm rot="16200000" flipH="1">
              <a:off x="4790895" y="1517859"/>
              <a:ext cx="756697" cy="1915033"/>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0000"/>
                </a:solidFill>
                <a:latin typeface="Segoe UI"/>
                <a:cs typeface="Segoe UI" pitchFamily="34" charset="0"/>
              </a:endParaRPr>
            </a:p>
          </p:txBody>
        </p:sp>
        <p:sp>
          <p:nvSpPr>
            <p:cNvPr id="37" name="Freeform: Shape 36">
              <a:extLst>
                <a:ext uri="{FF2B5EF4-FFF2-40B4-BE49-F238E27FC236}">
                  <a16:creationId xmlns:a16="http://schemas.microsoft.com/office/drawing/2014/main" id="{880F2222-4F6D-462A-BF57-F49059D8F7A1}"/>
                </a:ext>
              </a:extLst>
            </p:cNvPr>
            <p:cNvSpPr/>
            <p:nvPr/>
          </p:nvSpPr>
          <p:spPr>
            <a:xfrm>
              <a:off x="4615025" y="2364575"/>
              <a:ext cx="919291" cy="221599"/>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Singleton</a:t>
              </a:r>
            </a:p>
          </p:txBody>
        </p:sp>
        <p:graphicFrame>
          <p:nvGraphicFramePr>
            <p:cNvPr id="22" name="Object 21">
              <a:extLst>
                <a:ext uri="{FF2B5EF4-FFF2-40B4-BE49-F238E27FC236}">
                  <a16:creationId xmlns:a16="http://schemas.microsoft.com/office/drawing/2014/main" id="{F485DD26-5EA0-4C3B-A285-AAEC07CFFD09}"/>
                </a:ext>
              </a:extLst>
            </p:cNvPr>
            <p:cNvGraphicFramePr>
              <a:graphicFrameLocks noChangeAspect="1"/>
            </p:cNvGraphicFramePr>
            <p:nvPr>
              <p:extLst/>
            </p:nvPr>
          </p:nvGraphicFramePr>
          <p:xfrm>
            <a:off x="3658760" y="2177457"/>
            <a:ext cx="445777" cy="595837"/>
          </p:xfrm>
          <a:graphic>
            <a:graphicData uri="http://schemas.openxmlformats.org/presentationml/2006/ole">
              <mc:AlternateContent xmlns:mc="http://schemas.openxmlformats.org/markup-compatibility/2006">
                <mc:Choice xmlns:v="urn:schemas-microsoft-com:vml" Requires="v">
                  <p:oleObj spid="_x0000_s2051" name="CorelDRAW" r:id="rId5" imgW="160518" imgH="214312" progId="CorelDraw.Graphic.17">
                    <p:embed/>
                  </p:oleObj>
                </mc:Choice>
                <mc:Fallback>
                  <p:oleObj name="CorelDRAW" r:id="rId5" imgW="160518" imgH="214312" progId="CorelDraw.Graphic.17">
                    <p:embed/>
                    <p:pic>
                      <p:nvPicPr>
                        <p:cNvPr id="22" name="Object 21">
                          <a:extLst>
                            <a:ext uri="{FF2B5EF4-FFF2-40B4-BE49-F238E27FC236}">
                              <a16:creationId xmlns:a16="http://schemas.microsoft.com/office/drawing/2014/main" id="{F485DD26-5EA0-4C3B-A285-AAEC07CFFD09}"/>
                            </a:ext>
                          </a:extLst>
                        </p:cNvPr>
                        <p:cNvPicPr/>
                        <p:nvPr/>
                      </p:nvPicPr>
                      <p:blipFill>
                        <a:blip r:embed="rId6"/>
                        <a:stretch>
                          <a:fillRect/>
                        </a:stretch>
                      </p:blipFill>
                      <p:spPr>
                        <a:xfrm>
                          <a:off x="3658760" y="2177457"/>
                          <a:ext cx="445777" cy="595837"/>
                        </a:xfrm>
                        <a:prstGeom prst="rect">
                          <a:avLst/>
                        </a:prstGeom>
                      </p:spPr>
                    </p:pic>
                  </p:oleObj>
                </mc:Fallback>
              </mc:AlternateContent>
            </a:graphicData>
          </a:graphic>
        </p:graphicFrame>
      </p:grpSp>
      <p:grpSp>
        <p:nvGrpSpPr>
          <p:cNvPr id="61" name="Group 60">
            <a:extLst>
              <a:ext uri="{FF2B5EF4-FFF2-40B4-BE49-F238E27FC236}">
                <a16:creationId xmlns:a16="http://schemas.microsoft.com/office/drawing/2014/main" id="{F6572F5B-094A-40E8-A101-D6F9FAB31A24}"/>
              </a:ext>
            </a:extLst>
          </p:cNvPr>
          <p:cNvGrpSpPr/>
          <p:nvPr/>
        </p:nvGrpSpPr>
        <p:grpSpPr>
          <a:xfrm>
            <a:off x="6309717" y="2097027"/>
            <a:ext cx="2649153" cy="756697"/>
            <a:chOff x="6309717" y="2097027"/>
            <a:chExt cx="2649153" cy="756697"/>
          </a:xfrm>
        </p:grpSpPr>
        <p:sp>
          <p:nvSpPr>
            <p:cNvPr id="31" name="Freeform: Shape 30">
              <a:extLst>
                <a:ext uri="{FF2B5EF4-FFF2-40B4-BE49-F238E27FC236}">
                  <a16:creationId xmlns:a16="http://schemas.microsoft.com/office/drawing/2014/main" id="{606D03F2-1F3A-4CA3-8A39-E6FBDF1F1856}"/>
                </a:ext>
              </a:extLst>
            </p:cNvPr>
            <p:cNvSpPr/>
            <p:nvPr/>
          </p:nvSpPr>
          <p:spPr>
            <a:xfrm>
              <a:off x="630971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solidFill>
                <a:latin typeface="Segoe UI"/>
              </a:endParaRPr>
            </a:p>
          </p:txBody>
        </p:sp>
        <p:sp>
          <p:nvSpPr>
            <p:cNvPr id="35" name="Flowchart: Manual Input 34">
              <a:extLst>
                <a:ext uri="{FF2B5EF4-FFF2-40B4-BE49-F238E27FC236}">
                  <a16:creationId xmlns:a16="http://schemas.microsoft.com/office/drawing/2014/main" id="{6778AC21-F52E-482C-BD76-7EE2D500C071}"/>
                </a:ext>
              </a:extLst>
            </p:cNvPr>
            <p:cNvSpPr/>
            <p:nvPr/>
          </p:nvSpPr>
          <p:spPr bwMode="auto">
            <a:xfrm rot="16200000" flipH="1">
              <a:off x="7623004" y="1517859"/>
              <a:ext cx="756697" cy="1915033"/>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0000"/>
                </a:solidFill>
                <a:latin typeface="Segoe UI"/>
                <a:cs typeface="Segoe UI" pitchFamily="34" charset="0"/>
              </a:endParaRPr>
            </a:p>
          </p:txBody>
        </p:sp>
        <p:sp>
          <p:nvSpPr>
            <p:cNvPr id="38" name="Freeform: Shape 37">
              <a:extLst>
                <a:ext uri="{FF2B5EF4-FFF2-40B4-BE49-F238E27FC236}">
                  <a16:creationId xmlns:a16="http://schemas.microsoft.com/office/drawing/2014/main" id="{9BF44B0E-BF39-4679-A3FF-0840FD56363B}"/>
                </a:ext>
              </a:extLst>
            </p:cNvPr>
            <p:cNvSpPr/>
            <p:nvPr/>
          </p:nvSpPr>
          <p:spPr>
            <a:xfrm>
              <a:off x="7480352" y="2364575"/>
              <a:ext cx="1087157" cy="221599"/>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Elastic Pool</a:t>
              </a:r>
            </a:p>
          </p:txBody>
        </p:sp>
        <p:graphicFrame>
          <p:nvGraphicFramePr>
            <p:cNvPr id="11" name="Object 10">
              <a:extLst>
                <a:ext uri="{FF2B5EF4-FFF2-40B4-BE49-F238E27FC236}">
                  <a16:creationId xmlns:a16="http://schemas.microsoft.com/office/drawing/2014/main" id="{E41A50EB-5AF8-4EC5-86ED-2C477A368B79}"/>
                </a:ext>
              </a:extLst>
            </p:cNvPr>
            <p:cNvGraphicFramePr>
              <a:graphicFrameLocks noChangeAspect="1"/>
            </p:cNvGraphicFramePr>
            <p:nvPr>
              <p:extLst/>
            </p:nvPr>
          </p:nvGraphicFramePr>
          <p:xfrm>
            <a:off x="6434928" y="2230513"/>
            <a:ext cx="570853" cy="489724"/>
          </p:xfrm>
          <a:graphic>
            <a:graphicData uri="http://schemas.openxmlformats.org/presentationml/2006/ole">
              <mc:AlternateContent xmlns:mc="http://schemas.openxmlformats.org/markup-compatibility/2006">
                <mc:Choice xmlns:v="urn:schemas-microsoft-com:vml" Requires="v">
                  <p:oleObj spid="_x0000_s2052" name="CorelDRAW" r:id="rId7" imgW="376175" imgH="375965" progId="CorelDraw.Graphic.17">
                    <p:embed/>
                  </p:oleObj>
                </mc:Choice>
                <mc:Fallback>
                  <p:oleObj name="CorelDRAW" r:id="rId7" imgW="376175" imgH="375965" progId="CorelDraw.Graphic.17">
                    <p:embed/>
                    <p:pic>
                      <p:nvPicPr>
                        <p:cNvPr id="11" name="Object 10">
                          <a:extLst>
                            <a:ext uri="{FF2B5EF4-FFF2-40B4-BE49-F238E27FC236}">
                              <a16:creationId xmlns:a16="http://schemas.microsoft.com/office/drawing/2014/main" id="{E41A50EB-5AF8-4EC5-86ED-2C477A368B79}"/>
                            </a:ext>
                          </a:extLst>
                        </p:cNvPr>
                        <p:cNvPicPr/>
                        <p:nvPr/>
                      </p:nvPicPr>
                      <p:blipFill>
                        <a:blip r:embed="rId8"/>
                        <a:stretch>
                          <a:fillRect/>
                        </a:stretch>
                      </p:blipFill>
                      <p:spPr>
                        <a:xfrm>
                          <a:off x="6434928" y="2230513"/>
                          <a:ext cx="570853" cy="489724"/>
                        </a:xfrm>
                        <a:prstGeom prst="rect">
                          <a:avLst/>
                        </a:prstGeom>
                      </p:spPr>
                    </p:pic>
                  </p:oleObj>
                </mc:Fallback>
              </mc:AlternateContent>
            </a:graphicData>
          </a:graphic>
        </p:graphicFrame>
      </p:grpSp>
      <p:grpSp>
        <p:nvGrpSpPr>
          <p:cNvPr id="60" name="Group 59">
            <a:extLst>
              <a:ext uri="{FF2B5EF4-FFF2-40B4-BE49-F238E27FC236}">
                <a16:creationId xmlns:a16="http://schemas.microsoft.com/office/drawing/2014/main" id="{3EE76DCA-6EBE-49AE-820B-45916090CACF}"/>
              </a:ext>
            </a:extLst>
          </p:cNvPr>
          <p:cNvGrpSpPr/>
          <p:nvPr/>
        </p:nvGrpSpPr>
        <p:grpSpPr>
          <a:xfrm>
            <a:off x="9141826" y="2097027"/>
            <a:ext cx="2649153" cy="756697"/>
            <a:chOff x="9141826" y="2097027"/>
            <a:chExt cx="2649153" cy="756697"/>
          </a:xfrm>
        </p:grpSpPr>
        <p:sp>
          <p:nvSpPr>
            <p:cNvPr id="32" name="Freeform: Shape 31">
              <a:extLst>
                <a:ext uri="{FF2B5EF4-FFF2-40B4-BE49-F238E27FC236}">
                  <a16:creationId xmlns:a16="http://schemas.microsoft.com/office/drawing/2014/main" id="{A88F0237-02A1-4182-9809-95997FE45D25}"/>
                </a:ext>
              </a:extLst>
            </p:cNvPr>
            <p:cNvSpPr/>
            <p:nvPr/>
          </p:nvSpPr>
          <p:spPr>
            <a:xfrm>
              <a:off x="9141826"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36" name="Flowchart: Manual Input 35">
              <a:extLst>
                <a:ext uri="{FF2B5EF4-FFF2-40B4-BE49-F238E27FC236}">
                  <a16:creationId xmlns:a16="http://schemas.microsoft.com/office/drawing/2014/main" id="{E1FCC80F-F933-468B-AAA9-003D634F5EB3}"/>
                </a:ext>
              </a:extLst>
            </p:cNvPr>
            <p:cNvSpPr/>
            <p:nvPr/>
          </p:nvSpPr>
          <p:spPr bwMode="auto">
            <a:xfrm rot="16200000" flipH="1">
              <a:off x="10455114" y="1517859"/>
              <a:ext cx="756697" cy="1915033"/>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39" name="Freeform: Shape 38">
              <a:extLst>
                <a:ext uri="{FF2B5EF4-FFF2-40B4-BE49-F238E27FC236}">
                  <a16:creationId xmlns:a16="http://schemas.microsoft.com/office/drawing/2014/main" id="{D394E98A-2AF5-492D-8DF7-F53C497075C4}"/>
                </a:ext>
              </a:extLst>
            </p:cNvPr>
            <p:cNvSpPr/>
            <p:nvPr/>
          </p:nvSpPr>
          <p:spPr>
            <a:xfrm>
              <a:off x="10254236" y="2253776"/>
              <a:ext cx="905697" cy="443198"/>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chemeClr val="bg1"/>
                  </a:solidFill>
                  <a:latin typeface="Segoe UI" panose="020B0502040204020203" pitchFamily="34" charset="0"/>
                  <a:cs typeface="Segoe UI" panose="020B0502040204020203" pitchFamily="34" charset="0"/>
                </a:rPr>
                <a:t>Managed</a:t>
              </a:r>
              <a:br>
                <a:rPr lang="en-US" sz="1600" b="1" dirty="0">
                  <a:solidFill>
                    <a:schemeClr val="bg1"/>
                  </a:solidFill>
                  <a:latin typeface="Segoe UI" panose="020B0502040204020203" pitchFamily="34" charset="0"/>
                  <a:cs typeface="Segoe UI" panose="020B0502040204020203" pitchFamily="34" charset="0"/>
                </a:rPr>
              </a:br>
              <a:r>
                <a:rPr lang="en-US" sz="1600" b="1" dirty="0">
                  <a:solidFill>
                    <a:schemeClr val="bg1"/>
                  </a:solidFill>
                  <a:latin typeface="Segoe UI" panose="020B0502040204020203" pitchFamily="34" charset="0"/>
                  <a:cs typeface="Segoe UI" panose="020B0502040204020203" pitchFamily="34" charset="0"/>
                </a:rPr>
                <a:t>Instance</a:t>
              </a:r>
            </a:p>
          </p:txBody>
        </p:sp>
        <p:graphicFrame>
          <p:nvGraphicFramePr>
            <p:cNvPr id="14" name="Object 13">
              <a:extLst>
                <a:ext uri="{FF2B5EF4-FFF2-40B4-BE49-F238E27FC236}">
                  <a16:creationId xmlns:a16="http://schemas.microsoft.com/office/drawing/2014/main" id="{9FF15A5D-F405-4BE9-B429-E31DE753ACFE}"/>
                </a:ext>
              </a:extLst>
            </p:cNvPr>
            <p:cNvGraphicFramePr>
              <a:graphicFrameLocks noChangeAspect="1"/>
            </p:cNvGraphicFramePr>
            <p:nvPr>
              <p:extLst/>
            </p:nvPr>
          </p:nvGraphicFramePr>
          <p:xfrm>
            <a:off x="9257303" y="2213005"/>
            <a:ext cx="566848" cy="524741"/>
          </p:xfrm>
          <a:graphic>
            <a:graphicData uri="http://schemas.openxmlformats.org/presentationml/2006/ole">
              <mc:AlternateContent xmlns:mc="http://schemas.openxmlformats.org/markup-compatibility/2006">
                <mc:Choice xmlns:v="urn:schemas-microsoft-com:vml" Requires="v">
                  <p:oleObj spid="_x0000_s2053" name="CorelDRAW" r:id="rId9" imgW="277332" imgH="257583" progId="CorelDraw.Graphic.17">
                    <p:embed/>
                  </p:oleObj>
                </mc:Choice>
                <mc:Fallback>
                  <p:oleObj name="CorelDRAW" r:id="rId9" imgW="277332" imgH="257583" progId="CorelDraw.Graphic.17">
                    <p:embed/>
                    <p:pic>
                      <p:nvPicPr>
                        <p:cNvPr id="14" name="Object 13">
                          <a:extLst>
                            <a:ext uri="{FF2B5EF4-FFF2-40B4-BE49-F238E27FC236}">
                              <a16:creationId xmlns:a16="http://schemas.microsoft.com/office/drawing/2014/main" id="{9FF15A5D-F405-4BE9-B429-E31DE753ACFE}"/>
                            </a:ext>
                          </a:extLst>
                        </p:cNvPr>
                        <p:cNvPicPr/>
                        <p:nvPr/>
                      </p:nvPicPr>
                      <p:blipFill>
                        <a:blip r:embed="rId10"/>
                        <a:stretch>
                          <a:fillRect/>
                        </a:stretch>
                      </p:blipFill>
                      <p:spPr>
                        <a:xfrm>
                          <a:off x="9257303" y="2213005"/>
                          <a:ext cx="566848" cy="524741"/>
                        </a:xfrm>
                        <a:prstGeom prst="rect">
                          <a:avLst/>
                        </a:prstGeom>
                      </p:spPr>
                    </p:pic>
                  </p:oleObj>
                </mc:Fallback>
              </mc:AlternateContent>
            </a:graphicData>
          </a:graphic>
        </p:graphicFrame>
      </p:grpSp>
      <p:grpSp>
        <p:nvGrpSpPr>
          <p:cNvPr id="63" name="Group 62">
            <a:extLst>
              <a:ext uri="{FF2B5EF4-FFF2-40B4-BE49-F238E27FC236}">
                <a16:creationId xmlns:a16="http://schemas.microsoft.com/office/drawing/2014/main" id="{7CC7BD94-2133-46AE-AA5E-E967451FAC83}"/>
              </a:ext>
            </a:extLst>
          </p:cNvPr>
          <p:cNvGrpSpPr/>
          <p:nvPr/>
        </p:nvGrpSpPr>
        <p:grpSpPr>
          <a:xfrm>
            <a:off x="465138" y="3166268"/>
            <a:ext cx="3745330" cy="2793490"/>
            <a:chOff x="465138" y="3166268"/>
            <a:chExt cx="3745330" cy="2793490"/>
          </a:xfrm>
        </p:grpSpPr>
        <p:sp>
          <p:nvSpPr>
            <p:cNvPr id="47" name="Freeform: Shape 46">
              <a:extLst>
                <a:ext uri="{FF2B5EF4-FFF2-40B4-BE49-F238E27FC236}">
                  <a16:creationId xmlns:a16="http://schemas.microsoft.com/office/drawing/2014/main" id="{A9D9E786-3362-400B-907A-DD9C8C379870}"/>
                </a:ext>
              </a:extLst>
            </p:cNvPr>
            <p:cNvSpPr/>
            <p:nvPr/>
          </p:nvSpPr>
          <p:spPr>
            <a:xfrm>
              <a:off x="465138" y="4079303"/>
              <a:ext cx="3745330" cy="18804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600"/>
                </a:spcAft>
              </a:pPr>
              <a:r>
                <a:rPr lang="en-US" dirty="0">
                  <a:solidFill>
                    <a:schemeClr val="tx2"/>
                  </a:solidFill>
                  <a:latin typeface="Segoe UI"/>
                </a:rPr>
                <a:t>Fully-fledged SQL instance with nearly 100% compat with on-prem</a:t>
              </a:r>
            </a:p>
          </p:txBody>
        </p:sp>
        <p:sp>
          <p:nvSpPr>
            <p:cNvPr id="46" name="Freeform: Shape 45">
              <a:extLst>
                <a:ext uri="{FF2B5EF4-FFF2-40B4-BE49-F238E27FC236}">
                  <a16:creationId xmlns:a16="http://schemas.microsoft.com/office/drawing/2014/main" id="{D14B59E6-6552-489E-8026-C617E0DC6829}"/>
                </a:ext>
              </a:extLst>
            </p:cNvPr>
            <p:cNvSpPr/>
            <p:nvPr/>
          </p:nvSpPr>
          <p:spPr>
            <a:xfrm>
              <a:off x="465138"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FFFFFF"/>
                  </a:solidFill>
                  <a:latin typeface="Segoe UI"/>
                </a:rPr>
                <a:t>Unmatched app compatibility</a:t>
              </a:r>
            </a:p>
          </p:txBody>
        </p:sp>
      </p:grpSp>
      <p:grpSp>
        <p:nvGrpSpPr>
          <p:cNvPr id="64" name="Group 63">
            <a:extLst>
              <a:ext uri="{FF2B5EF4-FFF2-40B4-BE49-F238E27FC236}">
                <a16:creationId xmlns:a16="http://schemas.microsoft.com/office/drawing/2014/main" id="{7289624E-5B99-4B46-950D-52898E2B1E84}"/>
              </a:ext>
            </a:extLst>
          </p:cNvPr>
          <p:cNvGrpSpPr/>
          <p:nvPr/>
        </p:nvGrpSpPr>
        <p:grpSpPr>
          <a:xfrm>
            <a:off x="4345574" y="3166268"/>
            <a:ext cx="3745330" cy="2790807"/>
            <a:chOff x="4345574" y="3166268"/>
            <a:chExt cx="3745330" cy="2790807"/>
          </a:xfrm>
        </p:grpSpPr>
        <p:sp>
          <p:nvSpPr>
            <p:cNvPr id="50" name="Freeform: Shape 49">
              <a:extLst>
                <a:ext uri="{FF2B5EF4-FFF2-40B4-BE49-F238E27FC236}">
                  <a16:creationId xmlns:a16="http://schemas.microsoft.com/office/drawing/2014/main" id="{0CA7639C-FCC0-4945-82BC-B9C010A709AF}"/>
                </a:ext>
              </a:extLst>
            </p:cNvPr>
            <p:cNvSpPr/>
            <p:nvPr/>
          </p:nvSpPr>
          <p:spPr>
            <a:xfrm>
              <a:off x="4345574" y="4065213"/>
              <a:ext cx="3745330" cy="189186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800"/>
                </a:spcAft>
              </a:pPr>
              <a:r>
                <a:rPr lang="en-US" dirty="0">
                  <a:solidFill>
                    <a:schemeClr val="tx2"/>
                  </a:solidFill>
                  <a:latin typeface="Segoe UI"/>
                </a:rPr>
                <a:t>Lowest TCO + rich Azure ecosystem</a:t>
              </a:r>
            </a:p>
            <a:p>
              <a:pPr marL="0" lvl="1" defTabSz="1066595">
                <a:spcBef>
                  <a:spcPct val="0"/>
                </a:spcBef>
                <a:spcAft>
                  <a:spcPts val="800"/>
                </a:spcAft>
              </a:pPr>
              <a:r>
                <a:rPr lang="en-US" dirty="0">
                  <a:solidFill>
                    <a:schemeClr val="tx2"/>
                  </a:solidFill>
                  <a:latin typeface="Segoe UI"/>
                </a:rPr>
                <a:t>Built-in automatic management</a:t>
              </a:r>
            </a:p>
            <a:p>
              <a:pPr marL="0" lvl="1" defTabSz="1066595">
                <a:spcBef>
                  <a:spcPct val="0"/>
                </a:spcBef>
                <a:spcAft>
                  <a:spcPts val="800"/>
                </a:spcAft>
              </a:pPr>
              <a:r>
                <a:rPr lang="en-US" dirty="0">
                  <a:solidFill>
                    <a:schemeClr val="tx2"/>
                  </a:solidFill>
                  <a:latin typeface="Segoe UI"/>
                </a:rPr>
                <a:t>Compliance certifications</a:t>
              </a:r>
            </a:p>
          </p:txBody>
        </p:sp>
        <p:sp>
          <p:nvSpPr>
            <p:cNvPr id="49" name="Freeform: Shape 48">
              <a:extLst>
                <a:ext uri="{FF2B5EF4-FFF2-40B4-BE49-F238E27FC236}">
                  <a16:creationId xmlns:a16="http://schemas.microsoft.com/office/drawing/2014/main" id="{4E5CBB19-A89B-453A-B5ED-887E3A11BA6D}"/>
                </a:ext>
              </a:extLst>
            </p:cNvPr>
            <p:cNvSpPr/>
            <p:nvPr/>
          </p:nvSpPr>
          <p:spPr>
            <a:xfrm>
              <a:off x="4345574"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FFFFFF"/>
                  </a:solidFill>
                  <a:latin typeface="Segoe UI"/>
                </a:rPr>
                <a:t>Unmatched PaaS capabilities</a:t>
              </a:r>
            </a:p>
          </p:txBody>
        </p:sp>
      </p:grpSp>
      <p:grpSp>
        <p:nvGrpSpPr>
          <p:cNvPr id="65" name="Group 64">
            <a:extLst>
              <a:ext uri="{FF2B5EF4-FFF2-40B4-BE49-F238E27FC236}">
                <a16:creationId xmlns:a16="http://schemas.microsoft.com/office/drawing/2014/main" id="{79C59E4D-888F-4F89-A2EC-923C51F8465C}"/>
              </a:ext>
            </a:extLst>
          </p:cNvPr>
          <p:cNvGrpSpPr/>
          <p:nvPr/>
        </p:nvGrpSpPr>
        <p:grpSpPr>
          <a:xfrm>
            <a:off x="8226009" y="3166268"/>
            <a:ext cx="3745330" cy="2749192"/>
            <a:chOff x="8226009" y="3166268"/>
            <a:chExt cx="3745330" cy="2749192"/>
          </a:xfrm>
        </p:grpSpPr>
        <p:sp>
          <p:nvSpPr>
            <p:cNvPr id="52" name="Freeform: Shape 51">
              <a:extLst>
                <a:ext uri="{FF2B5EF4-FFF2-40B4-BE49-F238E27FC236}">
                  <a16:creationId xmlns:a16="http://schemas.microsoft.com/office/drawing/2014/main" id="{DC151D3C-6291-40EA-8DF1-5E906BD326BA}"/>
                </a:ext>
              </a:extLst>
            </p:cNvPr>
            <p:cNvSpPr/>
            <p:nvPr/>
          </p:nvSpPr>
          <p:spPr>
            <a:xfrm>
              <a:off x="8226009"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000000"/>
                  </a:solidFill>
                  <a:latin typeface="Segoe UI"/>
                </a:rPr>
                <a:t>Favorable business</a:t>
              </a:r>
              <a:br>
                <a:rPr lang="en-US" sz="2000" b="1" dirty="0">
                  <a:solidFill>
                    <a:srgbClr val="000000"/>
                  </a:solidFill>
                  <a:latin typeface="Segoe UI"/>
                </a:rPr>
              </a:br>
              <a:r>
                <a:rPr lang="en-US" sz="2000" b="1" dirty="0">
                  <a:solidFill>
                    <a:srgbClr val="000000"/>
                  </a:solidFill>
                  <a:latin typeface="Segoe UI"/>
                </a:rPr>
                <a:t>model</a:t>
              </a:r>
            </a:p>
          </p:txBody>
        </p:sp>
        <p:sp>
          <p:nvSpPr>
            <p:cNvPr id="53" name="Freeform: Shape 52">
              <a:extLst>
                <a:ext uri="{FF2B5EF4-FFF2-40B4-BE49-F238E27FC236}">
                  <a16:creationId xmlns:a16="http://schemas.microsoft.com/office/drawing/2014/main" id="{0397EE49-EDFD-4A13-A6CD-8890946EBE75}"/>
                </a:ext>
              </a:extLst>
            </p:cNvPr>
            <p:cNvSpPr/>
            <p:nvPr/>
          </p:nvSpPr>
          <p:spPr>
            <a:xfrm>
              <a:off x="8239576" y="4023598"/>
              <a:ext cx="3731761" cy="189186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800"/>
                </a:spcAft>
              </a:pPr>
              <a:r>
                <a:rPr lang="en-US" dirty="0">
                  <a:solidFill>
                    <a:schemeClr val="tx2"/>
                  </a:solidFill>
                  <a:latin typeface="Segoe UI"/>
                </a:rPr>
                <a:t>Competitive</a:t>
              </a:r>
            </a:p>
            <a:p>
              <a:pPr marL="0" lvl="1" defTabSz="1066595">
                <a:spcBef>
                  <a:spcPct val="0"/>
                </a:spcBef>
              </a:pPr>
              <a:r>
                <a:rPr lang="en-US" dirty="0">
                  <a:solidFill>
                    <a:schemeClr val="tx2"/>
                  </a:solidFill>
                  <a:latin typeface="Segoe UI"/>
                </a:rPr>
                <a:t>Transparent </a:t>
              </a:r>
            </a:p>
            <a:p>
              <a:pPr marL="284163" lvl="2" indent="-171450" defTabSz="1066595">
                <a:spcBef>
                  <a:spcPts val="200"/>
                </a:spcBef>
                <a:spcAft>
                  <a:spcPts val="600"/>
                </a:spcAft>
                <a:buFont typeface="Arial" panose="020B0604020202020204" pitchFamily="34" charset="0"/>
                <a:buChar char="•"/>
              </a:pPr>
              <a:r>
                <a:rPr lang="en-US" dirty="0">
                  <a:solidFill>
                    <a:schemeClr val="tx2"/>
                  </a:solidFill>
                  <a:latin typeface="Segoe UI"/>
                </a:rPr>
                <a:t>Core and Storage</a:t>
              </a:r>
            </a:p>
            <a:p>
              <a:pPr marL="0" lvl="1" defTabSz="1066595">
                <a:spcBef>
                  <a:spcPct val="0"/>
                </a:spcBef>
                <a:spcAft>
                  <a:spcPts val="800"/>
                </a:spcAft>
              </a:pPr>
              <a:r>
                <a:rPr lang="en-US" dirty="0">
                  <a:solidFill>
                    <a:schemeClr val="tx2"/>
                  </a:solidFill>
                  <a:latin typeface="Segoe UI"/>
                </a:rPr>
                <a:t>Frictionless</a:t>
              </a:r>
            </a:p>
          </p:txBody>
        </p:sp>
      </p:grpSp>
      <p:cxnSp>
        <p:nvCxnSpPr>
          <p:cNvPr id="57" name="Straight Connector 56">
            <a:extLst>
              <a:ext uri="{FF2B5EF4-FFF2-40B4-BE49-F238E27FC236}">
                <a16:creationId xmlns:a16="http://schemas.microsoft.com/office/drawing/2014/main" id="{7FC4AB14-BB6C-4044-B988-771ABE30803E}"/>
              </a:ext>
            </a:extLst>
          </p:cNvPr>
          <p:cNvCxnSpPr>
            <a:cxnSpLocks/>
          </p:cNvCxnSpPr>
          <p:nvPr/>
        </p:nvCxnSpPr>
        <p:spPr>
          <a:xfrm flipH="1">
            <a:off x="4278021" y="4044065"/>
            <a:ext cx="0" cy="1326588"/>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a:extLst>
              <a:ext uri="{FF2B5EF4-FFF2-40B4-BE49-F238E27FC236}">
                <a16:creationId xmlns:a16="http://schemas.microsoft.com/office/drawing/2014/main" id="{6E91DAEF-E96F-4C52-AFF6-5A72C04566A8}"/>
              </a:ext>
            </a:extLst>
          </p:cNvPr>
          <p:cNvCxnSpPr>
            <a:cxnSpLocks/>
          </p:cNvCxnSpPr>
          <p:nvPr/>
        </p:nvCxnSpPr>
        <p:spPr>
          <a:xfrm flipH="1">
            <a:off x="8158457" y="4044065"/>
            <a:ext cx="0" cy="1326588"/>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7865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Managed Instance: Unmatched PaaS Capabilities</a:t>
            </a:r>
          </a:p>
        </p:txBody>
      </p:sp>
      <p:grpSp>
        <p:nvGrpSpPr>
          <p:cNvPr id="6" name="Group 5">
            <a:extLst>
              <a:ext uri="{FF2B5EF4-FFF2-40B4-BE49-F238E27FC236}">
                <a16:creationId xmlns:a16="http://schemas.microsoft.com/office/drawing/2014/main" id="{E4F6133F-06B3-4B0A-8289-C09879519D06}"/>
              </a:ext>
            </a:extLst>
          </p:cNvPr>
          <p:cNvGrpSpPr/>
          <p:nvPr/>
        </p:nvGrpSpPr>
        <p:grpSpPr>
          <a:xfrm>
            <a:off x="465138" y="4527344"/>
            <a:ext cx="11506198" cy="1020511"/>
            <a:chOff x="465138" y="4527344"/>
            <a:chExt cx="11506198" cy="1020511"/>
          </a:xfrm>
        </p:grpSpPr>
        <p:sp>
          <p:nvSpPr>
            <p:cNvPr id="15" name="Flowchart: Process 14">
              <a:extLst>
                <a:ext uri="{FF2B5EF4-FFF2-40B4-BE49-F238E27FC236}">
                  <a16:creationId xmlns:a16="http://schemas.microsoft.com/office/drawing/2014/main" id="{53448D43-7A31-4003-A18C-052C20F0E93B}"/>
                </a:ext>
              </a:extLst>
            </p:cNvPr>
            <p:cNvSpPr/>
            <p:nvPr/>
          </p:nvSpPr>
          <p:spPr bwMode="auto">
            <a:xfrm>
              <a:off x="3339965" y="4527344"/>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The service guarantees availability and no regression in experience</a:t>
              </a:r>
            </a:p>
          </p:txBody>
        </p:sp>
        <p:sp>
          <p:nvSpPr>
            <p:cNvPr id="16" name="Flowchart: Process 15">
              <a:extLst>
                <a:ext uri="{FF2B5EF4-FFF2-40B4-BE49-F238E27FC236}">
                  <a16:creationId xmlns:a16="http://schemas.microsoft.com/office/drawing/2014/main" id="{17814E29-1D0C-430C-AD18-ABA19ECFA6C5}"/>
                </a:ext>
              </a:extLst>
            </p:cNvPr>
            <p:cNvSpPr/>
            <p:nvPr/>
          </p:nvSpPr>
          <p:spPr bwMode="auto">
            <a:xfrm>
              <a:off x="465138" y="4527344"/>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Automatic patching/version updates</a:t>
              </a:r>
            </a:p>
          </p:txBody>
        </p:sp>
      </p:grpSp>
      <p:grpSp>
        <p:nvGrpSpPr>
          <p:cNvPr id="7" name="Group 6">
            <a:extLst>
              <a:ext uri="{FF2B5EF4-FFF2-40B4-BE49-F238E27FC236}">
                <a16:creationId xmlns:a16="http://schemas.microsoft.com/office/drawing/2014/main" id="{507776FB-7E9F-4F4B-9657-C5DC7338FCD9}"/>
              </a:ext>
            </a:extLst>
          </p:cNvPr>
          <p:cNvGrpSpPr/>
          <p:nvPr/>
        </p:nvGrpSpPr>
        <p:grpSpPr>
          <a:xfrm>
            <a:off x="465138" y="5624765"/>
            <a:ext cx="11506198" cy="1020511"/>
            <a:chOff x="465138" y="5624765"/>
            <a:chExt cx="11506198" cy="1020511"/>
          </a:xfrm>
        </p:grpSpPr>
        <p:sp>
          <p:nvSpPr>
            <p:cNvPr id="17" name="Flowchart: Process 16">
              <a:extLst>
                <a:ext uri="{FF2B5EF4-FFF2-40B4-BE49-F238E27FC236}">
                  <a16:creationId xmlns:a16="http://schemas.microsoft.com/office/drawing/2014/main" id="{BA08BD47-AE23-4834-8E3B-E03E841C6CDD}"/>
                </a:ext>
              </a:extLst>
            </p:cNvPr>
            <p:cNvSpPr/>
            <p:nvPr/>
          </p:nvSpPr>
          <p:spPr bwMode="auto">
            <a:xfrm>
              <a:off x="3339965" y="5624765"/>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Threat Detection</a:t>
              </a:r>
            </a:p>
            <a:p>
              <a:pPr defTabSz="932472" fontAlgn="base">
                <a:spcBef>
                  <a:spcPts val="200"/>
                </a:spcBef>
                <a:spcAft>
                  <a:spcPct val="0"/>
                </a:spcAft>
              </a:pPr>
              <a:r>
                <a:rPr lang="en-US" sz="2000" dirty="0">
                  <a:solidFill>
                    <a:schemeClr val="tx1"/>
                  </a:solidFill>
                  <a:latin typeface="+mj-lt"/>
                </a:rPr>
                <a:t>Automatic performance tuning &amp; Intelligent Insights</a:t>
              </a:r>
            </a:p>
          </p:txBody>
        </p:sp>
        <p:sp>
          <p:nvSpPr>
            <p:cNvPr id="18" name="Flowchart: Process 17">
              <a:extLst>
                <a:ext uri="{FF2B5EF4-FFF2-40B4-BE49-F238E27FC236}">
                  <a16:creationId xmlns:a16="http://schemas.microsoft.com/office/drawing/2014/main" id="{1CCBC7FF-F9F0-4866-B55F-5FBEA1D3B5E3}"/>
                </a:ext>
              </a:extLst>
            </p:cNvPr>
            <p:cNvSpPr/>
            <p:nvPr/>
          </p:nvSpPr>
          <p:spPr bwMode="auto">
            <a:xfrm>
              <a:off x="465138" y="5624765"/>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Built-in intelligence</a:t>
              </a:r>
            </a:p>
          </p:txBody>
        </p:sp>
      </p:grpSp>
      <p:grpSp>
        <p:nvGrpSpPr>
          <p:cNvPr id="2" name="Group 1">
            <a:extLst>
              <a:ext uri="{FF2B5EF4-FFF2-40B4-BE49-F238E27FC236}">
                <a16:creationId xmlns:a16="http://schemas.microsoft.com/office/drawing/2014/main" id="{065576EF-AB8E-413F-88F8-FBC7B6863174}"/>
              </a:ext>
            </a:extLst>
          </p:cNvPr>
          <p:cNvGrpSpPr/>
          <p:nvPr/>
        </p:nvGrpSpPr>
        <p:grpSpPr>
          <a:xfrm>
            <a:off x="465137" y="1235076"/>
            <a:ext cx="11506199" cy="1020511"/>
            <a:chOff x="465137" y="1235076"/>
            <a:chExt cx="11506199" cy="1020511"/>
          </a:xfrm>
        </p:grpSpPr>
        <p:sp>
          <p:nvSpPr>
            <p:cNvPr id="10" name="Flowchart: Process 9">
              <a:extLst>
                <a:ext uri="{FF2B5EF4-FFF2-40B4-BE49-F238E27FC236}">
                  <a16:creationId xmlns:a16="http://schemas.microsoft.com/office/drawing/2014/main" id="{A870AAB0-E983-43EE-A990-8E6F31349FDF}"/>
                </a:ext>
              </a:extLst>
            </p:cNvPr>
            <p:cNvSpPr/>
            <p:nvPr/>
          </p:nvSpPr>
          <p:spPr bwMode="auto">
            <a:xfrm>
              <a:off x="3339965" y="1235076"/>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No need to provision for that monthly/yearly peak</a:t>
              </a:r>
            </a:p>
          </p:txBody>
        </p:sp>
        <p:sp>
          <p:nvSpPr>
            <p:cNvPr id="19" name="Flowchart: Process 18">
              <a:extLst>
                <a:ext uri="{FF2B5EF4-FFF2-40B4-BE49-F238E27FC236}">
                  <a16:creationId xmlns:a16="http://schemas.microsoft.com/office/drawing/2014/main" id="{FFF7F9B0-002B-4C6A-95F9-5F68ECC08654}"/>
                </a:ext>
              </a:extLst>
            </p:cNvPr>
            <p:cNvSpPr/>
            <p:nvPr/>
          </p:nvSpPr>
          <p:spPr bwMode="auto">
            <a:xfrm>
              <a:off x="465137" y="1235076"/>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On-demand resources &amp; elasticity </a:t>
              </a:r>
            </a:p>
          </p:txBody>
        </p:sp>
      </p:grpSp>
      <p:grpSp>
        <p:nvGrpSpPr>
          <p:cNvPr id="4" name="Group 3">
            <a:extLst>
              <a:ext uri="{FF2B5EF4-FFF2-40B4-BE49-F238E27FC236}">
                <a16:creationId xmlns:a16="http://schemas.microsoft.com/office/drawing/2014/main" id="{03A2466A-289F-4325-BCC0-904783604CA8}"/>
              </a:ext>
            </a:extLst>
          </p:cNvPr>
          <p:cNvGrpSpPr/>
          <p:nvPr/>
        </p:nvGrpSpPr>
        <p:grpSpPr>
          <a:xfrm>
            <a:off x="465137" y="2332499"/>
            <a:ext cx="11506199" cy="1020511"/>
            <a:chOff x="465137" y="2332499"/>
            <a:chExt cx="11506199" cy="1020511"/>
          </a:xfrm>
        </p:grpSpPr>
        <p:sp>
          <p:nvSpPr>
            <p:cNvPr id="11" name="Flowchart: Process 10">
              <a:extLst>
                <a:ext uri="{FF2B5EF4-FFF2-40B4-BE49-F238E27FC236}">
                  <a16:creationId xmlns:a16="http://schemas.microsoft.com/office/drawing/2014/main" id="{1EFF161D-6C8D-4E11-B5FA-E04EA8908CD6}"/>
                </a:ext>
              </a:extLst>
            </p:cNvPr>
            <p:cNvSpPr/>
            <p:nvPr/>
          </p:nvSpPr>
          <p:spPr bwMode="auto">
            <a:xfrm>
              <a:off x="3339965" y="2332499"/>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99.99% SLA with automatic failover</a:t>
              </a:r>
            </a:p>
          </p:txBody>
        </p:sp>
        <p:sp>
          <p:nvSpPr>
            <p:cNvPr id="20" name="Flowchart: Process 19">
              <a:extLst>
                <a:ext uri="{FF2B5EF4-FFF2-40B4-BE49-F238E27FC236}">
                  <a16:creationId xmlns:a16="http://schemas.microsoft.com/office/drawing/2014/main" id="{3F629E94-7E0C-456C-98E0-713F3BB4F05E}"/>
                </a:ext>
              </a:extLst>
            </p:cNvPr>
            <p:cNvSpPr/>
            <p:nvPr/>
          </p:nvSpPr>
          <p:spPr bwMode="auto">
            <a:xfrm>
              <a:off x="465137" y="2332499"/>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Built-in high availability</a:t>
              </a:r>
            </a:p>
          </p:txBody>
        </p:sp>
      </p:grpSp>
      <p:grpSp>
        <p:nvGrpSpPr>
          <p:cNvPr id="5" name="Group 4">
            <a:extLst>
              <a:ext uri="{FF2B5EF4-FFF2-40B4-BE49-F238E27FC236}">
                <a16:creationId xmlns:a16="http://schemas.microsoft.com/office/drawing/2014/main" id="{F01DD841-3516-4815-B8F1-AEA2A4A91C85}"/>
              </a:ext>
            </a:extLst>
          </p:cNvPr>
          <p:cNvGrpSpPr/>
          <p:nvPr/>
        </p:nvGrpSpPr>
        <p:grpSpPr>
          <a:xfrm>
            <a:off x="465138" y="3429920"/>
            <a:ext cx="11506199" cy="1020512"/>
            <a:chOff x="465138" y="3429920"/>
            <a:chExt cx="11506199" cy="1020512"/>
          </a:xfrm>
        </p:grpSpPr>
        <p:sp>
          <p:nvSpPr>
            <p:cNvPr id="13" name="Flowchart: Process 12">
              <a:extLst>
                <a:ext uri="{FF2B5EF4-FFF2-40B4-BE49-F238E27FC236}">
                  <a16:creationId xmlns:a16="http://schemas.microsoft.com/office/drawing/2014/main" id="{4AF2A79F-E243-44BF-B923-5CAD4CF97EBD}"/>
                </a:ext>
              </a:extLst>
            </p:cNvPr>
            <p:cNvSpPr/>
            <p:nvPr/>
          </p:nvSpPr>
          <p:spPr bwMode="auto">
            <a:xfrm>
              <a:off x="3530654" y="3429921"/>
              <a:ext cx="2346272"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Automatic backups, </a:t>
              </a:r>
              <a:br>
                <a:rPr lang="en-US" sz="2000" dirty="0">
                  <a:solidFill>
                    <a:schemeClr val="tx1"/>
                  </a:solidFill>
                  <a:latin typeface="+mj-lt"/>
                </a:rPr>
              </a:br>
              <a:r>
                <a:rPr lang="en-US" sz="2000" dirty="0">
                  <a:solidFill>
                    <a:schemeClr val="tx1"/>
                  </a:solidFill>
                  <a:latin typeface="+mj-lt"/>
                </a:rPr>
                <a:t>point-in-time restore,</a:t>
              </a:r>
              <a:br>
                <a:rPr lang="en-US" sz="2000" dirty="0">
                  <a:solidFill>
                    <a:schemeClr val="tx1"/>
                  </a:solidFill>
                  <a:latin typeface="+mj-lt"/>
                </a:rPr>
              </a:br>
              <a:r>
                <a:rPr lang="en-US" sz="2000" dirty="0">
                  <a:solidFill>
                    <a:schemeClr val="tx1"/>
                  </a:solidFill>
                  <a:latin typeface="+mj-lt"/>
                </a:rPr>
                <a:t>long term retention</a:t>
              </a:r>
            </a:p>
          </p:txBody>
        </p:sp>
        <p:sp>
          <p:nvSpPr>
            <p:cNvPr id="32" name="Flowchart: Process 31">
              <a:extLst>
                <a:ext uri="{FF2B5EF4-FFF2-40B4-BE49-F238E27FC236}">
                  <a16:creationId xmlns:a16="http://schemas.microsoft.com/office/drawing/2014/main" id="{901FE648-584F-48CD-B270-2761EB53A333}"/>
                </a:ext>
              </a:extLst>
            </p:cNvPr>
            <p:cNvSpPr/>
            <p:nvPr/>
          </p:nvSpPr>
          <p:spPr bwMode="auto">
            <a:xfrm>
              <a:off x="6707960" y="3429920"/>
              <a:ext cx="1733474"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Backups kept in </a:t>
              </a:r>
              <a:br>
                <a:rPr lang="en-US" sz="2000" dirty="0">
                  <a:solidFill>
                    <a:schemeClr val="tx1"/>
                  </a:solidFill>
                  <a:latin typeface="+mj-lt"/>
                </a:rPr>
              </a:br>
              <a:r>
                <a:rPr lang="en-US" sz="2000" dirty="0">
                  <a:solidFill>
                    <a:schemeClr val="tx1"/>
                  </a:solidFill>
                  <a:latin typeface="+mj-lt"/>
                </a:rPr>
                <a:t>geo-redundant storage</a:t>
              </a:r>
            </a:p>
          </p:txBody>
        </p:sp>
        <p:sp>
          <p:nvSpPr>
            <p:cNvPr id="33" name="Flowchart: Process 32">
              <a:extLst>
                <a:ext uri="{FF2B5EF4-FFF2-40B4-BE49-F238E27FC236}">
                  <a16:creationId xmlns:a16="http://schemas.microsoft.com/office/drawing/2014/main" id="{5FFA9347-3800-484C-9813-C22BB3687B51}"/>
                </a:ext>
              </a:extLst>
            </p:cNvPr>
            <p:cNvSpPr/>
            <p:nvPr/>
          </p:nvSpPr>
          <p:spPr bwMode="auto">
            <a:xfrm>
              <a:off x="9272468" y="3429921"/>
              <a:ext cx="2386132"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Active geo-replication (&lt;5 sec </a:t>
              </a:r>
              <a:r>
                <a:rPr lang="en-US" sz="2000" dirty="0" err="1">
                  <a:solidFill>
                    <a:schemeClr val="tx1"/>
                  </a:solidFill>
                  <a:latin typeface="+mj-lt"/>
                </a:rPr>
                <a:t>RPO</a:t>
              </a:r>
              <a:r>
                <a:rPr lang="en-US" sz="2000" dirty="0">
                  <a:solidFill>
                    <a:schemeClr val="tx1"/>
                  </a:solidFill>
                  <a:latin typeface="+mj-lt"/>
                </a:rPr>
                <a:t>)</a:t>
              </a:r>
            </a:p>
          </p:txBody>
        </p:sp>
        <p:cxnSp>
          <p:nvCxnSpPr>
            <p:cNvPr id="36" name="Straight Connector 35">
              <a:extLst>
                <a:ext uri="{FF2B5EF4-FFF2-40B4-BE49-F238E27FC236}">
                  <a16:creationId xmlns:a16="http://schemas.microsoft.com/office/drawing/2014/main" id="{49F26DBD-E46A-4490-85FE-59489DC63BBF}"/>
                </a:ext>
              </a:extLst>
            </p:cNvPr>
            <p:cNvCxnSpPr>
              <a:cxnSpLocks/>
            </p:cNvCxnSpPr>
            <p:nvPr/>
          </p:nvCxnSpPr>
          <p:spPr>
            <a:xfrm>
              <a:off x="6292443" y="3483260"/>
              <a:ext cx="0" cy="91440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1D9A55-5C42-4FF2-81BB-7D5DF7882038}"/>
                </a:ext>
              </a:extLst>
            </p:cNvPr>
            <p:cNvCxnSpPr/>
            <p:nvPr/>
          </p:nvCxnSpPr>
          <p:spPr>
            <a:xfrm>
              <a:off x="8856951" y="3483260"/>
              <a:ext cx="0" cy="91440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248C9BF1-F63A-4B14-B467-AA7521DF181B}"/>
                </a:ext>
              </a:extLst>
            </p:cNvPr>
            <p:cNvSpPr/>
            <p:nvPr/>
          </p:nvSpPr>
          <p:spPr bwMode="auto">
            <a:xfrm>
              <a:off x="3262965" y="3429921"/>
              <a:ext cx="8708372"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endParaRPr lang="en-US" sz="2000" dirty="0">
                <a:solidFill>
                  <a:schemeClr val="tx1"/>
                </a:solidFill>
                <a:latin typeface="+mj-lt"/>
              </a:endParaRPr>
            </a:p>
          </p:txBody>
        </p:sp>
        <p:sp>
          <p:nvSpPr>
            <p:cNvPr id="14" name="Flowchart: Process 13">
              <a:extLst>
                <a:ext uri="{FF2B5EF4-FFF2-40B4-BE49-F238E27FC236}">
                  <a16:creationId xmlns:a16="http://schemas.microsoft.com/office/drawing/2014/main" id="{D7A0FC67-C716-48F2-8B62-DE0E7C528D21}"/>
                </a:ext>
              </a:extLst>
            </p:cNvPr>
            <p:cNvSpPr/>
            <p:nvPr/>
          </p:nvSpPr>
          <p:spPr bwMode="auto">
            <a:xfrm>
              <a:off x="465138" y="3429921"/>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Business continuity</a:t>
              </a:r>
            </a:p>
          </p:txBody>
        </p:sp>
      </p:grpSp>
    </p:spTree>
    <p:extLst>
      <p:ext uri="{BB962C8B-B14F-4D97-AF65-F5344CB8AC3E}">
        <p14:creationId xmlns:p14="http://schemas.microsoft.com/office/powerpoint/2010/main" val="40553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28718107-CC8E-4D45-9E84-2A354021AC89}"/>
              </a:ext>
            </a:extLst>
          </p:cNvPr>
          <p:cNvSpPr>
            <a:spLocks noGrp="1"/>
          </p:cNvSpPr>
          <p:nvPr>
            <p:ph type="title"/>
          </p:nvPr>
        </p:nvSpPr>
        <p:spPr/>
        <p:txBody>
          <a:bodyPr/>
          <a:lstStyle/>
          <a:p>
            <a:r>
              <a:rPr lang="en-US" dirty="0"/>
              <a:t>How to Choose Between PaaS and IaaS?</a:t>
            </a:r>
            <a:endParaRPr lang="en-IN" dirty="0"/>
          </a:p>
        </p:txBody>
      </p:sp>
      <p:sp>
        <p:nvSpPr>
          <p:cNvPr id="7" name="Oval 6">
            <a:extLst>
              <a:ext uri="{FF2B5EF4-FFF2-40B4-BE49-F238E27FC236}">
                <a16:creationId xmlns:a16="http://schemas.microsoft.com/office/drawing/2014/main" id="{A701C3C4-18C8-4835-9594-1457E54CC681}"/>
              </a:ext>
            </a:extLst>
          </p:cNvPr>
          <p:cNvSpPr/>
          <p:nvPr/>
        </p:nvSpPr>
        <p:spPr bwMode="auto">
          <a:xfrm>
            <a:off x="459915" y="1382983"/>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3200" dirty="0">
                <a:latin typeface="+mj-lt"/>
              </a:rPr>
              <a:t>If you</a:t>
            </a:r>
          </a:p>
        </p:txBody>
      </p:sp>
      <p:sp>
        <p:nvSpPr>
          <p:cNvPr id="8" name="Oval 7">
            <a:extLst>
              <a:ext uri="{FF2B5EF4-FFF2-40B4-BE49-F238E27FC236}">
                <a16:creationId xmlns:a16="http://schemas.microsoft.com/office/drawing/2014/main" id="{B8A62245-B21C-4CDF-8D9D-0743BEA92131}"/>
              </a:ext>
            </a:extLst>
          </p:cNvPr>
          <p:cNvSpPr/>
          <p:nvPr/>
        </p:nvSpPr>
        <p:spPr bwMode="auto">
          <a:xfrm>
            <a:off x="459915" y="3839875"/>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3200" dirty="0">
                <a:latin typeface="+mj-lt"/>
              </a:rPr>
              <a:t>Otherwise</a:t>
            </a:r>
          </a:p>
        </p:txBody>
      </p:sp>
      <p:sp>
        <p:nvSpPr>
          <p:cNvPr id="9" name="Arc 8">
            <a:extLst>
              <a:ext uri="{FF2B5EF4-FFF2-40B4-BE49-F238E27FC236}">
                <a16:creationId xmlns:a16="http://schemas.microsoft.com/office/drawing/2014/main" id="{B5662461-CA68-4284-9CE4-55AB4EEC2DAA}"/>
              </a:ext>
            </a:extLst>
          </p:cNvPr>
          <p:cNvSpPr/>
          <p:nvPr/>
        </p:nvSpPr>
        <p:spPr>
          <a:xfrm>
            <a:off x="326998" y="1250066"/>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10" name="Arc 9">
            <a:extLst>
              <a:ext uri="{FF2B5EF4-FFF2-40B4-BE49-F238E27FC236}">
                <a16:creationId xmlns:a16="http://schemas.microsoft.com/office/drawing/2014/main" id="{B0676EF4-C2E9-4B83-A957-E08C48302848}"/>
              </a:ext>
            </a:extLst>
          </p:cNvPr>
          <p:cNvSpPr/>
          <p:nvPr/>
        </p:nvSpPr>
        <p:spPr>
          <a:xfrm>
            <a:off x="326998" y="3706958"/>
            <a:ext cx="2456524" cy="2456524"/>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11" name="Rectangle 10">
            <a:extLst>
              <a:ext uri="{FF2B5EF4-FFF2-40B4-BE49-F238E27FC236}">
                <a16:creationId xmlns:a16="http://schemas.microsoft.com/office/drawing/2014/main" id="{4B681454-616C-4B10-966E-4EB0CCE5B87F}"/>
              </a:ext>
            </a:extLst>
          </p:cNvPr>
          <p:cNvSpPr/>
          <p:nvPr/>
        </p:nvSpPr>
        <p:spPr>
          <a:xfrm>
            <a:off x="2916438" y="1893553"/>
            <a:ext cx="8772641" cy="1169551"/>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Need control over/access to the operating system</a:t>
            </a:r>
          </a:p>
          <a:p>
            <a:pPr marL="288925" lvl="1" indent="-288925">
              <a:spcBef>
                <a:spcPts val="600"/>
              </a:spcBef>
              <a:buFont typeface="Arial" panose="020B0604020202020204" pitchFamily="34" charset="0"/>
              <a:buChar char="•"/>
            </a:pPr>
            <a:r>
              <a:rPr lang="en-US" sz="2200" dirty="0">
                <a:solidFill>
                  <a:schemeClr val="tx2"/>
                </a:solidFill>
                <a:latin typeface="+mj-lt"/>
              </a:rPr>
              <a:t>Have to run your app or agents side-by-side with the database</a:t>
            </a:r>
          </a:p>
          <a:p>
            <a:pPr marL="288925" lvl="1" indent="-288925">
              <a:spcBef>
                <a:spcPts val="600"/>
              </a:spcBef>
              <a:buFont typeface="Arial" panose="020B0604020202020204" pitchFamily="34" charset="0"/>
              <a:buChar char="•"/>
            </a:pPr>
            <a:r>
              <a:rPr lang="en-US" sz="2200" dirty="0">
                <a:solidFill>
                  <a:schemeClr val="tx2"/>
                </a:solidFill>
                <a:latin typeface="+mj-lt"/>
              </a:rPr>
              <a:t>Want to continue to manage all aspects of your solution</a:t>
            </a:r>
          </a:p>
        </p:txBody>
      </p:sp>
      <p:sp>
        <p:nvSpPr>
          <p:cNvPr id="12" name="Rectangle 11">
            <a:extLst>
              <a:ext uri="{FF2B5EF4-FFF2-40B4-BE49-F238E27FC236}">
                <a16:creationId xmlns:a16="http://schemas.microsoft.com/office/drawing/2014/main" id="{DF24663B-F352-4BF6-902A-8230147B29AE}"/>
              </a:ext>
            </a:extLst>
          </p:cNvPr>
          <p:cNvSpPr/>
          <p:nvPr/>
        </p:nvSpPr>
        <p:spPr>
          <a:xfrm>
            <a:off x="2916438" y="4558194"/>
            <a:ext cx="8772641" cy="754053"/>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Much better total cost of ownership</a:t>
            </a:r>
          </a:p>
          <a:p>
            <a:pPr marL="288925" lvl="1" indent="-288925">
              <a:spcBef>
                <a:spcPts val="600"/>
              </a:spcBef>
              <a:buFont typeface="Arial" panose="020B0604020202020204" pitchFamily="34" charset="0"/>
              <a:buChar char="•"/>
            </a:pPr>
            <a:r>
              <a:rPr lang="en-US" sz="2200" dirty="0">
                <a:solidFill>
                  <a:schemeClr val="tx2"/>
                </a:solidFill>
                <a:latin typeface="+mj-lt"/>
              </a:rPr>
              <a:t>You can focus on your business, and innovate</a:t>
            </a:r>
          </a:p>
        </p:txBody>
      </p:sp>
      <p:cxnSp>
        <p:nvCxnSpPr>
          <p:cNvPr id="13" name="Straight Connector 12">
            <a:extLst>
              <a:ext uri="{FF2B5EF4-FFF2-40B4-BE49-F238E27FC236}">
                <a16:creationId xmlns:a16="http://schemas.microsoft.com/office/drawing/2014/main" id="{91B80148-0222-4308-916E-4826AFCF3813}"/>
              </a:ext>
            </a:extLst>
          </p:cNvPr>
          <p:cNvCxnSpPr>
            <a:cxnSpLocks/>
          </p:cNvCxnSpPr>
          <p:nvPr/>
        </p:nvCxnSpPr>
        <p:spPr>
          <a:xfrm>
            <a:off x="2916438" y="3706774"/>
            <a:ext cx="894028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10505CE-8CDF-4F94-A94A-070BEEF4C23E}"/>
              </a:ext>
            </a:extLst>
          </p:cNvPr>
          <p:cNvSpPr/>
          <p:nvPr/>
        </p:nvSpPr>
        <p:spPr>
          <a:xfrm>
            <a:off x="2916438" y="4025106"/>
            <a:ext cx="8816773" cy="461665"/>
          </a:xfrm>
          <a:prstGeom prst="rect">
            <a:avLst/>
          </a:prstGeom>
        </p:spPr>
        <p:txBody>
          <a:bodyPr wrap="none">
            <a:spAutoFit/>
          </a:bodyPr>
          <a:lstStyle/>
          <a:p>
            <a:r>
              <a:rPr lang="en-US" sz="2400" dirty="0">
                <a:latin typeface="+mj-lt"/>
              </a:rPr>
              <a:t>…we recommend PaaS (Azure SQL Database or Managed Instance)</a:t>
            </a:r>
            <a:endParaRPr lang="en-IN" sz="2400" dirty="0">
              <a:latin typeface="+mj-lt"/>
            </a:endParaRPr>
          </a:p>
        </p:txBody>
      </p:sp>
      <p:sp>
        <p:nvSpPr>
          <p:cNvPr id="14" name="Rectangle 13">
            <a:extLst>
              <a:ext uri="{FF2B5EF4-FFF2-40B4-BE49-F238E27FC236}">
                <a16:creationId xmlns:a16="http://schemas.microsoft.com/office/drawing/2014/main" id="{D0E69E53-1992-4EFE-A0BD-1C4FFB7AC977}"/>
              </a:ext>
            </a:extLst>
          </p:cNvPr>
          <p:cNvSpPr/>
          <p:nvPr/>
        </p:nvSpPr>
        <p:spPr>
          <a:xfrm>
            <a:off x="2916438" y="3144875"/>
            <a:ext cx="8606651" cy="461665"/>
          </a:xfrm>
          <a:prstGeom prst="rect">
            <a:avLst/>
          </a:prstGeom>
        </p:spPr>
        <p:txBody>
          <a:bodyPr wrap="none">
            <a:spAutoFit/>
          </a:bodyPr>
          <a:lstStyle/>
          <a:p>
            <a:r>
              <a:rPr lang="en-US" sz="2400" dirty="0">
                <a:latin typeface="+mj-lt"/>
              </a:rPr>
              <a:t>…then IaaS (SQL Server on Azure VM) is the right solution for you.</a:t>
            </a:r>
            <a:endParaRPr lang="en-IN" sz="2400" dirty="0">
              <a:latin typeface="+mj-lt"/>
            </a:endParaRPr>
          </a:p>
        </p:txBody>
      </p:sp>
    </p:spTree>
    <p:extLst>
      <p:ext uri="{BB962C8B-B14F-4D97-AF65-F5344CB8AC3E}">
        <p14:creationId xmlns:p14="http://schemas.microsoft.com/office/powerpoint/2010/main" val="252393890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Apps don’t need Managed Instance</a:t>
            </a:r>
          </a:p>
        </p:txBody>
      </p:sp>
      <p:sp>
        <p:nvSpPr>
          <p:cNvPr id="14" name="Rectangle 13">
            <a:extLst>
              <a:ext uri="{FF2B5EF4-FFF2-40B4-BE49-F238E27FC236}">
                <a16:creationId xmlns:a16="http://schemas.microsoft.com/office/drawing/2014/main" id="{E42ADCF3-5D0D-49F3-9312-E27D846F6EBF}"/>
              </a:ext>
            </a:extLst>
          </p:cNvPr>
          <p:cNvSpPr/>
          <p:nvPr/>
        </p:nvSpPr>
        <p:spPr>
          <a:xfrm>
            <a:off x="913284" y="1367444"/>
            <a:ext cx="6537960"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900"/>
              </a:spcAft>
            </a:pPr>
            <a:r>
              <a:rPr lang="en-GB" sz="2800" dirty="0">
                <a:solidFill>
                  <a:schemeClr val="tx2"/>
                </a:solidFill>
                <a:latin typeface="+mj-lt"/>
              </a:rPr>
              <a:t>You can migrate some apps w/o any changes, today </a:t>
            </a:r>
          </a:p>
          <a:p>
            <a:pPr lvl="0" defTabSz="444500">
              <a:spcBef>
                <a:spcPts val="600"/>
              </a:spcBef>
              <a:spcAft>
                <a:spcPts val="900"/>
              </a:spcAft>
            </a:pPr>
            <a:r>
              <a:rPr lang="en-GB" sz="2800" dirty="0">
                <a:solidFill>
                  <a:schemeClr val="tx2"/>
                </a:solidFill>
                <a:latin typeface="+mj-lt"/>
              </a:rPr>
              <a:t>Starting migration now by</a:t>
            </a:r>
          </a:p>
          <a:p>
            <a:pPr marL="427038" lvl="0" indent="-290513" defTabSz="444500">
              <a:spcBef>
                <a:spcPct val="0"/>
              </a:spcBef>
              <a:spcAft>
                <a:spcPts val="1800"/>
              </a:spcAft>
              <a:buFont typeface="Arial" panose="020B0604020202020204" pitchFamily="34" charset="0"/>
              <a:buChar char="•"/>
            </a:pPr>
            <a:r>
              <a:rPr lang="en-GB" sz="2600" dirty="0">
                <a:solidFill>
                  <a:schemeClr val="tx2"/>
                </a:solidFill>
                <a:latin typeface="+mj-lt"/>
              </a:rPr>
              <a:t>Downloading and running Data </a:t>
            </a:r>
            <a:br>
              <a:rPr lang="en-GB" sz="2600" dirty="0">
                <a:solidFill>
                  <a:schemeClr val="tx2"/>
                </a:solidFill>
                <a:latin typeface="+mj-lt"/>
              </a:rPr>
            </a:br>
            <a:r>
              <a:rPr lang="en-GB" sz="2600" dirty="0">
                <a:solidFill>
                  <a:schemeClr val="tx2"/>
                </a:solidFill>
                <a:latin typeface="+mj-lt"/>
              </a:rPr>
              <a:t>Migration Assistant</a:t>
            </a:r>
          </a:p>
          <a:p>
            <a:pPr marL="427038" lvl="0" indent="-290513" defTabSz="444500">
              <a:spcBef>
                <a:spcPct val="0"/>
              </a:spcBef>
              <a:spcAft>
                <a:spcPts val="1800"/>
              </a:spcAft>
              <a:buFont typeface="Arial" panose="020B0604020202020204" pitchFamily="34" charset="0"/>
              <a:buChar char="•"/>
            </a:pPr>
            <a:r>
              <a:rPr lang="en-GB" sz="2600" dirty="0">
                <a:solidFill>
                  <a:schemeClr val="tx2"/>
                </a:solidFill>
                <a:latin typeface="+mj-lt"/>
              </a:rPr>
              <a:t>Automated assessment will identify databases that are safe to move, </a:t>
            </a:r>
            <a:br>
              <a:rPr lang="en-GB" sz="2600" dirty="0">
                <a:solidFill>
                  <a:schemeClr val="tx2"/>
                </a:solidFill>
                <a:latin typeface="+mj-lt"/>
              </a:rPr>
            </a:br>
            <a:r>
              <a:rPr lang="en-GB" sz="2600" dirty="0">
                <a:solidFill>
                  <a:schemeClr val="tx2"/>
                </a:solidFill>
                <a:latin typeface="+mj-lt"/>
              </a:rPr>
              <a:t>w/o changes</a:t>
            </a:r>
          </a:p>
        </p:txBody>
      </p:sp>
      <p:sp>
        <p:nvSpPr>
          <p:cNvPr id="15" name="Graphic 8">
            <a:extLst>
              <a:ext uri="{FF2B5EF4-FFF2-40B4-BE49-F238E27FC236}">
                <a16:creationId xmlns:a16="http://schemas.microsoft.com/office/drawing/2014/main" id="{B2742356-0216-4A26-8FF6-EF7C1ABDA28B}"/>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pic>
        <p:nvPicPr>
          <p:cNvPr id="5" name="Picture 4">
            <a:extLst>
              <a:ext uri="{FF2B5EF4-FFF2-40B4-BE49-F238E27FC236}">
                <a16:creationId xmlns:a16="http://schemas.microsoft.com/office/drawing/2014/main" id="{1A5FCF3C-6037-4F65-B5C4-034EB1FCEC3C}"/>
              </a:ext>
            </a:extLst>
          </p:cNvPr>
          <p:cNvPicPr>
            <a:picLocks noChangeAspect="1"/>
          </p:cNvPicPr>
          <p:nvPr/>
        </p:nvPicPr>
        <p:blipFill>
          <a:blip r:embed="rId3"/>
          <a:stretch>
            <a:fillRect/>
          </a:stretch>
        </p:blipFill>
        <p:spPr>
          <a:xfrm>
            <a:off x="7589520" y="1778108"/>
            <a:ext cx="4386848" cy="2628592"/>
          </a:xfrm>
          <a:prstGeom prst="rect">
            <a:avLst/>
          </a:prstGeom>
        </p:spPr>
      </p:pic>
      <p:sp>
        <p:nvSpPr>
          <p:cNvPr id="16" name="Graphic 8">
            <a:extLst>
              <a:ext uri="{FF2B5EF4-FFF2-40B4-BE49-F238E27FC236}">
                <a16:creationId xmlns:a16="http://schemas.microsoft.com/office/drawing/2014/main" id="{31747441-8D3A-4A71-BEE2-2C6C03D0AA2A}"/>
              </a:ext>
            </a:extLst>
          </p:cNvPr>
          <p:cNvSpPr/>
          <p:nvPr/>
        </p:nvSpPr>
        <p:spPr>
          <a:xfrm rot="10800000">
            <a:off x="365138" y="250712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54276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Managed Instance: Destination for Even the Most Demanding Applications</a:t>
            </a:r>
          </a:p>
        </p:txBody>
      </p:sp>
      <p:grpSp>
        <p:nvGrpSpPr>
          <p:cNvPr id="10" name="Group 9">
            <a:extLst>
              <a:ext uri="{FF2B5EF4-FFF2-40B4-BE49-F238E27FC236}">
                <a16:creationId xmlns:a16="http://schemas.microsoft.com/office/drawing/2014/main" id="{6E8B9680-6910-42FC-A1F8-F102AAC33264}"/>
              </a:ext>
            </a:extLst>
          </p:cNvPr>
          <p:cNvGrpSpPr/>
          <p:nvPr/>
        </p:nvGrpSpPr>
        <p:grpSpPr>
          <a:xfrm>
            <a:off x="343218" y="1739789"/>
            <a:ext cx="1470342" cy="1470342"/>
            <a:chOff x="343218" y="1193019"/>
            <a:chExt cx="1470342" cy="1470342"/>
          </a:xfrm>
        </p:grpSpPr>
        <p:sp>
          <p:nvSpPr>
            <p:cNvPr id="11" name="Oval 10">
              <a:extLst>
                <a:ext uri="{FF2B5EF4-FFF2-40B4-BE49-F238E27FC236}">
                  <a16:creationId xmlns:a16="http://schemas.microsoft.com/office/drawing/2014/main" id="{084A1F41-A36D-4E10-BF39-33AEA41B0206}"/>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2" name="Arc 11">
              <a:extLst>
                <a:ext uri="{FF2B5EF4-FFF2-40B4-BE49-F238E27FC236}">
                  <a16:creationId xmlns:a16="http://schemas.microsoft.com/office/drawing/2014/main" id="{96FF97FE-9540-4ABD-BE1F-20A2ACB1CDB7}"/>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3" name="Group 12">
            <a:extLst>
              <a:ext uri="{FF2B5EF4-FFF2-40B4-BE49-F238E27FC236}">
                <a16:creationId xmlns:a16="http://schemas.microsoft.com/office/drawing/2014/main" id="{8926957A-96A4-4EE9-BC90-D9BE01435F16}"/>
              </a:ext>
            </a:extLst>
          </p:cNvPr>
          <p:cNvGrpSpPr/>
          <p:nvPr/>
        </p:nvGrpSpPr>
        <p:grpSpPr>
          <a:xfrm>
            <a:off x="343218" y="3530571"/>
            <a:ext cx="1470342" cy="1470342"/>
            <a:chOff x="343218" y="2937006"/>
            <a:chExt cx="1470342" cy="1470342"/>
          </a:xfrm>
        </p:grpSpPr>
        <p:sp>
          <p:nvSpPr>
            <p:cNvPr id="14" name="Oval 13">
              <a:extLst>
                <a:ext uri="{FF2B5EF4-FFF2-40B4-BE49-F238E27FC236}">
                  <a16:creationId xmlns:a16="http://schemas.microsoft.com/office/drawing/2014/main" id="{D956AF21-5175-4709-99F2-D80A116A84BB}"/>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5" name="Arc 14">
              <a:extLst>
                <a:ext uri="{FF2B5EF4-FFF2-40B4-BE49-F238E27FC236}">
                  <a16:creationId xmlns:a16="http://schemas.microsoft.com/office/drawing/2014/main" id="{246FE7D9-7BF4-4097-9FD4-B7002B1FF63F}"/>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6" name="Group 15">
            <a:extLst>
              <a:ext uri="{FF2B5EF4-FFF2-40B4-BE49-F238E27FC236}">
                <a16:creationId xmlns:a16="http://schemas.microsoft.com/office/drawing/2014/main" id="{119AEF49-38D0-42FE-8AA8-01B5DB343EA5}"/>
              </a:ext>
            </a:extLst>
          </p:cNvPr>
          <p:cNvGrpSpPr/>
          <p:nvPr/>
        </p:nvGrpSpPr>
        <p:grpSpPr>
          <a:xfrm>
            <a:off x="343218" y="5321351"/>
            <a:ext cx="1470342" cy="1470342"/>
            <a:chOff x="343218" y="4774581"/>
            <a:chExt cx="1470342" cy="1470342"/>
          </a:xfrm>
        </p:grpSpPr>
        <p:sp>
          <p:nvSpPr>
            <p:cNvPr id="17" name="Oval 16">
              <a:extLst>
                <a:ext uri="{FF2B5EF4-FFF2-40B4-BE49-F238E27FC236}">
                  <a16:creationId xmlns:a16="http://schemas.microsoft.com/office/drawing/2014/main" id="{DBB9A3F4-CABE-4B3B-A41C-7F4413C6E1FA}"/>
                </a:ext>
              </a:extLst>
            </p:cNvPr>
            <p:cNvSpPr/>
            <p:nvPr/>
          </p:nvSpPr>
          <p:spPr bwMode="auto">
            <a:xfrm>
              <a:off x="465138" y="4896504"/>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8" name="Arc 17">
              <a:extLst>
                <a:ext uri="{FF2B5EF4-FFF2-40B4-BE49-F238E27FC236}">
                  <a16:creationId xmlns:a16="http://schemas.microsoft.com/office/drawing/2014/main" id="{EA6F7791-DCC0-4046-9915-AB099F442F81}"/>
                </a:ext>
              </a:extLst>
            </p:cNvPr>
            <p:cNvSpPr/>
            <p:nvPr/>
          </p:nvSpPr>
          <p:spPr>
            <a:xfrm>
              <a:off x="343218" y="4774581"/>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19" name="Rectangle 18">
            <a:extLst>
              <a:ext uri="{FF2B5EF4-FFF2-40B4-BE49-F238E27FC236}">
                <a16:creationId xmlns:a16="http://schemas.microsoft.com/office/drawing/2014/main" id="{F9864DE8-5150-43CB-BCE2-8C8BAB71FA02}"/>
              </a:ext>
            </a:extLst>
          </p:cNvPr>
          <p:cNvSpPr/>
          <p:nvPr/>
        </p:nvSpPr>
        <p:spPr>
          <a:xfrm>
            <a:off x="2118360" y="1774769"/>
            <a:ext cx="9852977" cy="1354217"/>
          </a:xfrm>
          <a:prstGeom prst="rect">
            <a:avLst/>
          </a:prstGeom>
        </p:spPr>
        <p:txBody>
          <a:bodyPr wrap="square" lIns="0" tIns="0" rIns="0" bIns="0">
            <a:spAutoFit/>
          </a:bodyPr>
          <a:lstStyle/>
          <a:p>
            <a:r>
              <a:rPr lang="en-US" sz="3200" dirty="0">
                <a:latin typeface="+mj-lt"/>
              </a:rPr>
              <a:t>Offers full security &amp; isolation</a:t>
            </a:r>
          </a:p>
          <a:p>
            <a:pPr marL="274320" lvl="1" indent="-274320" defTabSz="932384">
              <a:spcAft>
                <a:spcPts val="600"/>
              </a:spcAft>
              <a:buSzPct val="90000"/>
              <a:buFont typeface="Arial" panose="020B0604020202020204" pitchFamily="34" charset="0"/>
              <a:buChar char="•"/>
            </a:pPr>
            <a:r>
              <a:rPr lang="en-US" sz="2400" dirty="0" err="1">
                <a:solidFill>
                  <a:schemeClr val="tx2"/>
                </a:solidFill>
                <a:latin typeface="+mj-lt"/>
              </a:rPr>
              <a:t>VNET</a:t>
            </a:r>
            <a:r>
              <a:rPr lang="en-US" sz="2400" dirty="0">
                <a:solidFill>
                  <a:schemeClr val="tx2"/>
                </a:solidFill>
                <a:latin typeface="+mj-lt"/>
              </a:rPr>
              <a:t> enables full isolation, without public IP addresses</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VPN can make it part of your enterprise network</a:t>
            </a:r>
          </a:p>
        </p:txBody>
      </p:sp>
      <p:sp>
        <p:nvSpPr>
          <p:cNvPr id="20" name="Rectangle 19">
            <a:extLst>
              <a:ext uri="{FF2B5EF4-FFF2-40B4-BE49-F238E27FC236}">
                <a16:creationId xmlns:a16="http://schemas.microsoft.com/office/drawing/2014/main" id="{199AFA77-3E3D-49EF-87B9-C34BBE4FE45D}"/>
              </a:ext>
            </a:extLst>
          </p:cNvPr>
          <p:cNvSpPr/>
          <p:nvPr/>
        </p:nvSpPr>
        <p:spPr>
          <a:xfrm>
            <a:off x="2118360" y="3588633"/>
            <a:ext cx="9852977" cy="1354217"/>
          </a:xfrm>
          <a:prstGeom prst="rect">
            <a:avLst/>
          </a:prstGeom>
        </p:spPr>
        <p:txBody>
          <a:bodyPr wrap="square" lIns="0" tIns="0" rIns="0" bIns="0">
            <a:spAutoFit/>
          </a:bodyPr>
          <a:lstStyle/>
          <a:p>
            <a:r>
              <a:rPr lang="en-US" sz="3200" dirty="0">
                <a:latin typeface="+mj-lt"/>
              </a:rPr>
              <a:t>Decreases cost and risk of migration</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Instance design increases compatibility with on-premise SQL Server</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Database Migration Service further simplifies and automates migration</a:t>
            </a:r>
          </a:p>
        </p:txBody>
      </p:sp>
      <p:sp>
        <p:nvSpPr>
          <p:cNvPr id="21" name="Rectangle 20">
            <a:extLst>
              <a:ext uri="{FF2B5EF4-FFF2-40B4-BE49-F238E27FC236}">
                <a16:creationId xmlns:a16="http://schemas.microsoft.com/office/drawing/2014/main" id="{F3AEB633-D03A-48B4-8519-1520FC0884EE}"/>
              </a:ext>
            </a:extLst>
          </p:cNvPr>
          <p:cNvSpPr/>
          <p:nvPr/>
        </p:nvSpPr>
        <p:spPr>
          <a:xfrm>
            <a:off x="2118360" y="5579469"/>
            <a:ext cx="9852977" cy="861774"/>
          </a:xfrm>
          <a:prstGeom prst="rect">
            <a:avLst/>
          </a:prstGeom>
        </p:spPr>
        <p:txBody>
          <a:bodyPr wrap="square" lIns="0" tIns="0" rIns="0" bIns="0">
            <a:spAutoFit/>
          </a:bodyPr>
          <a:lstStyle/>
          <a:p>
            <a:r>
              <a:rPr lang="en-US" sz="3200" dirty="0">
                <a:latin typeface="+mj-lt"/>
              </a:rPr>
              <a:t>Offers new business model and pricing</a:t>
            </a:r>
          </a:p>
          <a:p>
            <a:r>
              <a:rPr lang="en-US" sz="2400" dirty="0">
                <a:solidFill>
                  <a:schemeClr val="tx2"/>
                </a:solidFill>
                <a:latin typeface="+mj-lt"/>
              </a:rPr>
              <a:t>Ability to use on-premise SQL licenses</a:t>
            </a:r>
          </a:p>
        </p:txBody>
      </p:sp>
      <p:cxnSp>
        <p:nvCxnSpPr>
          <p:cNvPr id="25" name="Straight Connector 24">
            <a:extLst>
              <a:ext uri="{FF2B5EF4-FFF2-40B4-BE49-F238E27FC236}">
                <a16:creationId xmlns:a16="http://schemas.microsoft.com/office/drawing/2014/main" id="{E7C4D4F4-8ABF-4511-B6C0-74EC32A92EB2}"/>
              </a:ext>
            </a:extLst>
          </p:cNvPr>
          <p:cNvCxnSpPr/>
          <p:nvPr/>
        </p:nvCxnSpPr>
        <p:spPr>
          <a:xfrm>
            <a:off x="2240280" y="3370351"/>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EE5686-8E36-4314-813B-748A6D92FF8D}"/>
              </a:ext>
            </a:extLst>
          </p:cNvPr>
          <p:cNvCxnSpPr/>
          <p:nvPr/>
        </p:nvCxnSpPr>
        <p:spPr>
          <a:xfrm>
            <a:off x="2240280" y="5161133"/>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Freeform 13">
            <a:extLst>
              <a:ext uri="{FF2B5EF4-FFF2-40B4-BE49-F238E27FC236}">
                <a16:creationId xmlns:a16="http://schemas.microsoft.com/office/drawing/2014/main" id="{B3DE2DDF-2F5B-4570-B7B6-843D232DDFEF}"/>
              </a:ext>
            </a:extLst>
          </p:cNvPr>
          <p:cNvSpPr/>
          <p:nvPr/>
        </p:nvSpPr>
        <p:spPr>
          <a:xfrm>
            <a:off x="774733" y="3765120"/>
            <a:ext cx="607312" cy="1001242"/>
          </a:xfrm>
          <a:custGeom>
            <a:avLst/>
            <a:gdLst/>
            <a:ahLst/>
            <a:cxnLst/>
            <a:rect l="l" t="t" r="r" b="b"/>
            <a:pathLst>
              <a:path w="973986" h="1605756">
                <a:moveTo>
                  <a:pt x="456564" y="628057"/>
                </a:moveTo>
                <a:lnTo>
                  <a:pt x="525533" y="628057"/>
                </a:lnTo>
                <a:lnTo>
                  <a:pt x="525533" y="692348"/>
                </a:lnTo>
                <a:cubicBezTo>
                  <a:pt x="554714" y="693510"/>
                  <a:pt x="586966" y="699654"/>
                  <a:pt x="622090" y="710822"/>
                </a:cubicBezTo>
                <a:lnTo>
                  <a:pt x="601399" y="788987"/>
                </a:lnTo>
                <a:cubicBezTo>
                  <a:pt x="569212" y="766763"/>
                  <a:pt x="454263" y="735345"/>
                  <a:pt x="442769" y="805080"/>
                </a:cubicBezTo>
                <a:cubicBezTo>
                  <a:pt x="443535" y="868687"/>
                  <a:pt x="676499" y="867919"/>
                  <a:pt x="638182" y="1016588"/>
                </a:cubicBezTo>
                <a:cubicBezTo>
                  <a:pt x="630128" y="1039244"/>
                  <a:pt x="609170" y="1101596"/>
                  <a:pt x="525533" y="1117085"/>
                </a:cubicBezTo>
                <a:lnTo>
                  <a:pt x="525533" y="1191223"/>
                </a:lnTo>
                <a:lnTo>
                  <a:pt x="456564" y="1191223"/>
                </a:lnTo>
                <a:lnTo>
                  <a:pt x="456564" y="1119715"/>
                </a:lnTo>
                <a:cubicBezTo>
                  <a:pt x="423182" y="1118606"/>
                  <a:pt x="383772" y="1110436"/>
                  <a:pt x="337016" y="1094753"/>
                </a:cubicBezTo>
                <a:lnTo>
                  <a:pt x="357707" y="1018886"/>
                </a:lnTo>
                <a:cubicBezTo>
                  <a:pt x="412882" y="1042642"/>
                  <a:pt x="516336" y="1070997"/>
                  <a:pt x="537027" y="1000494"/>
                </a:cubicBezTo>
                <a:cubicBezTo>
                  <a:pt x="550821" y="922329"/>
                  <a:pt x="311726" y="954516"/>
                  <a:pt x="343912" y="793586"/>
                </a:cubicBezTo>
                <a:cubicBezTo>
                  <a:pt x="349927" y="747779"/>
                  <a:pt x="389465" y="707840"/>
                  <a:pt x="456564" y="695594"/>
                </a:cubicBezTo>
                <a:close/>
                <a:moveTo>
                  <a:pt x="251903" y="504058"/>
                </a:moveTo>
                <a:lnTo>
                  <a:pt x="251903" y="624512"/>
                </a:lnTo>
                <a:lnTo>
                  <a:pt x="251903" y="874270"/>
                </a:lnTo>
                <a:lnTo>
                  <a:pt x="251903" y="984998"/>
                </a:lnTo>
                <a:lnTo>
                  <a:pt x="51568" y="984998"/>
                </a:lnTo>
                <a:lnTo>
                  <a:pt x="486993" y="1421189"/>
                </a:lnTo>
                <a:lnTo>
                  <a:pt x="922418" y="984998"/>
                </a:lnTo>
                <a:lnTo>
                  <a:pt x="722083" y="984998"/>
                </a:lnTo>
                <a:lnTo>
                  <a:pt x="722083" y="932376"/>
                </a:lnTo>
                <a:lnTo>
                  <a:pt x="722083" y="658051"/>
                </a:lnTo>
                <a:lnTo>
                  <a:pt x="722083" y="504058"/>
                </a:lnTo>
                <a:lnTo>
                  <a:pt x="546953" y="504058"/>
                </a:lnTo>
                <a:lnTo>
                  <a:pt x="332835" y="504058"/>
                </a:lnTo>
                <a:close/>
                <a:moveTo>
                  <a:pt x="671504" y="0"/>
                </a:moveTo>
                <a:lnTo>
                  <a:pt x="551335" y="486326"/>
                </a:lnTo>
                <a:lnTo>
                  <a:pt x="749925" y="486326"/>
                </a:lnTo>
                <a:lnTo>
                  <a:pt x="749925" y="658051"/>
                </a:lnTo>
                <a:lnTo>
                  <a:pt x="893571" y="658051"/>
                </a:lnTo>
                <a:lnTo>
                  <a:pt x="749925" y="887838"/>
                </a:lnTo>
                <a:lnTo>
                  <a:pt x="749925" y="964200"/>
                </a:lnTo>
                <a:lnTo>
                  <a:pt x="973986" y="964200"/>
                </a:lnTo>
                <a:lnTo>
                  <a:pt x="486993" y="1457970"/>
                </a:lnTo>
                <a:lnTo>
                  <a:pt x="429782" y="1399963"/>
                </a:lnTo>
                <a:lnTo>
                  <a:pt x="301135" y="1605756"/>
                </a:lnTo>
                <a:lnTo>
                  <a:pt x="351754" y="1320849"/>
                </a:lnTo>
                <a:lnTo>
                  <a:pt x="0" y="964200"/>
                </a:lnTo>
                <a:lnTo>
                  <a:pt x="224061" y="964200"/>
                </a:lnTo>
                <a:lnTo>
                  <a:pt x="224061" y="874338"/>
                </a:lnTo>
                <a:lnTo>
                  <a:pt x="83819" y="874680"/>
                </a:lnTo>
                <a:lnTo>
                  <a:pt x="224061" y="665951"/>
                </a:lnTo>
                <a:lnTo>
                  <a:pt x="224061" y="486326"/>
                </a:lnTo>
                <a:lnTo>
                  <a:pt x="344749" y="4863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Freeform 24">
            <a:extLst>
              <a:ext uri="{FF2B5EF4-FFF2-40B4-BE49-F238E27FC236}">
                <a16:creationId xmlns:a16="http://schemas.microsoft.com/office/drawing/2014/main" id="{C953A115-8501-4DE1-B763-49A33735CC67}"/>
              </a:ext>
            </a:extLst>
          </p:cNvPr>
          <p:cNvSpPr/>
          <p:nvPr>
            <p:custDataLst>
              <p:tags r:id="rId1"/>
            </p:custDataLst>
          </p:nvPr>
        </p:nvSpPr>
        <p:spPr bwMode="auto">
          <a:xfrm>
            <a:off x="790073" y="5727693"/>
            <a:ext cx="576633" cy="657659"/>
          </a:xfrm>
          <a:custGeom>
            <a:avLst/>
            <a:gdLst/>
            <a:ahLst/>
            <a:cxnLst/>
            <a:rect l="l" t="t" r="r" b="b"/>
            <a:pathLst>
              <a:path w="1910303" h="2178730">
                <a:moveTo>
                  <a:pt x="878649" y="416617"/>
                </a:moveTo>
                <a:lnTo>
                  <a:pt x="1055962" y="416617"/>
                </a:lnTo>
                <a:lnTo>
                  <a:pt x="1055962" y="560032"/>
                </a:lnTo>
                <a:cubicBezTo>
                  <a:pt x="1138535" y="562205"/>
                  <a:pt x="1200247" y="573505"/>
                  <a:pt x="1272389" y="593931"/>
                </a:cubicBezTo>
                <a:lnTo>
                  <a:pt x="1272389" y="862508"/>
                </a:lnTo>
                <a:cubicBezTo>
                  <a:pt x="1149400" y="797320"/>
                  <a:pt x="996423" y="767333"/>
                  <a:pt x="946445" y="799927"/>
                </a:cubicBezTo>
                <a:cubicBezTo>
                  <a:pt x="897336" y="819484"/>
                  <a:pt x="901682" y="885976"/>
                  <a:pt x="936015" y="909444"/>
                </a:cubicBezTo>
                <a:cubicBezTo>
                  <a:pt x="979040" y="969853"/>
                  <a:pt x="1353224" y="1028957"/>
                  <a:pt x="1319325" y="1313615"/>
                </a:cubicBezTo>
                <a:cubicBezTo>
                  <a:pt x="1302811" y="1511788"/>
                  <a:pt x="1127235" y="1575673"/>
                  <a:pt x="1058570" y="1595230"/>
                </a:cubicBezTo>
                <a:lnTo>
                  <a:pt x="1058570" y="1762113"/>
                </a:lnTo>
                <a:lnTo>
                  <a:pt x="881256" y="1762113"/>
                </a:lnTo>
                <a:lnTo>
                  <a:pt x="881256" y="1616090"/>
                </a:lnTo>
                <a:cubicBezTo>
                  <a:pt x="776519" y="1613483"/>
                  <a:pt x="649619" y="1584800"/>
                  <a:pt x="602248" y="1553509"/>
                </a:cubicBezTo>
                <a:lnTo>
                  <a:pt x="602248" y="1274501"/>
                </a:lnTo>
                <a:cubicBezTo>
                  <a:pt x="699162" y="1357943"/>
                  <a:pt x="841708" y="1391841"/>
                  <a:pt x="920369" y="1384018"/>
                </a:cubicBezTo>
                <a:cubicBezTo>
                  <a:pt x="996858" y="1375761"/>
                  <a:pt x="999031" y="1293189"/>
                  <a:pt x="962090" y="1261464"/>
                </a:cubicBezTo>
                <a:cubicBezTo>
                  <a:pt x="910809" y="1188887"/>
                  <a:pt x="528367" y="1163246"/>
                  <a:pt x="597033" y="812965"/>
                </a:cubicBezTo>
                <a:cubicBezTo>
                  <a:pt x="627889" y="634348"/>
                  <a:pt x="807375" y="576981"/>
                  <a:pt x="881256" y="570463"/>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4"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6" y="2095220"/>
                  <a:pt x="4474" y="2013200"/>
                </a:cubicBezTo>
                <a:lnTo>
                  <a:pt x="0" y="559222"/>
                </a:lnTo>
                <a:close/>
              </a:path>
            </a:pathLst>
          </a:custGeom>
          <a:solidFill>
            <a:schemeClr val="bg1"/>
          </a:solidFill>
          <a:ln>
            <a:no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1"/>
              </a:solidFill>
            </a:endParaRPr>
          </a:p>
        </p:txBody>
      </p:sp>
      <p:sp>
        <p:nvSpPr>
          <p:cNvPr id="29" name="Freeform 27">
            <a:extLst>
              <a:ext uri="{FF2B5EF4-FFF2-40B4-BE49-F238E27FC236}">
                <a16:creationId xmlns:a16="http://schemas.microsoft.com/office/drawing/2014/main" id="{8B4AD665-2EC1-4D72-8755-8CEE141596A7}"/>
              </a:ext>
            </a:extLst>
          </p:cNvPr>
          <p:cNvSpPr/>
          <p:nvPr/>
        </p:nvSpPr>
        <p:spPr>
          <a:xfrm>
            <a:off x="796376" y="2108003"/>
            <a:ext cx="564027" cy="733915"/>
          </a:xfrm>
          <a:custGeom>
            <a:avLst/>
            <a:gdLst/>
            <a:ahLst/>
            <a:cxnLst/>
            <a:rect l="l" t="t" r="r" b="b"/>
            <a:pathLst>
              <a:path w="958850" h="1247661">
                <a:moveTo>
                  <a:pt x="792516" y="245638"/>
                </a:moveTo>
                <a:cubicBezTo>
                  <a:pt x="831104" y="242291"/>
                  <a:pt x="868920" y="242265"/>
                  <a:pt x="905411" y="245967"/>
                </a:cubicBezTo>
                <a:cubicBezTo>
                  <a:pt x="904187" y="404753"/>
                  <a:pt x="900700" y="588443"/>
                  <a:pt x="899849" y="741852"/>
                </a:cubicBezTo>
                <a:cubicBezTo>
                  <a:pt x="898917" y="861809"/>
                  <a:pt x="766317" y="1131361"/>
                  <a:pt x="476841" y="1184272"/>
                </a:cubicBezTo>
                <a:cubicBezTo>
                  <a:pt x="160284" y="1117354"/>
                  <a:pt x="59433" y="864797"/>
                  <a:pt x="56632" y="741852"/>
                </a:cubicBezTo>
                <a:cubicBezTo>
                  <a:pt x="56727" y="724512"/>
                  <a:pt x="56758" y="706849"/>
                  <a:pt x="56527" y="688929"/>
                </a:cubicBezTo>
                <a:cubicBezTo>
                  <a:pt x="214107" y="455439"/>
                  <a:pt x="522231" y="269078"/>
                  <a:pt x="792516" y="245638"/>
                </a:cubicBezTo>
                <a:close/>
                <a:moveTo>
                  <a:pt x="459310" y="64544"/>
                </a:moveTo>
                <a:cubicBezTo>
                  <a:pt x="628769" y="61165"/>
                  <a:pt x="804975" y="103004"/>
                  <a:pt x="905825" y="200312"/>
                </a:cubicBezTo>
                <a:cubicBezTo>
                  <a:pt x="905791" y="206483"/>
                  <a:pt x="905753" y="212703"/>
                  <a:pt x="905656" y="218968"/>
                </a:cubicBezTo>
                <a:cubicBezTo>
                  <a:pt x="552313" y="213728"/>
                  <a:pt x="331778" y="268639"/>
                  <a:pt x="54545" y="431096"/>
                </a:cubicBezTo>
                <a:cubicBezTo>
                  <a:pt x="53605" y="351641"/>
                  <a:pt x="52875" y="273004"/>
                  <a:pt x="53275" y="200089"/>
                </a:cubicBezTo>
                <a:cubicBezTo>
                  <a:pt x="127138" y="116522"/>
                  <a:pt x="289851" y="67924"/>
                  <a:pt x="459310" y="64544"/>
                </a:cubicBezTo>
                <a:close/>
                <a:moveTo>
                  <a:pt x="460320" y="30559"/>
                </a:moveTo>
                <a:cubicBezTo>
                  <a:pt x="278266" y="35845"/>
                  <a:pt x="102548" y="95174"/>
                  <a:pt x="29000" y="192567"/>
                </a:cubicBezTo>
                <a:cubicBezTo>
                  <a:pt x="28006" y="373716"/>
                  <a:pt x="30187" y="564390"/>
                  <a:pt x="29193" y="745539"/>
                </a:cubicBezTo>
                <a:cubicBezTo>
                  <a:pt x="32175" y="876396"/>
                  <a:pt x="139515" y="1138447"/>
                  <a:pt x="476443" y="1209671"/>
                </a:cubicBezTo>
                <a:cubicBezTo>
                  <a:pt x="784547" y="1153355"/>
                  <a:pt x="925680" y="900250"/>
                  <a:pt x="926674" y="745539"/>
                </a:cubicBezTo>
                <a:cubicBezTo>
                  <a:pt x="927667" y="566348"/>
                  <a:pt x="928662" y="371996"/>
                  <a:pt x="929655" y="192805"/>
                </a:cubicBezTo>
                <a:cubicBezTo>
                  <a:pt x="830764" y="74029"/>
                  <a:pt x="642374" y="25273"/>
                  <a:pt x="460320" y="30559"/>
                </a:cubicBezTo>
                <a:close/>
                <a:moveTo>
                  <a:pt x="460772" y="543"/>
                </a:moveTo>
                <a:cubicBezTo>
                  <a:pt x="653786" y="-5932"/>
                  <a:pt x="853546" y="45141"/>
                  <a:pt x="958850" y="171619"/>
                </a:cubicBezTo>
                <a:cubicBezTo>
                  <a:pt x="957792" y="362429"/>
                  <a:pt x="956733" y="562623"/>
                  <a:pt x="955675" y="753433"/>
                </a:cubicBezTo>
                <a:cubicBezTo>
                  <a:pt x="954617" y="918176"/>
                  <a:pt x="804333" y="1187694"/>
                  <a:pt x="476250" y="1247661"/>
                </a:cubicBezTo>
                <a:cubicBezTo>
                  <a:pt x="117475" y="1171818"/>
                  <a:pt x="3175" y="892775"/>
                  <a:pt x="0" y="753433"/>
                </a:cubicBezTo>
                <a:cubicBezTo>
                  <a:pt x="1058" y="560537"/>
                  <a:pt x="2117" y="367643"/>
                  <a:pt x="3175" y="174747"/>
                </a:cubicBezTo>
                <a:cubicBezTo>
                  <a:pt x="81492" y="71038"/>
                  <a:pt x="267758" y="7017"/>
                  <a:pt x="460772" y="54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70519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Nearly 100% Compatibility with SQL Server</a:t>
            </a:r>
          </a:p>
        </p:txBody>
      </p:sp>
      <p:sp>
        <p:nvSpPr>
          <p:cNvPr id="15" name="TextBox 14">
            <a:extLst>
              <a:ext uri="{FF2B5EF4-FFF2-40B4-BE49-F238E27FC236}">
                <a16:creationId xmlns:a16="http://schemas.microsoft.com/office/drawing/2014/main" id="{E49CB526-1F1F-4F23-9CEC-C1AF44938F93}"/>
              </a:ext>
            </a:extLst>
          </p:cNvPr>
          <p:cNvSpPr txBox="1"/>
          <p:nvPr/>
        </p:nvSpPr>
        <p:spPr>
          <a:xfrm>
            <a:off x="1492886" y="6550839"/>
            <a:ext cx="7787220" cy="249299"/>
          </a:xfrm>
          <a:prstGeom prst="rect">
            <a:avLst/>
          </a:prstGeom>
          <a:noFill/>
        </p:spPr>
        <p:txBody>
          <a:bodyPr wrap="square" lIns="0" tIns="0" rIns="0" bIns="0" rtlCol="0">
            <a:spAutoFit/>
          </a:bodyPr>
          <a:lstStyle/>
          <a:p>
            <a:pPr defTabSz="932597">
              <a:lnSpc>
                <a:spcPct val="90000"/>
              </a:lnSpc>
              <a:spcAft>
                <a:spcPts val="600"/>
              </a:spcAft>
            </a:pPr>
            <a:r>
              <a:rPr lang="en-US" dirty="0">
                <a:solidFill>
                  <a:schemeClr val="tx2"/>
                </a:solidFill>
              </a:rPr>
              <a:t>Support is coming in stages until General Availability of Managed Instance</a:t>
            </a:r>
          </a:p>
        </p:txBody>
      </p:sp>
      <p:grpSp>
        <p:nvGrpSpPr>
          <p:cNvPr id="11" name="Group 10">
            <a:extLst>
              <a:ext uri="{FF2B5EF4-FFF2-40B4-BE49-F238E27FC236}">
                <a16:creationId xmlns:a16="http://schemas.microsoft.com/office/drawing/2014/main" id="{0D35A089-5DC6-4B28-B551-3219B45BE9C8}"/>
              </a:ext>
            </a:extLst>
          </p:cNvPr>
          <p:cNvGrpSpPr/>
          <p:nvPr/>
        </p:nvGrpSpPr>
        <p:grpSpPr>
          <a:xfrm>
            <a:off x="490538" y="1333064"/>
            <a:ext cx="11480800" cy="806282"/>
            <a:chOff x="490538" y="1333064"/>
            <a:chExt cx="11480800" cy="806282"/>
          </a:xfrm>
        </p:grpSpPr>
        <p:sp>
          <p:nvSpPr>
            <p:cNvPr id="44" name="Rectangle 43">
              <a:extLst>
                <a:ext uri="{FF2B5EF4-FFF2-40B4-BE49-F238E27FC236}">
                  <a16:creationId xmlns:a16="http://schemas.microsoft.com/office/drawing/2014/main" id="{E2D40E0C-F206-4583-BE5A-9338ED9F2697}"/>
                </a:ext>
              </a:extLst>
            </p:cNvPr>
            <p:cNvSpPr/>
            <p:nvPr/>
          </p:nvSpPr>
          <p:spPr>
            <a:xfrm>
              <a:off x="1492886" y="1383755"/>
              <a:ext cx="10478452" cy="646331"/>
            </a:xfrm>
            <a:prstGeom prst="rect">
              <a:avLst/>
            </a:prstGeom>
          </p:spPr>
          <p:txBody>
            <a:bodyPr wrap="square" lIns="0" tIns="0" rIns="0" bIns="0">
              <a:spAutoFit/>
            </a:bodyPr>
            <a:lstStyle/>
            <a:p>
              <a:r>
                <a:rPr lang="en-US" sz="2400" dirty="0">
                  <a:latin typeface="+mj-lt"/>
                </a:rPr>
                <a:t>Quick migration</a:t>
              </a:r>
            </a:p>
            <a:p>
              <a:r>
                <a:rPr lang="en-US" dirty="0">
                  <a:solidFill>
                    <a:schemeClr val="tx2"/>
                  </a:solidFill>
                </a:rPr>
                <a:t>Native backup, restore</a:t>
              </a:r>
            </a:p>
          </p:txBody>
        </p:sp>
        <p:grpSp>
          <p:nvGrpSpPr>
            <p:cNvPr id="10" name="Group 9">
              <a:extLst>
                <a:ext uri="{FF2B5EF4-FFF2-40B4-BE49-F238E27FC236}">
                  <a16:creationId xmlns:a16="http://schemas.microsoft.com/office/drawing/2014/main" id="{6C6A333A-BD85-48F6-B6E5-958F664AE567}"/>
                </a:ext>
              </a:extLst>
            </p:cNvPr>
            <p:cNvGrpSpPr/>
            <p:nvPr/>
          </p:nvGrpSpPr>
          <p:grpSpPr>
            <a:xfrm>
              <a:off x="490538" y="1333064"/>
              <a:ext cx="747712" cy="747712"/>
              <a:chOff x="490538" y="1333064"/>
              <a:chExt cx="747712" cy="747712"/>
            </a:xfrm>
          </p:grpSpPr>
          <p:grpSp>
            <p:nvGrpSpPr>
              <p:cNvPr id="14" name="Group 13">
                <a:extLst>
                  <a:ext uri="{FF2B5EF4-FFF2-40B4-BE49-F238E27FC236}">
                    <a16:creationId xmlns:a16="http://schemas.microsoft.com/office/drawing/2014/main" id="{FDA0CD07-2761-4646-B890-EBFBDF77AEE3}"/>
                  </a:ext>
                </a:extLst>
              </p:cNvPr>
              <p:cNvGrpSpPr/>
              <p:nvPr/>
            </p:nvGrpSpPr>
            <p:grpSpPr>
              <a:xfrm>
                <a:off x="490538" y="1333064"/>
                <a:ext cx="747712" cy="747712"/>
                <a:chOff x="343218" y="1193019"/>
                <a:chExt cx="1470342" cy="1470342"/>
              </a:xfrm>
            </p:grpSpPr>
            <p:sp>
              <p:nvSpPr>
                <p:cNvPr id="16" name="Oval 15">
                  <a:extLst>
                    <a:ext uri="{FF2B5EF4-FFF2-40B4-BE49-F238E27FC236}">
                      <a16:creationId xmlns:a16="http://schemas.microsoft.com/office/drawing/2014/main" id="{41B7E42A-BE6F-4F1A-A74B-4C8B26A99811}"/>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7" name="Arc 16">
                  <a:extLst>
                    <a:ext uri="{FF2B5EF4-FFF2-40B4-BE49-F238E27FC236}">
                      <a16:creationId xmlns:a16="http://schemas.microsoft.com/office/drawing/2014/main" id="{3EDAB977-6049-4096-9DE9-C8B1515A475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pic>
            <p:nvPicPr>
              <p:cNvPr id="36" name="Graphic 35">
                <a:extLst>
                  <a:ext uri="{FF2B5EF4-FFF2-40B4-BE49-F238E27FC236}">
                    <a16:creationId xmlns:a16="http://schemas.microsoft.com/office/drawing/2014/main" id="{9D04DA5A-36A4-48A3-A651-A5A55C10FF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0678" t="15602" r="20678" b="15602"/>
              <a:stretch/>
            </p:blipFill>
            <p:spPr>
              <a:xfrm>
                <a:off x="648359" y="1511085"/>
                <a:ext cx="432070" cy="391671"/>
              </a:xfrm>
              <a:prstGeom prst="rect">
                <a:avLst/>
              </a:prstGeom>
            </p:spPr>
          </p:pic>
        </p:grpSp>
        <p:cxnSp>
          <p:nvCxnSpPr>
            <p:cNvPr id="4" name="Straight Connector 3">
              <a:extLst>
                <a:ext uri="{FF2B5EF4-FFF2-40B4-BE49-F238E27FC236}">
                  <a16:creationId xmlns:a16="http://schemas.microsoft.com/office/drawing/2014/main" id="{ADFA8909-34C4-40E8-B5DF-4F57F2FA3649}"/>
                </a:ext>
              </a:extLst>
            </p:cNvPr>
            <p:cNvCxnSpPr/>
            <p:nvPr/>
          </p:nvCxnSpPr>
          <p:spPr>
            <a:xfrm>
              <a:off x="1492886" y="21393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11AE4BE-9979-4958-B9C4-722771B8A87A}"/>
              </a:ext>
            </a:extLst>
          </p:cNvPr>
          <p:cNvGrpSpPr/>
          <p:nvPr/>
        </p:nvGrpSpPr>
        <p:grpSpPr>
          <a:xfrm>
            <a:off x="483592" y="2197916"/>
            <a:ext cx="11487746" cy="808378"/>
            <a:chOff x="483592" y="2197916"/>
            <a:chExt cx="11487746" cy="808378"/>
          </a:xfrm>
        </p:grpSpPr>
        <p:sp>
          <p:nvSpPr>
            <p:cNvPr id="49" name="Rectangle 48">
              <a:extLst>
                <a:ext uri="{FF2B5EF4-FFF2-40B4-BE49-F238E27FC236}">
                  <a16:creationId xmlns:a16="http://schemas.microsoft.com/office/drawing/2014/main" id="{33295BEE-D882-4606-A193-1328E6CAC4FF}"/>
                </a:ext>
              </a:extLst>
            </p:cNvPr>
            <p:cNvSpPr/>
            <p:nvPr/>
          </p:nvSpPr>
          <p:spPr>
            <a:xfrm>
              <a:off x="1492886" y="2249655"/>
              <a:ext cx="10478452" cy="646331"/>
            </a:xfrm>
            <a:prstGeom prst="rect">
              <a:avLst/>
            </a:prstGeom>
          </p:spPr>
          <p:txBody>
            <a:bodyPr wrap="square" lIns="0" tIns="0" rIns="0" bIns="0">
              <a:spAutoFit/>
            </a:bodyPr>
            <a:lstStyle/>
            <a:p>
              <a:r>
                <a:rPr lang="en-US" sz="2400" dirty="0">
                  <a:latin typeface="+mj-lt"/>
                </a:rPr>
                <a:t>Programmability &amp; extensibility </a:t>
              </a:r>
            </a:p>
            <a:p>
              <a:r>
                <a:rPr lang="en-US" dirty="0">
                  <a:solidFill>
                    <a:schemeClr val="tx2"/>
                  </a:solidFill>
                </a:rPr>
                <a:t>Cross-database queries &amp; transactions, global temp cables, CLR, R Services</a:t>
              </a:r>
            </a:p>
          </p:txBody>
        </p:sp>
        <p:grpSp>
          <p:nvGrpSpPr>
            <p:cNvPr id="9" name="Group 8">
              <a:extLst>
                <a:ext uri="{FF2B5EF4-FFF2-40B4-BE49-F238E27FC236}">
                  <a16:creationId xmlns:a16="http://schemas.microsoft.com/office/drawing/2014/main" id="{2A9D32AE-EE5E-4C66-87DD-26C83772F4D4}"/>
                </a:ext>
              </a:extLst>
            </p:cNvPr>
            <p:cNvGrpSpPr/>
            <p:nvPr/>
          </p:nvGrpSpPr>
          <p:grpSpPr>
            <a:xfrm>
              <a:off x="483592" y="2197916"/>
              <a:ext cx="749808" cy="749808"/>
              <a:chOff x="483592" y="2204511"/>
              <a:chExt cx="749808" cy="749808"/>
            </a:xfrm>
          </p:grpSpPr>
          <p:grpSp>
            <p:nvGrpSpPr>
              <p:cNvPr id="74" name="Group 73">
                <a:extLst>
                  <a:ext uri="{FF2B5EF4-FFF2-40B4-BE49-F238E27FC236}">
                    <a16:creationId xmlns:a16="http://schemas.microsoft.com/office/drawing/2014/main" id="{9EB40999-18B8-48A7-BE93-74DA26F71F95}"/>
                  </a:ext>
                </a:extLst>
              </p:cNvPr>
              <p:cNvGrpSpPr/>
              <p:nvPr/>
            </p:nvGrpSpPr>
            <p:grpSpPr>
              <a:xfrm>
                <a:off x="483592" y="2204511"/>
                <a:ext cx="749808" cy="749808"/>
                <a:chOff x="343218" y="2937006"/>
                <a:chExt cx="1470342" cy="1470342"/>
              </a:xfrm>
            </p:grpSpPr>
            <p:sp>
              <p:nvSpPr>
                <p:cNvPr id="75" name="Oval 74">
                  <a:extLst>
                    <a:ext uri="{FF2B5EF4-FFF2-40B4-BE49-F238E27FC236}">
                      <a16:creationId xmlns:a16="http://schemas.microsoft.com/office/drawing/2014/main" id="{ADBF0CFC-A11D-4251-828B-692CE4C043FA}"/>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76" name="Arc 75">
                  <a:extLst>
                    <a:ext uri="{FF2B5EF4-FFF2-40B4-BE49-F238E27FC236}">
                      <a16:creationId xmlns:a16="http://schemas.microsoft.com/office/drawing/2014/main" id="{37796E5F-5BED-440E-8DAA-D190A504B930}"/>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pic>
            <p:nvPicPr>
              <p:cNvPr id="37" name="Graphic 36">
                <a:extLst>
                  <a:ext uri="{FF2B5EF4-FFF2-40B4-BE49-F238E27FC236}">
                    <a16:creationId xmlns:a16="http://schemas.microsoft.com/office/drawing/2014/main" id="{0526D0A0-EA3E-4048-ADBB-6FCB38EF456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768" t="14052" r="26768" b="14052"/>
              <a:stretch/>
            </p:blipFill>
            <p:spPr>
              <a:xfrm>
                <a:off x="642461" y="2321111"/>
                <a:ext cx="432070" cy="516608"/>
              </a:xfrm>
              <a:prstGeom prst="rect">
                <a:avLst/>
              </a:prstGeom>
            </p:spPr>
          </p:pic>
        </p:grpSp>
        <p:cxnSp>
          <p:nvCxnSpPr>
            <p:cNvPr id="38" name="Straight Connector 37">
              <a:extLst>
                <a:ext uri="{FF2B5EF4-FFF2-40B4-BE49-F238E27FC236}">
                  <a16:creationId xmlns:a16="http://schemas.microsoft.com/office/drawing/2014/main" id="{EFEDAA40-C920-42F0-B164-DCACA550B665}"/>
                </a:ext>
              </a:extLst>
            </p:cNvPr>
            <p:cNvCxnSpPr/>
            <p:nvPr/>
          </p:nvCxnSpPr>
          <p:spPr>
            <a:xfrm>
              <a:off x="1492886" y="3006294"/>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60B34E6-6D78-4037-B4B3-7FEAB29622DD}"/>
              </a:ext>
            </a:extLst>
          </p:cNvPr>
          <p:cNvGrpSpPr/>
          <p:nvPr/>
        </p:nvGrpSpPr>
        <p:grpSpPr>
          <a:xfrm>
            <a:off x="483592" y="3929716"/>
            <a:ext cx="11487746" cy="808378"/>
            <a:chOff x="483592" y="3929716"/>
            <a:chExt cx="11487746" cy="808378"/>
          </a:xfrm>
        </p:grpSpPr>
        <p:sp>
          <p:nvSpPr>
            <p:cNvPr id="57" name="Rectangle 56">
              <a:extLst>
                <a:ext uri="{FF2B5EF4-FFF2-40B4-BE49-F238E27FC236}">
                  <a16:creationId xmlns:a16="http://schemas.microsoft.com/office/drawing/2014/main" id="{1F679516-EF2C-439D-A453-D61F0FDA7147}"/>
                </a:ext>
              </a:extLst>
            </p:cNvPr>
            <p:cNvSpPr/>
            <p:nvPr/>
          </p:nvSpPr>
          <p:spPr>
            <a:xfrm>
              <a:off x="1492886" y="3981455"/>
              <a:ext cx="10478452" cy="646331"/>
            </a:xfrm>
            <a:prstGeom prst="rect">
              <a:avLst/>
            </a:prstGeom>
          </p:spPr>
          <p:txBody>
            <a:bodyPr wrap="square" lIns="0" tIns="0" rIns="0" bIns="0">
              <a:spAutoFit/>
            </a:bodyPr>
            <a:lstStyle/>
            <a:p>
              <a:r>
                <a:rPr lang="en-US" sz="2400" dirty="0">
                  <a:latin typeface="+mj-lt"/>
                </a:rPr>
                <a:t>Scheduler/notifications</a:t>
              </a:r>
            </a:p>
            <a:p>
              <a:r>
                <a:rPr lang="en-US" dirty="0">
                  <a:solidFill>
                    <a:schemeClr val="tx2"/>
                  </a:solidFill>
                </a:rPr>
                <a:t>SQL Agent, </a:t>
              </a:r>
              <a:r>
                <a:rPr lang="en-US" dirty="0" err="1">
                  <a:solidFill>
                    <a:schemeClr val="tx2"/>
                  </a:solidFill>
                </a:rPr>
                <a:t>DBMail</a:t>
              </a:r>
              <a:r>
                <a:rPr lang="en-US" dirty="0">
                  <a:solidFill>
                    <a:schemeClr val="tx2"/>
                  </a:solidFill>
                </a:rPr>
                <a:t>, Alerts</a:t>
              </a:r>
            </a:p>
          </p:txBody>
        </p:sp>
        <p:grpSp>
          <p:nvGrpSpPr>
            <p:cNvPr id="7" name="Group 6">
              <a:extLst>
                <a:ext uri="{FF2B5EF4-FFF2-40B4-BE49-F238E27FC236}">
                  <a16:creationId xmlns:a16="http://schemas.microsoft.com/office/drawing/2014/main" id="{77BA7BBF-61D0-4279-AE97-8673ED485F5C}"/>
                </a:ext>
              </a:extLst>
            </p:cNvPr>
            <p:cNvGrpSpPr/>
            <p:nvPr/>
          </p:nvGrpSpPr>
          <p:grpSpPr>
            <a:xfrm>
              <a:off x="483592" y="3929716"/>
              <a:ext cx="749808" cy="749808"/>
              <a:chOff x="483592" y="3949501"/>
              <a:chExt cx="749808" cy="749808"/>
            </a:xfrm>
          </p:grpSpPr>
          <p:grpSp>
            <p:nvGrpSpPr>
              <p:cNvPr id="77" name="Group 76">
                <a:extLst>
                  <a:ext uri="{FF2B5EF4-FFF2-40B4-BE49-F238E27FC236}">
                    <a16:creationId xmlns:a16="http://schemas.microsoft.com/office/drawing/2014/main" id="{734E0DDD-E96C-4A17-84A7-D5E5E64E1BC0}"/>
                  </a:ext>
                </a:extLst>
              </p:cNvPr>
              <p:cNvGrpSpPr/>
              <p:nvPr/>
            </p:nvGrpSpPr>
            <p:grpSpPr>
              <a:xfrm>
                <a:off x="483592" y="3949501"/>
                <a:ext cx="749808" cy="749808"/>
                <a:chOff x="343218" y="2937006"/>
                <a:chExt cx="1470342" cy="1470342"/>
              </a:xfrm>
            </p:grpSpPr>
            <p:sp>
              <p:nvSpPr>
                <p:cNvPr id="78" name="Oval 77">
                  <a:extLst>
                    <a:ext uri="{FF2B5EF4-FFF2-40B4-BE49-F238E27FC236}">
                      <a16:creationId xmlns:a16="http://schemas.microsoft.com/office/drawing/2014/main" id="{77DCAC71-7079-40C3-85E3-619B152A9EE5}"/>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79" name="Arc 78">
                  <a:extLst>
                    <a:ext uri="{FF2B5EF4-FFF2-40B4-BE49-F238E27FC236}">
                      <a16:creationId xmlns:a16="http://schemas.microsoft.com/office/drawing/2014/main" id="{E0D41948-771A-45C4-A731-81BE8FEA9CF9}"/>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ound Diagonal Corner Rectangle 53">
                <a:extLst>
                  <a:ext uri="{FF2B5EF4-FFF2-40B4-BE49-F238E27FC236}">
                    <a16:creationId xmlns:a16="http://schemas.microsoft.com/office/drawing/2014/main" id="{2AC36A7F-5F0A-459D-9F0A-9E85E44ABDEE}"/>
                  </a:ext>
                </a:extLst>
              </p:cNvPr>
              <p:cNvSpPr/>
              <p:nvPr/>
            </p:nvSpPr>
            <p:spPr bwMode="auto">
              <a:xfrm flipH="1">
                <a:off x="661116" y="4173790"/>
                <a:ext cx="394761" cy="333522"/>
              </a:xfrm>
              <a:custGeom>
                <a:avLst/>
                <a:gdLst/>
                <a:ahLst/>
                <a:cxnLst/>
                <a:rect l="l" t="t" r="r" b="b"/>
                <a:pathLst>
                  <a:path w="1441360" h="1217762">
                    <a:moveTo>
                      <a:pt x="1194566" y="851043"/>
                    </a:moveTo>
                    <a:lnTo>
                      <a:pt x="867548" y="851043"/>
                    </a:lnTo>
                    <a:cubicBezTo>
                      <a:pt x="843269" y="875250"/>
                      <a:pt x="820891" y="900101"/>
                      <a:pt x="800414" y="924863"/>
                    </a:cubicBezTo>
                    <a:lnTo>
                      <a:pt x="1194566" y="924862"/>
                    </a:lnTo>
                    <a:cubicBezTo>
                      <a:pt x="1214951" y="924862"/>
                      <a:pt x="1231476" y="908337"/>
                      <a:pt x="1231476" y="887953"/>
                    </a:cubicBezTo>
                    <a:cubicBezTo>
                      <a:pt x="1231476" y="867568"/>
                      <a:pt x="1214951" y="851043"/>
                      <a:pt x="1194566" y="851043"/>
                    </a:cubicBezTo>
                    <a:close/>
                    <a:moveTo>
                      <a:pt x="1194566" y="679593"/>
                    </a:moveTo>
                    <a:lnTo>
                      <a:pt x="954925" y="679593"/>
                    </a:lnTo>
                    <a:cubicBezTo>
                      <a:pt x="969270" y="705888"/>
                      <a:pt x="974475" y="731855"/>
                      <a:pt x="964059" y="753413"/>
                    </a:cubicBezTo>
                    <a:lnTo>
                      <a:pt x="1194566" y="753412"/>
                    </a:lnTo>
                    <a:cubicBezTo>
                      <a:pt x="1214951" y="753412"/>
                      <a:pt x="1231476" y="736887"/>
                      <a:pt x="1231476" y="716503"/>
                    </a:cubicBezTo>
                    <a:cubicBezTo>
                      <a:pt x="1231476" y="696118"/>
                      <a:pt x="1214951" y="679593"/>
                      <a:pt x="1194566" y="679593"/>
                    </a:cubicBezTo>
                    <a:close/>
                    <a:moveTo>
                      <a:pt x="1194566" y="508142"/>
                    </a:moveTo>
                    <a:lnTo>
                      <a:pt x="618304" y="508142"/>
                    </a:lnTo>
                    <a:cubicBezTo>
                      <a:pt x="597919" y="508142"/>
                      <a:pt x="581394" y="524667"/>
                      <a:pt x="581394" y="545052"/>
                    </a:cubicBezTo>
                    <a:lnTo>
                      <a:pt x="581395" y="545052"/>
                    </a:lnTo>
                    <a:cubicBezTo>
                      <a:pt x="581395" y="565437"/>
                      <a:pt x="597920" y="581962"/>
                      <a:pt x="618305" y="581962"/>
                    </a:cubicBezTo>
                    <a:lnTo>
                      <a:pt x="656235" y="581962"/>
                    </a:lnTo>
                    <a:cubicBezTo>
                      <a:pt x="700344" y="534077"/>
                      <a:pt x="756932" y="491601"/>
                      <a:pt x="803390" y="534738"/>
                    </a:cubicBezTo>
                    <a:cubicBezTo>
                      <a:pt x="821285" y="543215"/>
                      <a:pt x="846391" y="560209"/>
                      <a:pt x="871507" y="581962"/>
                    </a:cubicBezTo>
                    <a:lnTo>
                      <a:pt x="1194566" y="581961"/>
                    </a:lnTo>
                    <a:cubicBezTo>
                      <a:pt x="1214951" y="581961"/>
                      <a:pt x="1231476" y="565436"/>
                      <a:pt x="1231476" y="545052"/>
                    </a:cubicBezTo>
                    <a:cubicBezTo>
                      <a:pt x="1231476" y="524667"/>
                      <a:pt x="1214951" y="508142"/>
                      <a:pt x="1194566" y="508142"/>
                    </a:cubicBezTo>
                    <a:close/>
                    <a:moveTo>
                      <a:pt x="942154" y="339073"/>
                    </a:moveTo>
                    <a:lnTo>
                      <a:pt x="618304" y="339073"/>
                    </a:lnTo>
                    <a:cubicBezTo>
                      <a:pt x="597919" y="339073"/>
                      <a:pt x="581394" y="355598"/>
                      <a:pt x="581394" y="375983"/>
                    </a:cubicBezTo>
                    <a:lnTo>
                      <a:pt x="581395" y="375983"/>
                    </a:lnTo>
                    <a:cubicBezTo>
                      <a:pt x="581395" y="396368"/>
                      <a:pt x="597920" y="412893"/>
                      <a:pt x="618305" y="412893"/>
                    </a:cubicBezTo>
                    <a:lnTo>
                      <a:pt x="942154" y="412892"/>
                    </a:lnTo>
                    <a:cubicBezTo>
                      <a:pt x="962539" y="412892"/>
                      <a:pt x="979064" y="396367"/>
                      <a:pt x="979064" y="375983"/>
                    </a:cubicBezTo>
                    <a:cubicBezTo>
                      <a:pt x="979064" y="355598"/>
                      <a:pt x="962539" y="339073"/>
                      <a:pt x="942154" y="339073"/>
                    </a:cubicBezTo>
                    <a:close/>
                    <a:moveTo>
                      <a:pt x="129918" y="309690"/>
                    </a:moveTo>
                    <a:cubicBezTo>
                      <a:pt x="97981" y="307240"/>
                      <a:pt x="-10154" y="445281"/>
                      <a:pt x="772" y="476169"/>
                    </a:cubicBezTo>
                    <a:cubicBezTo>
                      <a:pt x="13053" y="519709"/>
                      <a:pt x="200152" y="623119"/>
                      <a:pt x="560802" y="1085270"/>
                    </a:cubicBezTo>
                    <a:cubicBezTo>
                      <a:pt x="560818" y="1083404"/>
                      <a:pt x="581441" y="1108922"/>
                      <a:pt x="635909" y="1048807"/>
                    </a:cubicBezTo>
                    <a:cubicBezTo>
                      <a:pt x="691233" y="983593"/>
                      <a:pt x="777509" y="870755"/>
                      <a:pt x="887606" y="769820"/>
                    </a:cubicBezTo>
                    <a:cubicBezTo>
                      <a:pt x="973798" y="713399"/>
                      <a:pt x="843296" y="599030"/>
                      <a:pt x="789787" y="576739"/>
                    </a:cubicBezTo>
                    <a:cubicBezTo>
                      <a:pt x="738779" y="537426"/>
                      <a:pt x="617328" y="722517"/>
                      <a:pt x="591884" y="741112"/>
                    </a:cubicBezTo>
                    <a:cubicBezTo>
                      <a:pt x="525959" y="659695"/>
                      <a:pt x="200256" y="304237"/>
                      <a:pt x="129918" y="309690"/>
                    </a:cubicBezTo>
                    <a:close/>
                    <a:moveTo>
                      <a:pt x="1104930" y="0"/>
                    </a:moveTo>
                    <a:lnTo>
                      <a:pt x="481952" y="0"/>
                    </a:lnTo>
                    <a:cubicBezTo>
                      <a:pt x="420958" y="0"/>
                      <a:pt x="371512" y="49446"/>
                      <a:pt x="371512" y="110440"/>
                    </a:cubicBezTo>
                    <a:lnTo>
                      <a:pt x="371512" y="437795"/>
                    </a:lnTo>
                    <a:cubicBezTo>
                      <a:pt x="398755" y="464171"/>
                      <a:pt x="424987" y="490213"/>
                      <a:pt x="449236" y="515022"/>
                    </a:cubicBezTo>
                    <a:lnTo>
                      <a:pt x="449236" y="173562"/>
                    </a:lnTo>
                    <a:cubicBezTo>
                      <a:pt x="451617" y="89336"/>
                      <a:pt x="491498" y="77108"/>
                      <a:pt x="543629" y="77108"/>
                    </a:cubicBezTo>
                    <a:lnTo>
                      <a:pt x="1050725" y="74747"/>
                    </a:lnTo>
                    <a:lnTo>
                      <a:pt x="1050725" y="291168"/>
                    </a:lnTo>
                    <a:cubicBezTo>
                      <a:pt x="1050725" y="325515"/>
                      <a:pt x="1078569" y="353359"/>
                      <a:pt x="1112916" y="353359"/>
                    </a:cubicBezTo>
                    <a:lnTo>
                      <a:pt x="1363636" y="353359"/>
                    </a:lnTo>
                    <a:lnTo>
                      <a:pt x="1363636" y="1044200"/>
                    </a:lnTo>
                    <a:cubicBezTo>
                      <a:pt x="1363636" y="1097470"/>
                      <a:pt x="1342806" y="1150179"/>
                      <a:pt x="1269243" y="1140654"/>
                    </a:cubicBezTo>
                    <a:lnTo>
                      <a:pt x="449236" y="1140654"/>
                    </a:lnTo>
                    <a:lnTo>
                      <a:pt x="449236" y="1015722"/>
                    </a:lnTo>
                    <a:cubicBezTo>
                      <a:pt x="422784" y="983198"/>
                      <a:pt x="396882" y="952661"/>
                      <a:pt x="371512" y="924024"/>
                    </a:cubicBezTo>
                    <a:lnTo>
                      <a:pt x="371512" y="1217762"/>
                    </a:lnTo>
                    <a:lnTo>
                      <a:pt x="1330920" y="1217762"/>
                    </a:lnTo>
                    <a:cubicBezTo>
                      <a:pt x="1391914" y="1217762"/>
                      <a:pt x="1441360" y="1168316"/>
                      <a:pt x="1441360" y="1107322"/>
                    </a:cubicBezTo>
                    <a:lnTo>
                      <a:pt x="1441360"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4E720830-7350-4009-9391-04619C46FEEA}"/>
                </a:ext>
              </a:extLst>
            </p:cNvPr>
            <p:cNvCxnSpPr/>
            <p:nvPr/>
          </p:nvCxnSpPr>
          <p:spPr>
            <a:xfrm>
              <a:off x="1492886" y="4738094"/>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0A536D-3BF7-4CE3-9968-8D5CF9ECF4FF}"/>
              </a:ext>
            </a:extLst>
          </p:cNvPr>
          <p:cNvGrpSpPr/>
          <p:nvPr/>
        </p:nvGrpSpPr>
        <p:grpSpPr>
          <a:xfrm>
            <a:off x="490538" y="3064864"/>
            <a:ext cx="11480800" cy="806282"/>
            <a:chOff x="490538" y="3064864"/>
            <a:chExt cx="11480800" cy="806282"/>
          </a:xfrm>
        </p:grpSpPr>
        <p:sp>
          <p:nvSpPr>
            <p:cNvPr id="53" name="Rectangle 52">
              <a:extLst>
                <a:ext uri="{FF2B5EF4-FFF2-40B4-BE49-F238E27FC236}">
                  <a16:creationId xmlns:a16="http://schemas.microsoft.com/office/drawing/2014/main" id="{6F928FBD-1093-4E9E-8310-9783157741AD}"/>
                </a:ext>
              </a:extLst>
            </p:cNvPr>
            <p:cNvSpPr/>
            <p:nvPr/>
          </p:nvSpPr>
          <p:spPr>
            <a:xfrm>
              <a:off x="1492886" y="3115555"/>
              <a:ext cx="10478452" cy="646331"/>
            </a:xfrm>
            <a:prstGeom prst="rect">
              <a:avLst/>
            </a:prstGeom>
          </p:spPr>
          <p:txBody>
            <a:bodyPr wrap="square" lIns="0" tIns="0" rIns="0" bIns="0">
              <a:spAutoFit/>
            </a:bodyPr>
            <a:lstStyle/>
            <a:p>
              <a:r>
                <a:rPr lang="en-US" sz="2400" dirty="0">
                  <a:latin typeface="+mj-lt"/>
                </a:rPr>
                <a:t>Security</a:t>
              </a:r>
            </a:p>
            <a:p>
              <a:r>
                <a:rPr lang="en-US" dirty="0" err="1">
                  <a:solidFill>
                    <a:schemeClr val="tx2"/>
                  </a:solidFill>
                </a:rPr>
                <a:t>TDE</a:t>
              </a:r>
              <a:r>
                <a:rPr lang="en-US" dirty="0">
                  <a:solidFill>
                    <a:schemeClr val="tx2"/>
                  </a:solidFill>
                </a:rPr>
                <a:t>, SQL Audit, Always On, Dynamic Data Masking</a:t>
              </a:r>
            </a:p>
          </p:txBody>
        </p:sp>
        <p:grpSp>
          <p:nvGrpSpPr>
            <p:cNvPr id="8" name="Group 7">
              <a:extLst>
                <a:ext uri="{FF2B5EF4-FFF2-40B4-BE49-F238E27FC236}">
                  <a16:creationId xmlns:a16="http://schemas.microsoft.com/office/drawing/2014/main" id="{8FF01C5A-01BF-476D-A492-DF679A070A1A}"/>
                </a:ext>
              </a:extLst>
            </p:cNvPr>
            <p:cNvGrpSpPr/>
            <p:nvPr/>
          </p:nvGrpSpPr>
          <p:grpSpPr>
            <a:xfrm>
              <a:off x="490538" y="3064864"/>
              <a:ext cx="747712" cy="747712"/>
              <a:chOff x="490538" y="3078054"/>
              <a:chExt cx="747712" cy="747712"/>
            </a:xfrm>
          </p:grpSpPr>
          <p:grpSp>
            <p:nvGrpSpPr>
              <p:cNvPr id="50" name="Group 49">
                <a:extLst>
                  <a:ext uri="{FF2B5EF4-FFF2-40B4-BE49-F238E27FC236}">
                    <a16:creationId xmlns:a16="http://schemas.microsoft.com/office/drawing/2014/main" id="{D771EF16-F55A-4464-A729-B020BA901D14}"/>
                  </a:ext>
                </a:extLst>
              </p:cNvPr>
              <p:cNvGrpSpPr/>
              <p:nvPr/>
            </p:nvGrpSpPr>
            <p:grpSpPr>
              <a:xfrm>
                <a:off x="490538" y="3078054"/>
                <a:ext cx="747712" cy="747712"/>
                <a:chOff x="343218" y="1193019"/>
                <a:chExt cx="1470342" cy="1470342"/>
              </a:xfrm>
            </p:grpSpPr>
            <p:sp>
              <p:nvSpPr>
                <p:cNvPr id="51" name="Oval 50">
                  <a:extLst>
                    <a:ext uri="{FF2B5EF4-FFF2-40B4-BE49-F238E27FC236}">
                      <a16:creationId xmlns:a16="http://schemas.microsoft.com/office/drawing/2014/main" id="{D568EFB5-5D25-43E4-8617-76A50F8C1872}"/>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52" name="Arc 51">
                  <a:extLst>
                    <a:ext uri="{FF2B5EF4-FFF2-40B4-BE49-F238E27FC236}">
                      <a16:creationId xmlns:a16="http://schemas.microsoft.com/office/drawing/2014/main" id="{EB7B5684-9251-4A1F-B455-F96414A64C1C}"/>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73" name="Oval 39">
                <a:extLst>
                  <a:ext uri="{FF2B5EF4-FFF2-40B4-BE49-F238E27FC236}">
                    <a16:creationId xmlns:a16="http://schemas.microsoft.com/office/drawing/2014/main" id="{A95AC63D-5C38-4FC9-91FB-D674A2DC3A21}"/>
                  </a:ext>
                </a:extLst>
              </p:cNvPr>
              <p:cNvSpPr/>
              <p:nvPr/>
            </p:nvSpPr>
            <p:spPr>
              <a:xfrm>
                <a:off x="696261" y="3263016"/>
                <a:ext cx="336266" cy="377788"/>
              </a:xfrm>
              <a:custGeom>
                <a:avLst/>
                <a:gdLst/>
                <a:ahLst/>
                <a:cxnLst/>
                <a:rect l="l" t="t" r="r" b="b"/>
                <a:pathLst>
                  <a:path w="4781359" h="5371757">
                    <a:moveTo>
                      <a:pt x="4092637" y="3000907"/>
                    </a:moveTo>
                    <a:cubicBezTo>
                      <a:pt x="4473008" y="3000907"/>
                      <a:pt x="4781359" y="3309258"/>
                      <a:pt x="4781359" y="3689629"/>
                    </a:cubicBezTo>
                    <a:lnTo>
                      <a:pt x="4781359" y="4683035"/>
                    </a:lnTo>
                    <a:cubicBezTo>
                      <a:pt x="4781359" y="5063406"/>
                      <a:pt x="4473008" y="5371757"/>
                      <a:pt x="4092637" y="5371757"/>
                    </a:cubicBezTo>
                    <a:cubicBezTo>
                      <a:pt x="3712266" y="5371757"/>
                      <a:pt x="3403915" y="5063406"/>
                      <a:pt x="3403915" y="4683035"/>
                    </a:cubicBezTo>
                    <a:cubicBezTo>
                      <a:pt x="3404381" y="4521317"/>
                      <a:pt x="3404846" y="4359600"/>
                      <a:pt x="3405312" y="4197882"/>
                    </a:cubicBezTo>
                    <a:cubicBezTo>
                      <a:pt x="3522586" y="4408870"/>
                      <a:pt x="3706135" y="4513820"/>
                      <a:pt x="3795837" y="4534015"/>
                    </a:cubicBezTo>
                    <a:lnTo>
                      <a:pt x="3795837" y="4706411"/>
                    </a:lnTo>
                    <a:cubicBezTo>
                      <a:pt x="3795837" y="4870329"/>
                      <a:pt x="3928719" y="5003211"/>
                      <a:pt x="4092637" y="5003211"/>
                    </a:cubicBezTo>
                    <a:cubicBezTo>
                      <a:pt x="4256555" y="5003211"/>
                      <a:pt x="4389437" y="4870329"/>
                      <a:pt x="4389437" y="4706411"/>
                    </a:cubicBezTo>
                    <a:lnTo>
                      <a:pt x="4389437" y="3666253"/>
                    </a:lnTo>
                    <a:cubicBezTo>
                      <a:pt x="4389437" y="3502335"/>
                      <a:pt x="4256555" y="3369453"/>
                      <a:pt x="4092637" y="3369453"/>
                    </a:cubicBezTo>
                    <a:cubicBezTo>
                      <a:pt x="4062116" y="3369453"/>
                      <a:pt x="4032671" y="3374060"/>
                      <a:pt x="4005387" y="3383999"/>
                    </a:cubicBezTo>
                    <a:lnTo>
                      <a:pt x="4005387" y="3009702"/>
                    </a:lnTo>
                    <a:cubicBezTo>
                      <a:pt x="4033679" y="3002786"/>
                      <a:pt x="4062938" y="3000907"/>
                      <a:pt x="4092637" y="3000907"/>
                    </a:cubicBezTo>
                    <a:close/>
                    <a:moveTo>
                      <a:pt x="4092637" y="2016408"/>
                    </a:moveTo>
                    <a:cubicBezTo>
                      <a:pt x="4473008" y="2016408"/>
                      <a:pt x="4781359" y="2324759"/>
                      <a:pt x="4781359" y="2705130"/>
                    </a:cubicBezTo>
                    <a:cubicBezTo>
                      <a:pt x="4780893" y="2866848"/>
                      <a:pt x="4780428" y="3028565"/>
                      <a:pt x="4779962" y="3190283"/>
                    </a:cubicBezTo>
                    <a:cubicBezTo>
                      <a:pt x="4662688" y="2979295"/>
                      <a:pt x="4479139" y="2874345"/>
                      <a:pt x="4389437" y="2854150"/>
                    </a:cubicBezTo>
                    <a:lnTo>
                      <a:pt x="4389437" y="2681754"/>
                    </a:lnTo>
                    <a:cubicBezTo>
                      <a:pt x="4389437" y="2517836"/>
                      <a:pt x="4256555" y="2384954"/>
                      <a:pt x="4092637" y="2384954"/>
                    </a:cubicBezTo>
                    <a:cubicBezTo>
                      <a:pt x="3928719" y="2384954"/>
                      <a:pt x="3795837" y="2517836"/>
                      <a:pt x="3795837" y="2681754"/>
                    </a:cubicBezTo>
                    <a:lnTo>
                      <a:pt x="3795837" y="3721912"/>
                    </a:lnTo>
                    <a:cubicBezTo>
                      <a:pt x="3795837" y="3885830"/>
                      <a:pt x="3928719" y="4018712"/>
                      <a:pt x="4092637" y="4018712"/>
                    </a:cubicBezTo>
                    <a:cubicBezTo>
                      <a:pt x="4123158" y="4018712"/>
                      <a:pt x="4152603" y="4014105"/>
                      <a:pt x="4179887" y="4004166"/>
                    </a:cubicBezTo>
                    <a:lnTo>
                      <a:pt x="4179887" y="4378463"/>
                    </a:lnTo>
                    <a:cubicBezTo>
                      <a:pt x="4151595" y="4385379"/>
                      <a:pt x="4122336" y="4387258"/>
                      <a:pt x="4092637" y="4387258"/>
                    </a:cubicBezTo>
                    <a:cubicBezTo>
                      <a:pt x="3712266" y="4387258"/>
                      <a:pt x="3403915" y="4078907"/>
                      <a:pt x="3403915" y="3698536"/>
                    </a:cubicBezTo>
                    <a:lnTo>
                      <a:pt x="3403915" y="2705130"/>
                    </a:lnTo>
                    <a:cubicBezTo>
                      <a:pt x="3403915" y="2324759"/>
                      <a:pt x="3712266" y="2016408"/>
                      <a:pt x="4092637" y="2016408"/>
                    </a:cubicBezTo>
                    <a:close/>
                    <a:moveTo>
                      <a:pt x="138937" y="821099"/>
                    </a:moveTo>
                    <a:cubicBezTo>
                      <a:pt x="214688" y="821099"/>
                      <a:pt x="276097" y="882508"/>
                      <a:pt x="276097" y="958259"/>
                    </a:cubicBezTo>
                    <a:cubicBezTo>
                      <a:pt x="275081" y="1628184"/>
                      <a:pt x="252190" y="1939492"/>
                      <a:pt x="273050" y="2968033"/>
                    </a:cubicBezTo>
                    <a:cubicBezTo>
                      <a:pt x="293910" y="3996574"/>
                      <a:pt x="1516506" y="4371861"/>
                      <a:pt x="2638297" y="4379639"/>
                    </a:cubicBezTo>
                    <a:cubicBezTo>
                      <a:pt x="2714048" y="4379639"/>
                      <a:pt x="2775457" y="4441048"/>
                      <a:pt x="2775457" y="4516799"/>
                    </a:cubicBezTo>
                    <a:cubicBezTo>
                      <a:pt x="2775457" y="4592550"/>
                      <a:pt x="2714048" y="4653959"/>
                      <a:pt x="2638297" y="4653959"/>
                    </a:cubicBezTo>
                    <a:cubicBezTo>
                      <a:pt x="1762040" y="4700002"/>
                      <a:pt x="3926" y="4347572"/>
                      <a:pt x="0" y="2968033"/>
                    </a:cubicBezTo>
                    <a:lnTo>
                      <a:pt x="1777" y="958259"/>
                    </a:lnTo>
                    <a:cubicBezTo>
                      <a:pt x="1777" y="882508"/>
                      <a:pt x="63186" y="821099"/>
                      <a:pt x="138937" y="821099"/>
                    </a:cubicBezTo>
                    <a:close/>
                    <a:moveTo>
                      <a:pt x="2644145" y="374057"/>
                    </a:moveTo>
                    <a:cubicBezTo>
                      <a:pt x="1702165" y="374057"/>
                      <a:pt x="938540" y="635897"/>
                      <a:pt x="938540" y="958893"/>
                    </a:cubicBezTo>
                    <a:cubicBezTo>
                      <a:pt x="938540" y="1281888"/>
                      <a:pt x="1702165" y="1543728"/>
                      <a:pt x="2644145" y="1543728"/>
                    </a:cubicBezTo>
                    <a:cubicBezTo>
                      <a:pt x="3586126" y="1543728"/>
                      <a:pt x="4349751" y="1281888"/>
                      <a:pt x="4349751" y="958893"/>
                    </a:cubicBezTo>
                    <a:cubicBezTo>
                      <a:pt x="4349751" y="635897"/>
                      <a:pt x="3586126" y="374057"/>
                      <a:pt x="2644145" y="374057"/>
                    </a:cubicBezTo>
                    <a:close/>
                    <a:moveTo>
                      <a:pt x="2651760" y="42"/>
                    </a:moveTo>
                    <a:cubicBezTo>
                      <a:pt x="3369469" y="-3027"/>
                      <a:pt x="4736308" y="156780"/>
                      <a:pt x="4732021" y="1012390"/>
                    </a:cubicBezTo>
                    <a:lnTo>
                      <a:pt x="4732021" y="2004302"/>
                    </a:lnTo>
                    <a:cubicBezTo>
                      <a:pt x="4618833" y="1863965"/>
                      <a:pt x="4493898" y="1824231"/>
                      <a:pt x="4354515" y="1776920"/>
                    </a:cubicBezTo>
                    <a:cubicBezTo>
                      <a:pt x="4353985" y="1643792"/>
                      <a:pt x="4353456" y="1510664"/>
                      <a:pt x="4352926" y="1377536"/>
                    </a:cubicBezTo>
                    <a:cubicBezTo>
                      <a:pt x="3973377" y="1622477"/>
                      <a:pt x="3341175" y="1780586"/>
                      <a:pt x="2625842" y="1780586"/>
                    </a:cubicBezTo>
                    <a:cubicBezTo>
                      <a:pt x="1934928" y="1780586"/>
                      <a:pt x="1345379" y="1656898"/>
                      <a:pt x="940923" y="1356874"/>
                    </a:cubicBezTo>
                    <a:cubicBezTo>
                      <a:pt x="940923" y="1557631"/>
                      <a:pt x="940922" y="1520263"/>
                      <a:pt x="940922" y="1721020"/>
                    </a:cubicBezTo>
                    <a:cubicBezTo>
                      <a:pt x="1211291" y="2113942"/>
                      <a:pt x="2056392" y="2242735"/>
                      <a:pt x="2625842" y="2239055"/>
                    </a:cubicBezTo>
                    <a:cubicBezTo>
                      <a:pt x="2828018" y="2237749"/>
                      <a:pt x="3076818" y="2217449"/>
                      <a:pt x="3323742" y="2174033"/>
                    </a:cubicBezTo>
                    <a:cubicBezTo>
                      <a:pt x="3277313" y="2244766"/>
                      <a:pt x="3243806" y="2323995"/>
                      <a:pt x="3223533" y="2408349"/>
                    </a:cubicBezTo>
                    <a:cubicBezTo>
                      <a:pt x="3033068" y="2432278"/>
                      <a:pt x="2831268" y="2443833"/>
                      <a:pt x="2622667" y="2443833"/>
                    </a:cubicBezTo>
                    <a:cubicBezTo>
                      <a:pt x="1931753" y="2443833"/>
                      <a:pt x="1345379" y="2342370"/>
                      <a:pt x="940924" y="2042346"/>
                    </a:cubicBezTo>
                    <a:cubicBezTo>
                      <a:pt x="940924" y="2243103"/>
                      <a:pt x="934572" y="2234310"/>
                      <a:pt x="934572" y="2435067"/>
                    </a:cubicBezTo>
                    <a:cubicBezTo>
                      <a:pt x="1204941" y="2827989"/>
                      <a:pt x="2055324" y="2930556"/>
                      <a:pt x="2625843" y="2924527"/>
                    </a:cubicBezTo>
                    <a:cubicBezTo>
                      <a:pt x="2794126" y="2922749"/>
                      <a:pt x="2993042" y="2908493"/>
                      <a:pt x="3195762" y="2878063"/>
                    </a:cubicBezTo>
                    <a:lnTo>
                      <a:pt x="3195762" y="3113507"/>
                    </a:lnTo>
                    <a:cubicBezTo>
                      <a:pt x="3019016" y="3131053"/>
                      <a:pt x="2832295" y="3139158"/>
                      <a:pt x="2638542" y="3139158"/>
                    </a:cubicBezTo>
                    <a:cubicBezTo>
                      <a:pt x="1947628" y="3139158"/>
                      <a:pt x="1351728" y="3034520"/>
                      <a:pt x="940923" y="2763071"/>
                    </a:cubicBezTo>
                    <a:cubicBezTo>
                      <a:pt x="940923" y="2963828"/>
                      <a:pt x="940922" y="2869310"/>
                      <a:pt x="940922" y="3070067"/>
                    </a:cubicBezTo>
                    <a:cubicBezTo>
                      <a:pt x="1128741" y="3577289"/>
                      <a:pt x="2040506" y="3722719"/>
                      <a:pt x="2609967" y="3730977"/>
                    </a:cubicBezTo>
                    <a:cubicBezTo>
                      <a:pt x="2781546" y="3733465"/>
                      <a:pt x="2986721" y="3712558"/>
                      <a:pt x="3195762" y="3669737"/>
                    </a:cubicBezTo>
                    <a:lnTo>
                      <a:pt x="3195762" y="3967596"/>
                    </a:lnTo>
                    <a:cubicBezTo>
                      <a:pt x="3195762" y="4003251"/>
                      <a:pt x="3197898" y="4038407"/>
                      <a:pt x="3202706" y="4072864"/>
                    </a:cubicBezTo>
                    <a:cubicBezTo>
                      <a:pt x="2997467" y="4098585"/>
                      <a:pt x="2803713" y="4106163"/>
                      <a:pt x="2645569" y="4103095"/>
                    </a:cubicBezTo>
                    <a:cubicBezTo>
                      <a:pt x="1949133" y="4085414"/>
                      <a:pt x="735171" y="3943909"/>
                      <a:pt x="556260" y="3088028"/>
                    </a:cubicBezTo>
                    <a:lnTo>
                      <a:pt x="556260" y="1012390"/>
                    </a:lnTo>
                    <a:cubicBezTo>
                      <a:pt x="562610" y="139585"/>
                      <a:pt x="1934052" y="3111"/>
                      <a:pt x="2651760" y="42"/>
                    </a:cubicBezTo>
                    <a:close/>
                  </a:path>
                </a:pathLst>
              </a:custGeom>
              <a:solidFill>
                <a:schemeClr val="bg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cxnSp>
          <p:nvCxnSpPr>
            <p:cNvPr id="40" name="Straight Connector 39">
              <a:extLst>
                <a:ext uri="{FF2B5EF4-FFF2-40B4-BE49-F238E27FC236}">
                  <a16:creationId xmlns:a16="http://schemas.microsoft.com/office/drawing/2014/main" id="{7E65E3FD-87C9-48D6-8B99-CB2AE4BE95BF}"/>
                </a:ext>
              </a:extLst>
            </p:cNvPr>
            <p:cNvCxnSpPr/>
            <p:nvPr/>
          </p:nvCxnSpPr>
          <p:spPr>
            <a:xfrm>
              <a:off x="1492886" y="38711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FFA256D-D83E-4AFB-A85E-8F1848ACE7A4}"/>
              </a:ext>
            </a:extLst>
          </p:cNvPr>
          <p:cNvGrpSpPr/>
          <p:nvPr/>
        </p:nvGrpSpPr>
        <p:grpSpPr>
          <a:xfrm>
            <a:off x="490538" y="4796664"/>
            <a:ext cx="11480800" cy="806282"/>
            <a:chOff x="490538" y="4796664"/>
            <a:chExt cx="11480800" cy="806282"/>
          </a:xfrm>
        </p:grpSpPr>
        <p:sp>
          <p:nvSpPr>
            <p:cNvPr id="61" name="Rectangle 60">
              <a:extLst>
                <a:ext uri="{FF2B5EF4-FFF2-40B4-BE49-F238E27FC236}">
                  <a16:creationId xmlns:a16="http://schemas.microsoft.com/office/drawing/2014/main" id="{C41ECE50-1D3D-4626-A0E2-6C8612771EC2}"/>
                </a:ext>
              </a:extLst>
            </p:cNvPr>
            <p:cNvSpPr/>
            <p:nvPr/>
          </p:nvSpPr>
          <p:spPr>
            <a:xfrm>
              <a:off x="1492886" y="4847355"/>
              <a:ext cx="10478452" cy="646331"/>
            </a:xfrm>
            <a:prstGeom prst="rect">
              <a:avLst/>
            </a:prstGeom>
          </p:spPr>
          <p:txBody>
            <a:bodyPr wrap="square" lIns="0" tIns="0" rIns="0" bIns="0">
              <a:spAutoFit/>
            </a:bodyPr>
            <a:lstStyle/>
            <a:p>
              <a:r>
                <a:rPr lang="en-US" sz="2400" dirty="0">
                  <a:latin typeface="+mj-lt"/>
                </a:rPr>
                <a:t>Scenario enablers</a:t>
              </a:r>
            </a:p>
            <a:p>
              <a:r>
                <a:rPr lang="en-US" dirty="0">
                  <a:solidFill>
                    <a:schemeClr val="tx2"/>
                  </a:solidFill>
                </a:rPr>
                <a:t>Change Data Capture, Service Broker, Transactional Replication, Log Shipping</a:t>
              </a:r>
            </a:p>
          </p:txBody>
        </p:sp>
        <p:grpSp>
          <p:nvGrpSpPr>
            <p:cNvPr id="6" name="Group 5">
              <a:extLst>
                <a:ext uri="{FF2B5EF4-FFF2-40B4-BE49-F238E27FC236}">
                  <a16:creationId xmlns:a16="http://schemas.microsoft.com/office/drawing/2014/main" id="{D69EB9A7-233D-4C61-A4EB-3D389929D31D}"/>
                </a:ext>
              </a:extLst>
            </p:cNvPr>
            <p:cNvGrpSpPr/>
            <p:nvPr/>
          </p:nvGrpSpPr>
          <p:grpSpPr>
            <a:xfrm>
              <a:off x="490538" y="4796664"/>
              <a:ext cx="747712" cy="747712"/>
              <a:chOff x="490538" y="4823044"/>
              <a:chExt cx="747712" cy="747712"/>
            </a:xfrm>
          </p:grpSpPr>
          <p:grpSp>
            <p:nvGrpSpPr>
              <p:cNvPr id="58" name="Group 57">
                <a:extLst>
                  <a:ext uri="{FF2B5EF4-FFF2-40B4-BE49-F238E27FC236}">
                    <a16:creationId xmlns:a16="http://schemas.microsoft.com/office/drawing/2014/main" id="{0A43960E-6785-4543-A601-C652078D4F35}"/>
                  </a:ext>
                </a:extLst>
              </p:cNvPr>
              <p:cNvGrpSpPr/>
              <p:nvPr/>
            </p:nvGrpSpPr>
            <p:grpSpPr>
              <a:xfrm>
                <a:off x="490538" y="4823044"/>
                <a:ext cx="747712" cy="747712"/>
                <a:chOff x="343218" y="1193019"/>
                <a:chExt cx="1470342" cy="1470342"/>
              </a:xfrm>
            </p:grpSpPr>
            <p:sp>
              <p:nvSpPr>
                <p:cNvPr id="59" name="Oval 58">
                  <a:extLst>
                    <a:ext uri="{FF2B5EF4-FFF2-40B4-BE49-F238E27FC236}">
                      <a16:creationId xmlns:a16="http://schemas.microsoft.com/office/drawing/2014/main" id="{C84E5669-2F4D-4F3A-8EDB-04D50A8449F1}"/>
                    </a:ext>
                  </a:extLst>
                </p:cNvPr>
                <p:cNvSpPr/>
                <p:nvPr/>
              </p:nvSpPr>
              <p:spPr bwMode="auto">
                <a:xfrm>
                  <a:off x="465138" y="1314941"/>
                  <a:ext cx="1226502" cy="12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60" name="Arc 59">
                  <a:extLst>
                    <a:ext uri="{FF2B5EF4-FFF2-40B4-BE49-F238E27FC236}">
                      <a16:creationId xmlns:a16="http://schemas.microsoft.com/office/drawing/2014/main" id="{5CAE5118-CF7B-43DB-9231-9F437668643D}"/>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5" name="Freeform 83">
                <a:extLst>
                  <a:ext uri="{FF2B5EF4-FFF2-40B4-BE49-F238E27FC236}">
                    <a16:creationId xmlns:a16="http://schemas.microsoft.com/office/drawing/2014/main" id="{00EFBFA3-7B40-4BE0-9637-088DAA6373CC}"/>
                  </a:ext>
                </a:extLst>
              </p:cNvPr>
              <p:cNvSpPr>
                <a:spLocks noEditPoints="1"/>
              </p:cNvSpPr>
              <p:nvPr/>
            </p:nvSpPr>
            <p:spPr bwMode="black">
              <a:xfrm>
                <a:off x="672238" y="4994055"/>
                <a:ext cx="384312" cy="40569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1" name="Straight Connector 40">
              <a:extLst>
                <a:ext uri="{FF2B5EF4-FFF2-40B4-BE49-F238E27FC236}">
                  <a16:creationId xmlns:a16="http://schemas.microsoft.com/office/drawing/2014/main" id="{C7704C47-40C3-4F9E-A4D5-624550D0DB0C}"/>
                </a:ext>
              </a:extLst>
            </p:cNvPr>
            <p:cNvCxnSpPr/>
            <p:nvPr/>
          </p:nvCxnSpPr>
          <p:spPr>
            <a:xfrm>
              <a:off x="1492886" y="56029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37737DC-AC56-41F6-B371-8D413FA7302A}"/>
              </a:ext>
            </a:extLst>
          </p:cNvPr>
          <p:cNvGrpSpPr/>
          <p:nvPr/>
        </p:nvGrpSpPr>
        <p:grpSpPr>
          <a:xfrm>
            <a:off x="483592" y="5661516"/>
            <a:ext cx="11487746" cy="808380"/>
            <a:chOff x="483592" y="5661516"/>
            <a:chExt cx="11487746" cy="808380"/>
          </a:xfrm>
        </p:grpSpPr>
        <p:sp>
          <p:nvSpPr>
            <p:cNvPr id="65" name="Rectangle 64">
              <a:extLst>
                <a:ext uri="{FF2B5EF4-FFF2-40B4-BE49-F238E27FC236}">
                  <a16:creationId xmlns:a16="http://schemas.microsoft.com/office/drawing/2014/main" id="{1F1BA01D-763F-4F13-BBF1-B6E5428C327A}"/>
                </a:ext>
              </a:extLst>
            </p:cNvPr>
            <p:cNvSpPr/>
            <p:nvPr/>
          </p:nvSpPr>
          <p:spPr>
            <a:xfrm>
              <a:off x="1492886" y="5713255"/>
              <a:ext cx="10478452" cy="646331"/>
            </a:xfrm>
            <a:prstGeom prst="rect">
              <a:avLst/>
            </a:prstGeom>
          </p:spPr>
          <p:txBody>
            <a:bodyPr wrap="square" lIns="0" tIns="0" rIns="0" bIns="0">
              <a:spAutoFit/>
            </a:bodyPr>
            <a:lstStyle/>
            <a:p>
              <a:r>
                <a:rPr lang="en-US" sz="2400" dirty="0">
                  <a:latin typeface="+mj-lt"/>
                </a:rPr>
                <a:t>Troubleshooting </a:t>
              </a:r>
            </a:p>
            <a:p>
              <a:r>
                <a:rPr lang="en-US" dirty="0">
                  <a:solidFill>
                    <a:schemeClr val="tx2"/>
                  </a:solidFill>
                </a:rPr>
                <a:t>DMVs/</a:t>
              </a:r>
              <a:r>
                <a:rPr lang="en-US" dirty="0" err="1">
                  <a:solidFill>
                    <a:schemeClr val="tx2"/>
                  </a:solidFill>
                </a:rPr>
                <a:t>Xevents</a:t>
              </a:r>
              <a:r>
                <a:rPr lang="en-US" dirty="0">
                  <a:solidFill>
                    <a:schemeClr val="tx2"/>
                  </a:solidFill>
                </a:rPr>
                <a:t>, Query Store</a:t>
              </a:r>
            </a:p>
          </p:txBody>
        </p:sp>
        <p:grpSp>
          <p:nvGrpSpPr>
            <p:cNvPr id="5" name="Group 4">
              <a:extLst>
                <a:ext uri="{FF2B5EF4-FFF2-40B4-BE49-F238E27FC236}">
                  <a16:creationId xmlns:a16="http://schemas.microsoft.com/office/drawing/2014/main" id="{6666DC1C-D14B-4A4E-9DD9-5E67E4A90546}"/>
                </a:ext>
              </a:extLst>
            </p:cNvPr>
            <p:cNvGrpSpPr/>
            <p:nvPr/>
          </p:nvGrpSpPr>
          <p:grpSpPr>
            <a:xfrm>
              <a:off x="483592" y="5661516"/>
              <a:ext cx="749808" cy="749808"/>
              <a:chOff x="483592" y="5694490"/>
              <a:chExt cx="749808" cy="749808"/>
            </a:xfrm>
          </p:grpSpPr>
          <p:grpSp>
            <p:nvGrpSpPr>
              <p:cNvPr id="80" name="Group 79">
                <a:extLst>
                  <a:ext uri="{FF2B5EF4-FFF2-40B4-BE49-F238E27FC236}">
                    <a16:creationId xmlns:a16="http://schemas.microsoft.com/office/drawing/2014/main" id="{DF9DD6D4-9493-49C4-9E25-6FBC82E35DE5}"/>
                  </a:ext>
                </a:extLst>
              </p:cNvPr>
              <p:cNvGrpSpPr/>
              <p:nvPr/>
            </p:nvGrpSpPr>
            <p:grpSpPr>
              <a:xfrm>
                <a:off x="483592" y="5694490"/>
                <a:ext cx="749808" cy="749808"/>
                <a:chOff x="343218" y="2937006"/>
                <a:chExt cx="1470342" cy="1470342"/>
              </a:xfrm>
            </p:grpSpPr>
            <p:sp>
              <p:nvSpPr>
                <p:cNvPr id="81" name="Oval 80">
                  <a:extLst>
                    <a:ext uri="{FF2B5EF4-FFF2-40B4-BE49-F238E27FC236}">
                      <a16:creationId xmlns:a16="http://schemas.microsoft.com/office/drawing/2014/main" id="{CE6BC633-544A-4850-99AC-66F4E2EDBE0D}"/>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82" name="Arc 81">
                  <a:extLst>
                    <a:ext uri="{FF2B5EF4-FFF2-40B4-BE49-F238E27FC236}">
                      <a16:creationId xmlns:a16="http://schemas.microsoft.com/office/drawing/2014/main" id="{4AF0E4A4-A54E-42DB-9464-8EE385FE8D41}"/>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3" name="Freeform 81">
                <a:extLst>
                  <a:ext uri="{FF2B5EF4-FFF2-40B4-BE49-F238E27FC236}">
                    <a16:creationId xmlns:a16="http://schemas.microsoft.com/office/drawing/2014/main" id="{DA6AFAA6-943C-468F-ABA9-68927C10BD8B}"/>
                  </a:ext>
                </a:extLst>
              </p:cNvPr>
              <p:cNvSpPr>
                <a:spLocks/>
              </p:cNvSpPr>
              <p:nvPr/>
            </p:nvSpPr>
            <p:spPr bwMode="black">
              <a:xfrm>
                <a:off x="674938" y="5819457"/>
                <a:ext cx="367116" cy="49987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2" name="Straight Connector 41">
              <a:extLst>
                <a:ext uri="{FF2B5EF4-FFF2-40B4-BE49-F238E27FC236}">
                  <a16:creationId xmlns:a16="http://schemas.microsoft.com/office/drawing/2014/main" id="{F305AB89-BA67-4EB1-B76E-970C58E54241}"/>
                </a:ext>
              </a:extLst>
            </p:cNvPr>
            <p:cNvCxnSpPr/>
            <p:nvPr/>
          </p:nvCxnSpPr>
          <p:spPr>
            <a:xfrm>
              <a:off x="1492886" y="646989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5282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Version compatibility</a:t>
            </a:r>
          </a:p>
        </p:txBody>
      </p:sp>
      <p:grpSp>
        <p:nvGrpSpPr>
          <p:cNvPr id="9" name="Group 8"/>
          <p:cNvGrpSpPr/>
          <p:nvPr/>
        </p:nvGrpSpPr>
        <p:grpSpPr>
          <a:xfrm>
            <a:off x="6565901" y="1451941"/>
            <a:ext cx="5405437" cy="5196535"/>
            <a:chOff x="6746144" y="1286611"/>
            <a:chExt cx="5227428" cy="5112341"/>
          </a:xfrm>
        </p:grpSpPr>
        <p:graphicFrame>
          <p:nvGraphicFramePr>
            <p:cNvPr id="5" name="Chart 4">
              <a:extLst>
                <a:ext uri="{FF2B5EF4-FFF2-40B4-BE49-F238E27FC236}">
                  <a16:creationId xmlns:a16="http://schemas.microsoft.com/office/drawing/2014/main" id="{86BAEC51-2ADA-428C-A996-B557B65A474C}"/>
                </a:ext>
              </a:extLst>
            </p:cNvPr>
            <p:cNvGraphicFramePr>
              <a:graphicFrameLocks/>
            </p:cNvGraphicFramePr>
            <p:nvPr>
              <p:extLst>
                <p:ext uri="{D42A27DB-BD31-4B8C-83A1-F6EECF244321}">
                  <p14:modId xmlns:p14="http://schemas.microsoft.com/office/powerpoint/2010/main" val="419143558"/>
                </p:ext>
              </p:extLst>
            </p:nvPr>
          </p:nvGraphicFramePr>
          <p:xfrm>
            <a:off x="6746144" y="1286611"/>
            <a:ext cx="5227428" cy="51123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75637" y="4183063"/>
              <a:ext cx="2151770" cy="835659"/>
            </a:xfrm>
            <a:prstGeom prst="rect">
              <a:avLst/>
            </a:prstGeom>
            <a:noFill/>
            <a:ln w="6350">
              <a:noFill/>
            </a:ln>
          </p:spPr>
          <p:txBody>
            <a:bodyPr wrap="none" lIns="182854" tIns="146283" rIns="182854" bIns="146283" rtlCol="0">
              <a:spAutoFit/>
            </a:bodyPr>
            <a:lstStyle/>
            <a:p>
              <a:pPr defTabSz="932597">
                <a:spcAft>
                  <a:spcPts val="600"/>
                </a:spcAft>
              </a:pPr>
              <a:r>
                <a:rPr lang="en-US" dirty="0">
                  <a:solidFill>
                    <a:schemeClr val="bg1"/>
                  </a:solidFill>
                  <a:latin typeface="Segoe UI"/>
                </a:rPr>
                <a:t>81% would prefer </a:t>
              </a:r>
              <a:br>
                <a:rPr lang="en-US" dirty="0">
                  <a:solidFill>
                    <a:schemeClr val="bg1"/>
                  </a:solidFill>
                  <a:latin typeface="Segoe UI"/>
                </a:rPr>
              </a:br>
              <a:r>
                <a:rPr lang="en-US" dirty="0">
                  <a:solidFill>
                    <a:schemeClr val="bg1"/>
                  </a:solidFill>
                  <a:latin typeface="Segoe UI"/>
                </a:rPr>
                <a:t>the latest version</a:t>
              </a:r>
            </a:p>
          </p:txBody>
        </p:sp>
        <p:sp>
          <p:nvSpPr>
            <p:cNvPr id="7" name="TextBox 6"/>
            <p:cNvSpPr txBox="1"/>
            <p:nvPr/>
          </p:nvSpPr>
          <p:spPr>
            <a:xfrm rot="1303475">
              <a:off x="7168886" y="2586942"/>
              <a:ext cx="2017645" cy="835659"/>
            </a:xfrm>
            <a:prstGeom prst="rect">
              <a:avLst/>
            </a:prstGeom>
            <a:noFill/>
            <a:ln w="6350">
              <a:noFill/>
            </a:ln>
          </p:spPr>
          <p:txBody>
            <a:bodyPr wrap="none" lIns="182854" tIns="146283" rIns="182854" bIns="146283" rtlCol="0">
              <a:spAutoFit/>
            </a:bodyPr>
            <a:lstStyle/>
            <a:p>
              <a:pPr defTabSz="932597">
                <a:spcAft>
                  <a:spcPts val="600"/>
                </a:spcAft>
              </a:pPr>
              <a:r>
                <a:rPr lang="en-US" dirty="0">
                  <a:solidFill>
                    <a:srgbClr val="000000"/>
                  </a:solidFill>
                  <a:latin typeface="Segoe UI"/>
                </a:rPr>
                <a:t>9% must run </a:t>
              </a:r>
              <a:br>
                <a:rPr lang="en-US" dirty="0">
                  <a:solidFill>
                    <a:srgbClr val="000000"/>
                  </a:solidFill>
                  <a:latin typeface="Segoe UI"/>
                </a:rPr>
              </a:br>
              <a:r>
                <a:rPr lang="en-US" dirty="0">
                  <a:solidFill>
                    <a:srgbClr val="000000"/>
                  </a:solidFill>
                  <a:latin typeface="Segoe UI"/>
                </a:rPr>
                <a:t>the same version</a:t>
              </a:r>
            </a:p>
          </p:txBody>
        </p:sp>
        <p:sp>
          <p:nvSpPr>
            <p:cNvPr id="8" name="TextBox 7"/>
            <p:cNvSpPr txBox="1"/>
            <p:nvPr/>
          </p:nvSpPr>
          <p:spPr>
            <a:xfrm rot="3235253">
              <a:off x="7995090" y="2003340"/>
              <a:ext cx="1756615" cy="821448"/>
            </a:xfrm>
            <a:prstGeom prst="rect">
              <a:avLst/>
            </a:prstGeom>
            <a:noFill/>
            <a:ln w="6350">
              <a:noFill/>
            </a:ln>
          </p:spPr>
          <p:txBody>
            <a:bodyPr wrap="square" lIns="182854" tIns="146283" rIns="182854" bIns="146283" rtlCol="0">
              <a:spAutoFit/>
            </a:bodyPr>
            <a:lstStyle/>
            <a:p>
              <a:pPr defTabSz="932597">
                <a:spcAft>
                  <a:spcPts val="600"/>
                </a:spcAft>
              </a:pPr>
              <a:r>
                <a:rPr lang="en-US" dirty="0">
                  <a:solidFill>
                    <a:schemeClr val="bg1"/>
                  </a:solidFill>
                  <a:latin typeface="Segoe UI"/>
                </a:rPr>
                <a:t>10%</a:t>
              </a:r>
              <a:br>
                <a:rPr lang="en-US" dirty="0">
                  <a:solidFill>
                    <a:schemeClr val="bg1"/>
                  </a:solidFill>
                  <a:latin typeface="Segoe UI"/>
                </a:rPr>
              </a:br>
              <a:r>
                <a:rPr lang="en-US" dirty="0">
                  <a:solidFill>
                    <a:schemeClr val="bg1"/>
                  </a:solidFill>
                  <a:latin typeface="Segoe UI"/>
                </a:rPr>
                <a:t>doesn’t care</a:t>
              </a:r>
            </a:p>
          </p:txBody>
        </p:sp>
      </p:grpSp>
      <p:sp>
        <p:nvSpPr>
          <p:cNvPr id="19" name="Rectangle 18">
            <a:extLst>
              <a:ext uri="{FF2B5EF4-FFF2-40B4-BE49-F238E27FC236}">
                <a16:creationId xmlns:a16="http://schemas.microsoft.com/office/drawing/2014/main" id="{08538693-DEAB-42B8-B80B-96E7F1786F3E}"/>
              </a:ext>
            </a:extLst>
          </p:cNvPr>
          <p:cNvSpPr/>
          <p:nvPr/>
        </p:nvSpPr>
        <p:spPr bwMode="auto">
          <a:xfrm>
            <a:off x="465137" y="1448740"/>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Most users would prefer the latest version</a:t>
            </a:r>
          </a:p>
        </p:txBody>
      </p:sp>
      <p:sp>
        <p:nvSpPr>
          <p:cNvPr id="20" name="Rectangle 19">
            <a:extLst>
              <a:ext uri="{FF2B5EF4-FFF2-40B4-BE49-F238E27FC236}">
                <a16:creationId xmlns:a16="http://schemas.microsoft.com/office/drawing/2014/main" id="{D770F6A2-ADCF-45A5-A669-6892E2DAF570}"/>
              </a:ext>
            </a:extLst>
          </p:cNvPr>
          <p:cNvSpPr/>
          <p:nvPr/>
        </p:nvSpPr>
        <p:spPr bwMode="auto">
          <a:xfrm>
            <a:off x="465137" y="2786161"/>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The major concern is risk associated to upgrades</a:t>
            </a:r>
          </a:p>
        </p:txBody>
      </p:sp>
      <p:sp>
        <p:nvSpPr>
          <p:cNvPr id="21" name="Rectangle 20">
            <a:extLst>
              <a:ext uri="{FF2B5EF4-FFF2-40B4-BE49-F238E27FC236}">
                <a16:creationId xmlns:a16="http://schemas.microsoft.com/office/drawing/2014/main" id="{FE46419A-5A19-4694-ABAF-ED62DA6F5585}"/>
              </a:ext>
            </a:extLst>
          </p:cNvPr>
          <p:cNvSpPr/>
          <p:nvPr/>
        </p:nvSpPr>
        <p:spPr bwMode="auto">
          <a:xfrm>
            <a:off x="465137" y="4123582"/>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We will support migrations from</a:t>
            </a:r>
            <a:br>
              <a:rPr lang="en-US" sz="2800" dirty="0">
                <a:solidFill>
                  <a:schemeClr val="tx1"/>
                </a:solidFill>
                <a:latin typeface="+mj-lt"/>
              </a:rPr>
            </a:br>
            <a:r>
              <a:rPr lang="en-US" sz="2800" dirty="0">
                <a:solidFill>
                  <a:schemeClr val="tx1"/>
                </a:solidFill>
                <a:latin typeface="+mj-lt"/>
              </a:rPr>
              <a:t>SQL 2005+</a:t>
            </a:r>
          </a:p>
        </p:txBody>
      </p:sp>
      <p:sp>
        <p:nvSpPr>
          <p:cNvPr id="22" name="Rectangle 21">
            <a:extLst>
              <a:ext uri="{FF2B5EF4-FFF2-40B4-BE49-F238E27FC236}">
                <a16:creationId xmlns:a16="http://schemas.microsoft.com/office/drawing/2014/main" id="{A562B865-D1D4-4F22-9BEC-A0B5C28B1C20}"/>
              </a:ext>
            </a:extLst>
          </p:cNvPr>
          <p:cNvSpPr/>
          <p:nvPr/>
        </p:nvSpPr>
        <p:spPr bwMode="auto">
          <a:xfrm>
            <a:off x="465137" y="5461004"/>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We will keep supporting old version DB </a:t>
            </a:r>
            <a:r>
              <a:rPr lang="en-US" sz="2800" dirty="0" err="1">
                <a:solidFill>
                  <a:schemeClr val="tx1"/>
                </a:solidFill>
                <a:latin typeface="+mj-lt"/>
              </a:rPr>
              <a:t>compat</a:t>
            </a:r>
            <a:r>
              <a:rPr lang="en-US" sz="2800" dirty="0">
                <a:solidFill>
                  <a:schemeClr val="tx1"/>
                </a:solidFill>
                <a:latin typeface="+mj-lt"/>
              </a:rPr>
              <a:t> levels in cloud </a:t>
            </a:r>
          </a:p>
        </p:txBody>
      </p:sp>
      <p:sp>
        <p:nvSpPr>
          <p:cNvPr id="23" name="Rectangle 22">
            <a:extLst>
              <a:ext uri="{FF2B5EF4-FFF2-40B4-BE49-F238E27FC236}">
                <a16:creationId xmlns:a16="http://schemas.microsoft.com/office/drawing/2014/main" id="{229C336F-2735-41E9-A8FB-F050379A3D9D}"/>
              </a:ext>
            </a:extLst>
          </p:cNvPr>
          <p:cNvSpPr/>
          <p:nvPr/>
        </p:nvSpPr>
        <p:spPr bwMode="auto">
          <a:xfrm>
            <a:off x="6565901" y="1448740"/>
            <a:ext cx="5405437" cy="520293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7094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B305-3753-4FC7-9EFB-65D7B907A33D}"/>
              </a:ext>
            </a:extLst>
          </p:cNvPr>
          <p:cNvSpPr>
            <a:spLocks noGrp="1"/>
          </p:cNvSpPr>
          <p:nvPr>
            <p:ph type="title"/>
          </p:nvPr>
        </p:nvSpPr>
        <p:spPr/>
        <p:txBody>
          <a:bodyPr/>
          <a:lstStyle/>
          <a:p>
            <a:r>
              <a:rPr lang="en-US" dirty="0"/>
              <a:t>Reliable and seamless migrations</a:t>
            </a:r>
            <a:br>
              <a:rPr lang="en-US" dirty="0"/>
            </a:br>
            <a:r>
              <a:rPr lang="en-US" sz="3200" dirty="0"/>
              <a:t>Azure Database Migration Service (DMS)</a:t>
            </a:r>
            <a:br>
              <a:rPr lang="en-US" sz="3200" dirty="0"/>
            </a:br>
            <a:endParaRPr lang="en-US" sz="3200" dirty="0"/>
          </a:p>
        </p:txBody>
      </p:sp>
      <p:sp>
        <p:nvSpPr>
          <p:cNvPr id="5" name="Rectangle 4">
            <a:extLst>
              <a:ext uri="{FF2B5EF4-FFF2-40B4-BE49-F238E27FC236}">
                <a16:creationId xmlns:a16="http://schemas.microsoft.com/office/drawing/2014/main" id="{F14A636E-5A0F-4F6B-9F23-EC6C6623814F}"/>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6B5A3E7F-FEEB-4A81-BFD8-D2E45EE254CF}"/>
              </a:ext>
            </a:extLst>
          </p:cNvPr>
          <p:cNvGrpSpPr/>
          <p:nvPr/>
        </p:nvGrpSpPr>
        <p:grpSpPr>
          <a:xfrm>
            <a:off x="462987" y="1570102"/>
            <a:ext cx="4745621" cy="4970998"/>
            <a:chOff x="462987" y="1570102"/>
            <a:chExt cx="4745621" cy="4970998"/>
          </a:xfrm>
        </p:grpSpPr>
        <p:sp>
          <p:nvSpPr>
            <p:cNvPr id="7" name="Rectangle 6">
              <a:extLst>
                <a:ext uri="{FF2B5EF4-FFF2-40B4-BE49-F238E27FC236}">
                  <a16:creationId xmlns:a16="http://schemas.microsoft.com/office/drawing/2014/main" id="{77A9EBEC-2910-45AE-A0BF-7841936A27F3}"/>
                </a:ext>
              </a:extLst>
            </p:cNvPr>
            <p:cNvSpPr/>
            <p:nvPr/>
          </p:nvSpPr>
          <p:spPr bwMode="auto">
            <a:xfrm>
              <a:off x="462987" y="1570102"/>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Fully managed database migration service for both operational databases and data warehouses</a:t>
              </a:r>
            </a:p>
          </p:txBody>
        </p:sp>
        <p:sp>
          <p:nvSpPr>
            <p:cNvPr id="8" name="Rectangle 7">
              <a:extLst>
                <a:ext uri="{FF2B5EF4-FFF2-40B4-BE49-F238E27FC236}">
                  <a16:creationId xmlns:a16="http://schemas.microsoft.com/office/drawing/2014/main" id="{D973C157-924B-4AF0-A8B3-36010359F64C}"/>
                </a:ext>
              </a:extLst>
            </p:cNvPr>
            <p:cNvSpPr/>
            <p:nvPr/>
          </p:nvSpPr>
          <p:spPr bwMode="auto">
            <a:xfrm>
              <a:off x="462987" y="242012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Supports minimal down time migrations</a:t>
              </a:r>
            </a:p>
          </p:txBody>
        </p:sp>
        <p:sp>
          <p:nvSpPr>
            <p:cNvPr id="9" name="Rectangle 8">
              <a:extLst>
                <a:ext uri="{FF2B5EF4-FFF2-40B4-BE49-F238E27FC236}">
                  <a16:creationId xmlns:a16="http://schemas.microsoft.com/office/drawing/2014/main" id="{F7A463F0-EF2E-49AD-A35C-D963D9658441}"/>
                </a:ext>
              </a:extLst>
            </p:cNvPr>
            <p:cNvSpPr/>
            <p:nvPr/>
          </p:nvSpPr>
          <p:spPr bwMode="auto">
            <a:xfrm>
              <a:off x="462987" y="327014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IN" sz="1600" kern="0" dirty="0">
                  <a:solidFill>
                    <a:schemeClr val="tx2"/>
                  </a:solidFill>
                  <a:cs typeface="Segoe UI Semibold" charset="0"/>
                </a:rPr>
                <a:t>Supports both homogeneous and heterogeneous source-target pairs</a:t>
              </a:r>
            </a:p>
          </p:txBody>
        </p:sp>
        <p:sp>
          <p:nvSpPr>
            <p:cNvPr id="10" name="Rectangle 9">
              <a:extLst>
                <a:ext uri="{FF2B5EF4-FFF2-40B4-BE49-F238E27FC236}">
                  <a16:creationId xmlns:a16="http://schemas.microsoft.com/office/drawing/2014/main" id="{E001B5E0-1A23-4D45-BECB-16FAED3D4A90}"/>
                </a:ext>
              </a:extLst>
            </p:cNvPr>
            <p:cNvSpPr/>
            <p:nvPr/>
          </p:nvSpPr>
          <p:spPr bwMode="auto">
            <a:xfrm>
              <a:off x="462987" y="4120164"/>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Initial focus on reliability and performance</a:t>
              </a:r>
            </a:p>
          </p:txBody>
        </p:sp>
        <p:sp>
          <p:nvSpPr>
            <p:cNvPr id="11" name="Rectangle 10">
              <a:extLst>
                <a:ext uri="{FF2B5EF4-FFF2-40B4-BE49-F238E27FC236}">
                  <a16:creationId xmlns:a16="http://schemas.microsoft.com/office/drawing/2014/main" id="{FD471C99-6F4C-4314-B773-0116AB36E415}"/>
                </a:ext>
              </a:extLst>
            </p:cNvPr>
            <p:cNvSpPr/>
            <p:nvPr/>
          </p:nvSpPr>
          <p:spPr bwMode="auto">
            <a:xfrm>
              <a:off x="462987" y="497018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Iterative addition of source-target pairs</a:t>
              </a:r>
            </a:p>
          </p:txBody>
        </p:sp>
        <p:sp>
          <p:nvSpPr>
            <p:cNvPr id="12" name="Rectangle 11">
              <a:extLst>
                <a:ext uri="{FF2B5EF4-FFF2-40B4-BE49-F238E27FC236}">
                  <a16:creationId xmlns:a16="http://schemas.microsoft.com/office/drawing/2014/main" id="{E07FAB31-C433-4F56-8179-2FEA07D4984A}"/>
                </a:ext>
              </a:extLst>
            </p:cNvPr>
            <p:cNvSpPr/>
            <p:nvPr/>
          </p:nvSpPr>
          <p:spPr bwMode="auto">
            <a:xfrm>
              <a:off x="462987" y="582020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IN" sz="1600" kern="0" dirty="0">
                  <a:solidFill>
                    <a:schemeClr val="tx2"/>
                  </a:solidFill>
                  <a:cs typeface="Segoe UI Semibold" charset="0"/>
                </a:rPr>
                <a:t>Continued investment in friction-free competitive conversions</a:t>
              </a:r>
            </a:p>
          </p:txBody>
        </p:sp>
      </p:grpSp>
      <p:grpSp>
        <p:nvGrpSpPr>
          <p:cNvPr id="13" name="Group 12">
            <a:extLst>
              <a:ext uri="{FF2B5EF4-FFF2-40B4-BE49-F238E27FC236}">
                <a16:creationId xmlns:a16="http://schemas.microsoft.com/office/drawing/2014/main" id="{EC578893-C18A-4879-8112-0B017A49D35F}"/>
              </a:ext>
            </a:extLst>
          </p:cNvPr>
          <p:cNvGrpSpPr/>
          <p:nvPr/>
        </p:nvGrpSpPr>
        <p:grpSpPr>
          <a:xfrm>
            <a:off x="6897281" y="1779750"/>
            <a:ext cx="3566233" cy="4567908"/>
            <a:chOff x="1018752" y="1259369"/>
            <a:chExt cx="3074164" cy="3937626"/>
          </a:xfrm>
        </p:grpSpPr>
        <p:sp>
          <p:nvSpPr>
            <p:cNvPr id="14" name="Freeform 266">
              <a:extLst>
                <a:ext uri="{FF2B5EF4-FFF2-40B4-BE49-F238E27FC236}">
                  <a16:creationId xmlns:a16="http://schemas.microsoft.com/office/drawing/2014/main" id="{DBC8D732-987F-470A-891A-CEEE6D85EA96}"/>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pic>
          <p:nvPicPr>
            <p:cNvPr id="15" name="Picture 14">
              <a:extLst>
                <a:ext uri="{FF2B5EF4-FFF2-40B4-BE49-F238E27FC236}">
                  <a16:creationId xmlns:a16="http://schemas.microsoft.com/office/drawing/2014/main" id="{E89CD283-FF97-4830-9F18-8033A60AF401}"/>
                </a:ext>
              </a:extLst>
            </p:cNvPr>
            <p:cNvPicPr>
              <a:picLocks noChangeAspect="1"/>
            </p:cNvPicPr>
            <p:nvPr/>
          </p:nvPicPr>
          <p:blipFill>
            <a:blip r:embed="rId2"/>
            <a:stretch>
              <a:fillRect/>
            </a:stretch>
          </p:blipFill>
          <p:spPr>
            <a:xfrm>
              <a:off x="1329868" y="3547270"/>
              <a:ext cx="1225965" cy="1641117"/>
            </a:xfrm>
            <a:prstGeom prst="rect">
              <a:avLst/>
            </a:prstGeom>
          </p:spPr>
        </p:pic>
        <p:sp>
          <p:nvSpPr>
            <p:cNvPr id="16" name="TextBox 15">
              <a:extLst>
                <a:ext uri="{FF2B5EF4-FFF2-40B4-BE49-F238E27FC236}">
                  <a16:creationId xmlns:a16="http://schemas.microsoft.com/office/drawing/2014/main" id="{CAB4DEBB-C3D3-416D-9325-003F8BD31FEF}"/>
                </a:ext>
              </a:extLst>
            </p:cNvPr>
            <p:cNvSpPr txBox="1"/>
            <p:nvPr/>
          </p:nvSpPr>
          <p:spPr>
            <a:xfrm>
              <a:off x="1473141" y="4350470"/>
              <a:ext cx="943135" cy="641241"/>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nvGrpSpPr>
            <p:cNvPr id="18" name="Group 17">
              <a:extLst>
                <a:ext uri="{FF2B5EF4-FFF2-40B4-BE49-F238E27FC236}">
                  <a16:creationId xmlns:a16="http://schemas.microsoft.com/office/drawing/2014/main" id="{B68F4E4B-3821-4D65-8886-B64D730CA7F6}"/>
                </a:ext>
              </a:extLst>
            </p:cNvPr>
            <p:cNvGrpSpPr/>
            <p:nvPr/>
          </p:nvGrpSpPr>
          <p:grpSpPr>
            <a:xfrm>
              <a:off x="2677647" y="3555878"/>
              <a:ext cx="1225965" cy="1641117"/>
              <a:chOff x="10005145" y="2724746"/>
              <a:chExt cx="1183664" cy="1584487"/>
            </a:xfrm>
          </p:grpSpPr>
          <p:pic>
            <p:nvPicPr>
              <p:cNvPr id="25" name="Picture 24">
                <a:extLst>
                  <a:ext uri="{FF2B5EF4-FFF2-40B4-BE49-F238E27FC236}">
                    <a16:creationId xmlns:a16="http://schemas.microsoft.com/office/drawing/2014/main" id="{C79C9467-B922-4C49-83B6-CF0E3BD32A14}"/>
                  </a:ext>
                </a:extLst>
              </p:cNvPr>
              <p:cNvPicPr>
                <a:picLocks noChangeAspect="1"/>
              </p:cNvPicPr>
              <p:nvPr/>
            </p:nvPicPr>
            <p:blipFill>
              <a:blip r:embed="rId3"/>
              <a:stretch>
                <a:fillRect/>
              </a:stretch>
            </p:blipFill>
            <p:spPr>
              <a:xfrm>
                <a:off x="10005145" y="2724746"/>
                <a:ext cx="1183664" cy="1584487"/>
              </a:xfrm>
              <a:prstGeom prst="rect">
                <a:avLst/>
              </a:prstGeom>
            </p:spPr>
          </p:pic>
          <p:sp>
            <p:nvSpPr>
              <p:cNvPr id="26" name="TextBox 25">
                <a:extLst>
                  <a:ext uri="{FF2B5EF4-FFF2-40B4-BE49-F238E27FC236}">
                    <a16:creationId xmlns:a16="http://schemas.microsoft.com/office/drawing/2014/main" id="{13075FBA-F827-40B3-81E0-BFAFF9E36CF2}"/>
                  </a:ext>
                </a:extLst>
              </p:cNvPr>
              <p:cNvSpPr txBox="1"/>
              <p:nvPr/>
            </p:nvSpPr>
            <p:spPr>
              <a:xfrm>
                <a:off x="10233692" y="3500230"/>
                <a:ext cx="775582" cy="52803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dirty="0">
                    <a:solidFill>
                      <a:schemeClr val="tx2"/>
                    </a:solidFill>
                    <a:latin typeface="Segoe UI Semibold" panose="020B0702040204020203" pitchFamily="34" charset="0"/>
                    <a:cs typeface="Segoe UI Semibold" panose="020B0702040204020203" pitchFamily="34" charset="0"/>
                  </a:rPr>
                  <a:t>SQL</a:t>
                </a:r>
              </a:p>
            </p:txBody>
          </p:sp>
        </p:grpSp>
        <p:cxnSp>
          <p:nvCxnSpPr>
            <p:cNvPr id="19" name="Straight Arrow Connector 18">
              <a:extLst>
                <a:ext uri="{FF2B5EF4-FFF2-40B4-BE49-F238E27FC236}">
                  <a16:creationId xmlns:a16="http://schemas.microsoft.com/office/drawing/2014/main" id="{1830F071-7BC2-4D2E-9AD3-D4597B197F0C}"/>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02EB40C-3FE4-43F2-87B6-8EC581BBF832}"/>
                </a:ext>
              </a:extLst>
            </p:cNvPr>
            <p:cNvPicPr>
              <a:picLocks noChangeAspect="1"/>
            </p:cNvPicPr>
            <p:nvPr/>
          </p:nvPicPr>
          <p:blipFill>
            <a:blip r:embed="rId3"/>
            <a:stretch>
              <a:fillRect/>
            </a:stretch>
          </p:blipFill>
          <p:spPr>
            <a:xfrm>
              <a:off x="2189959" y="1790712"/>
              <a:ext cx="756024" cy="1012038"/>
            </a:xfrm>
            <a:prstGeom prst="rect">
              <a:avLst/>
            </a:prstGeom>
          </p:spPr>
        </p:pic>
        <p:sp>
          <p:nvSpPr>
            <p:cNvPr id="21" name="TextBox 20">
              <a:extLst>
                <a:ext uri="{FF2B5EF4-FFF2-40B4-BE49-F238E27FC236}">
                  <a16:creationId xmlns:a16="http://schemas.microsoft.com/office/drawing/2014/main" id="{D623CC29-985B-42CF-B130-C15EA91DC935}"/>
                </a:ext>
              </a:extLst>
            </p:cNvPr>
            <p:cNvSpPr txBox="1"/>
            <p:nvPr/>
          </p:nvSpPr>
          <p:spPr>
            <a:xfrm>
              <a:off x="2140524" y="2245649"/>
              <a:ext cx="843373" cy="421769"/>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1400" dirty="0">
                  <a:solidFill>
                    <a:schemeClr val="tx2"/>
                  </a:solidFill>
                  <a:latin typeface="Segoe UI Semibold" panose="020B0702040204020203" pitchFamily="34" charset="0"/>
                  <a:cs typeface="Segoe UI Semibold" panose="020B0702040204020203" pitchFamily="34" charset="0"/>
                </a:rPr>
                <a:t>SQL DB</a:t>
              </a:r>
            </a:p>
          </p:txBody>
        </p:sp>
        <p:pic>
          <p:nvPicPr>
            <p:cNvPr id="22" name="Picture 21">
              <a:extLst>
                <a:ext uri="{FF2B5EF4-FFF2-40B4-BE49-F238E27FC236}">
                  <a16:creationId xmlns:a16="http://schemas.microsoft.com/office/drawing/2014/main" id="{E8AFD14A-7381-41D6-B4CA-B22DC551BB26}"/>
                </a:ext>
              </a:extLst>
            </p:cNvPr>
            <p:cNvPicPr>
              <a:picLocks noChangeAspect="1"/>
            </p:cNvPicPr>
            <p:nvPr/>
          </p:nvPicPr>
          <p:blipFill>
            <a:blip r:embed="rId2"/>
            <a:stretch>
              <a:fillRect/>
            </a:stretch>
          </p:blipFill>
          <p:spPr>
            <a:xfrm>
              <a:off x="1313668" y="3533300"/>
              <a:ext cx="1225965" cy="1641117"/>
            </a:xfrm>
            <a:prstGeom prst="rect">
              <a:avLst/>
            </a:prstGeom>
          </p:spPr>
        </p:pic>
        <p:cxnSp>
          <p:nvCxnSpPr>
            <p:cNvPr id="23" name="Straight Arrow Connector 22">
              <a:extLst>
                <a:ext uri="{FF2B5EF4-FFF2-40B4-BE49-F238E27FC236}">
                  <a16:creationId xmlns:a16="http://schemas.microsoft.com/office/drawing/2014/main" id="{BA5897FA-779F-4FF7-AB79-4D488FF0B852}"/>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B54C8-2CB4-4C60-94A4-0427A05693EF}"/>
                </a:ext>
              </a:extLst>
            </p:cNvPr>
            <p:cNvSpPr txBox="1"/>
            <p:nvPr/>
          </p:nvSpPr>
          <p:spPr>
            <a:xfrm>
              <a:off x="1361263" y="4336501"/>
              <a:ext cx="1089336" cy="541158"/>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dirty="0">
                  <a:solidFill>
                    <a:schemeClr val="tx2"/>
                  </a:solidFill>
                  <a:latin typeface="Segoe UI Semibold" panose="020B0702040204020203" pitchFamily="34" charset="0"/>
                  <a:cs typeface="Segoe UI Semibold" panose="020B0702040204020203" pitchFamily="34" charset="0"/>
                </a:rPr>
                <a:t>Oracle</a:t>
              </a:r>
            </a:p>
          </p:txBody>
        </p:sp>
      </p:grpSp>
      <p:sp>
        <p:nvSpPr>
          <p:cNvPr id="27" name="Text Placeholder 3">
            <a:extLst>
              <a:ext uri="{FF2B5EF4-FFF2-40B4-BE49-F238E27FC236}">
                <a16:creationId xmlns:a16="http://schemas.microsoft.com/office/drawing/2014/main" id="{3FA6ECC9-2463-4D95-9E44-61E46303323D}"/>
              </a:ext>
            </a:extLst>
          </p:cNvPr>
          <p:cNvSpPr txBox="1">
            <a:spLocks/>
          </p:cNvSpPr>
          <p:nvPr/>
        </p:nvSpPr>
        <p:spPr>
          <a:xfrm>
            <a:off x="462987" y="6689176"/>
            <a:ext cx="4219104" cy="138499"/>
          </a:xfrm>
          <a:prstGeom prst="rect">
            <a:avLst/>
          </a:prstGeom>
          <a:noFill/>
        </p:spPr>
        <p:txBody>
          <a:bodyPr wrap="none" lIns="0" tIns="0" rIns="0" bIns="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418">
              <a:spcBef>
                <a:spcPts val="1020"/>
              </a:spcBef>
              <a:buClr>
                <a:srgbClr val="D2D2D2"/>
              </a:buClr>
              <a:buNone/>
            </a:pPr>
            <a:r>
              <a:rPr lang="en-IN" sz="1000" b="1" dirty="0">
                <a:solidFill>
                  <a:schemeClr val="tx2"/>
                </a:solidFill>
                <a:latin typeface="Segoe UI" charset="0"/>
                <a:ea typeface="Segoe UI" charset="0"/>
                <a:cs typeface="Segoe UI" charset="0"/>
              </a:rPr>
              <a:t>Note</a:t>
            </a:r>
            <a:r>
              <a:rPr lang="en-IN" sz="1000" dirty="0">
                <a:solidFill>
                  <a:schemeClr val="tx2"/>
                </a:solidFill>
                <a:latin typeface="Segoe UI" charset="0"/>
                <a:ea typeface="Segoe UI" charset="0"/>
                <a:cs typeface="Segoe UI" charset="0"/>
              </a:rPr>
              <a:t>: For more information, contact </a:t>
            </a:r>
            <a:r>
              <a:rPr lang="en-IN" sz="1000" dirty="0">
                <a:solidFill>
                  <a:schemeClr val="tx2"/>
                </a:solidFill>
                <a:latin typeface="Segoe UI" charset="0"/>
                <a:ea typeface="Segoe UI" charset="0"/>
                <a:cs typeface="Segoe UI" charset="0"/>
                <a:hlinkClick r:id="rId4"/>
              </a:rPr>
              <a:t>datamigrationteam@microsoft.com</a:t>
            </a:r>
            <a:r>
              <a:rPr lang="en-IN" sz="1000" dirty="0">
                <a:solidFill>
                  <a:schemeClr val="tx2"/>
                </a:solidFill>
                <a:latin typeface="Segoe UI" charset="0"/>
                <a:ea typeface="Segoe UI" charset="0"/>
                <a:cs typeface="Segoe UI" charset="0"/>
              </a:rPr>
              <a:t>. </a:t>
            </a:r>
          </a:p>
        </p:txBody>
      </p:sp>
    </p:spTree>
    <p:extLst>
      <p:ext uri="{BB962C8B-B14F-4D97-AF65-F5344CB8AC3E}">
        <p14:creationId xmlns:p14="http://schemas.microsoft.com/office/powerpoint/2010/main" val="332579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Migration: SSIS/</a:t>
            </a:r>
            <a:r>
              <a:rPr lang="en-US" sz="4400" dirty="0" err="1"/>
              <a:t>SSAS</a:t>
            </a:r>
            <a:r>
              <a:rPr lang="en-US" sz="4400" dirty="0"/>
              <a:t>/SSRS</a:t>
            </a:r>
          </a:p>
        </p:txBody>
      </p:sp>
      <p:sp>
        <p:nvSpPr>
          <p:cNvPr id="22" name="Text Placeholder 2">
            <a:extLst>
              <a:ext uri="{FF2B5EF4-FFF2-40B4-BE49-F238E27FC236}">
                <a16:creationId xmlns:a16="http://schemas.microsoft.com/office/drawing/2014/main" id="{7A256F12-14C6-42C3-A39E-5DF18C185562}"/>
              </a:ext>
            </a:extLst>
          </p:cNvPr>
          <p:cNvSpPr txBox="1">
            <a:spLocks/>
          </p:cNvSpPr>
          <p:nvPr/>
        </p:nvSpPr>
        <p:spPr>
          <a:xfrm>
            <a:off x="2146300" y="3173622"/>
            <a:ext cx="9825037" cy="154401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100"/>
              </a:spcBef>
              <a:spcAft>
                <a:spcPts val="100"/>
              </a:spcAft>
              <a:buNone/>
            </a:pPr>
            <a:r>
              <a:rPr lang="en-US" sz="2400" dirty="0">
                <a:solidFill>
                  <a:schemeClr val="tx1"/>
                </a:solidFill>
              </a:rPr>
              <a:t>Recommendation: Move to PaaS model</a:t>
            </a:r>
          </a:p>
          <a:p>
            <a:pPr marL="274320" lvl="1" indent="-274320">
              <a:lnSpc>
                <a:spcPct val="100000"/>
              </a:lnSpc>
              <a:spcBef>
                <a:spcPts val="100"/>
              </a:spcBef>
              <a:spcAft>
                <a:spcPts val="300"/>
              </a:spcAft>
            </a:pPr>
            <a:r>
              <a:rPr lang="en-US" sz="2200" dirty="0"/>
              <a:t>Migrate your SSIS packages to new SSIS PaaS service</a:t>
            </a:r>
          </a:p>
          <a:p>
            <a:pPr marL="274320" lvl="1" indent="-274320">
              <a:lnSpc>
                <a:spcPct val="100000"/>
              </a:lnSpc>
              <a:spcBef>
                <a:spcPts val="100"/>
              </a:spcBef>
              <a:spcAft>
                <a:spcPts val="300"/>
              </a:spcAft>
            </a:pPr>
            <a:r>
              <a:rPr lang="en-US" sz="2200" dirty="0"/>
              <a:t>Migrate your OLAP models to Azure Analysis Services</a:t>
            </a:r>
          </a:p>
          <a:p>
            <a:pPr marL="0" lvl="1" indent="0">
              <a:lnSpc>
                <a:spcPct val="100000"/>
              </a:lnSpc>
              <a:spcBef>
                <a:spcPts val="100"/>
              </a:spcBef>
              <a:spcAft>
                <a:spcPts val="600"/>
              </a:spcAft>
              <a:buNone/>
            </a:pPr>
            <a:r>
              <a:rPr lang="en-US" sz="2400" dirty="0">
                <a:solidFill>
                  <a:schemeClr val="tx1"/>
                </a:solidFill>
              </a:rPr>
              <a:t>or run these services in Azure virtual machines</a:t>
            </a:r>
            <a:endParaRPr lang="en-US" sz="2800" dirty="0">
              <a:solidFill>
                <a:schemeClr val="tx1"/>
              </a:solidFill>
            </a:endParaRPr>
          </a:p>
        </p:txBody>
      </p:sp>
      <p:grpSp>
        <p:nvGrpSpPr>
          <p:cNvPr id="23" name="Group 22">
            <a:extLst>
              <a:ext uri="{FF2B5EF4-FFF2-40B4-BE49-F238E27FC236}">
                <a16:creationId xmlns:a16="http://schemas.microsoft.com/office/drawing/2014/main" id="{222F37D2-8A41-4DE7-BAE7-85F5975B9139}"/>
              </a:ext>
            </a:extLst>
          </p:cNvPr>
          <p:cNvGrpSpPr/>
          <p:nvPr/>
        </p:nvGrpSpPr>
        <p:grpSpPr>
          <a:xfrm>
            <a:off x="472758" y="1193019"/>
            <a:ext cx="1470342" cy="1470342"/>
            <a:chOff x="343218" y="1193019"/>
            <a:chExt cx="1470342" cy="1470342"/>
          </a:xfrm>
        </p:grpSpPr>
        <p:sp>
          <p:nvSpPr>
            <p:cNvPr id="24" name="Oval 23">
              <a:extLst>
                <a:ext uri="{FF2B5EF4-FFF2-40B4-BE49-F238E27FC236}">
                  <a16:creationId xmlns:a16="http://schemas.microsoft.com/office/drawing/2014/main" id="{CE8C6BA3-C025-401D-BD75-2C59B0093051}"/>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25" name="Arc 24">
              <a:extLst>
                <a:ext uri="{FF2B5EF4-FFF2-40B4-BE49-F238E27FC236}">
                  <a16:creationId xmlns:a16="http://schemas.microsoft.com/office/drawing/2014/main" id="{B8AD79D6-8ABD-457F-A259-31993F107585}"/>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26" name="Rectangle 25">
            <a:extLst>
              <a:ext uri="{FF2B5EF4-FFF2-40B4-BE49-F238E27FC236}">
                <a16:creationId xmlns:a16="http://schemas.microsoft.com/office/drawing/2014/main" id="{8CFC99FA-13EE-4FB3-B953-5908F5F4A6E2}"/>
              </a:ext>
            </a:extLst>
          </p:cNvPr>
          <p:cNvSpPr/>
          <p:nvPr/>
        </p:nvSpPr>
        <p:spPr>
          <a:xfrm>
            <a:off x="2146300" y="1743524"/>
            <a:ext cx="9825038" cy="369332"/>
          </a:xfrm>
          <a:prstGeom prst="rect">
            <a:avLst/>
          </a:prstGeom>
        </p:spPr>
        <p:txBody>
          <a:bodyPr wrap="square" lIns="0" tIns="0" rIns="0" bIns="0">
            <a:spAutoFit/>
          </a:bodyPr>
          <a:lstStyle/>
          <a:p>
            <a:r>
              <a:rPr lang="en-US" sz="2400" dirty="0">
                <a:latin typeface="+mj-lt"/>
              </a:rPr>
              <a:t>These services will </a:t>
            </a:r>
            <a:r>
              <a:rPr lang="en-US" sz="2400" b="1" dirty="0"/>
              <a:t>not be installed </a:t>
            </a:r>
            <a:r>
              <a:rPr lang="en-US" sz="2400" dirty="0">
                <a:latin typeface="+mj-lt"/>
              </a:rPr>
              <a:t>side-by-side with Managed Instance</a:t>
            </a:r>
          </a:p>
        </p:txBody>
      </p:sp>
      <p:cxnSp>
        <p:nvCxnSpPr>
          <p:cNvPr id="27" name="Straight Connector 26">
            <a:extLst>
              <a:ext uri="{FF2B5EF4-FFF2-40B4-BE49-F238E27FC236}">
                <a16:creationId xmlns:a16="http://schemas.microsoft.com/office/drawing/2014/main" id="{553AC351-5B0B-43AF-947D-3653E5598DCF}"/>
              </a:ext>
            </a:extLst>
          </p:cNvPr>
          <p:cNvCxnSpPr>
            <a:cxnSpLocks/>
          </p:cNvCxnSpPr>
          <p:nvPr/>
        </p:nvCxnSpPr>
        <p:spPr>
          <a:xfrm>
            <a:off x="2141538" y="4913310"/>
            <a:ext cx="982980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48F8DE8-C046-48BA-8135-5685C227FC02}"/>
              </a:ext>
            </a:extLst>
          </p:cNvPr>
          <p:cNvGrpSpPr/>
          <p:nvPr/>
        </p:nvGrpSpPr>
        <p:grpSpPr>
          <a:xfrm>
            <a:off x="472758" y="3183099"/>
            <a:ext cx="1470342" cy="1470342"/>
            <a:chOff x="343218" y="2937006"/>
            <a:chExt cx="1470342" cy="1470342"/>
          </a:xfrm>
        </p:grpSpPr>
        <p:sp>
          <p:nvSpPr>
            <p:cNvPr id="29" name="Oval 28">
              <a:extLst>
                <a:ext uri="{FF2B5EF4-FFF2-40B4-BE49-F238E27FC236}">
                  <a16:creationId xmlns:a16="http://schemas.microsoft.com/office/drawing/2014/main" id="{AB0C8336-76AF-4663-AD5F-4C01D155E3D9}"/>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0" name="Arc 29">
              <a:extLst>
                <a:ext uri="{FF2B5EF4-FFF2-40B4-BE49-F238E27FC236}">
                  <a16:creationId xmlns:a16="http://schemas.microsoft.com/office/drawing/2014/main" id="{F316AFE8-F143-4ADE-BE84-E1281549ABB6}"/>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31" name="Group 30">
            <a:extLst>
              <a:ext uri="{FF2B5EF4-FFF2-40B4-BE49-F238E27FC236}">
                <a16:creationId xmlns:a16="http://schemas.microsoft.com/office/drawing/2014/main" id="{7F711513-316E-4F86-A074-DB5D20694945}"/>
              </a:ext>
            </a:extLst>
          </p:cNvPr>
          <p:cNvGrpSpPr/>
          <p:nvPr/>
        </p:nvGrpSpPr>
        <p:grpSpPr>
          <a:xfrm>
            <a:off x="472758" y="5173177"/>
            <a:ext cx="1470342" cy="1470342"/>
            <a:chOff x="343218" y="1193019"/>
            <a:chExt cx="1470342" cy="1470342"/>
          </a:xfrm>
        </p:grpSpPr>
        <p:sp>
          <p:nvSpPr>
            <p:cNvPr id="32" name="Oval 31">
              <a:extLst>
                <a:ext uri="{FF2B5EF4-FFF2-40B4-BE49-F238E27FC236}">
                  <a16:creationId xmlns:a16="http://schemas.microsoft.com/office/drawing/2014/main" id="{DE9F9613-8E48-4947-9FFC-5B00FFA7D70F}"/>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3" name="Arc 32">
              <a:extLst>
                <a:ext uri="{FF2B5EF4-FFF2-40B4-BE49-F238E27FC236}">
                  <a16:creationId xmlns:a16="http://schemas.microsoft.com/office/drawing/2014/main" id="{31EDB296-48BE-419F-9BBD-1BBEBF1BBB9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ectangle 33">
            <a:extLst>
              <a:ext uri="{FF2B5EF4-FFF2-40B4-BE49-F238E27FC236}">
                <a16:creationId xmlns:a16="http://schemas.microsoft.com/office/drawing/2014/main" id="{F740D8C3-CD10-4D6D-A209-6BB82F25CC72}"/>
              </a:ext>
            </a:extLst>
          </p:cNvPr>
          <p:cNvSpPr/>
          <p:nvPr/>
        </p:nvSpPr>
        <p:spPr>
          <a:xfrm>
            <a:off x="2146300" y="5723682"/>
            <a:ext cx="9825038" cy="369332"/>
          </a:xfrm>
          <a:prstGeom prst="rect">
            <a:avLst/>
          </a:prstGeom>
        </p:spPr>
        <p:txBody>
          <a:bodyPr wrap="square" lIns="0" tIns="0" rIns="0" bIns="0">
            <a:spAutoFit/>
          </a:bodyPr>
          <a:lstStyle/>
          <a:p>
            <a:r>
              <a:rPr lang="en-US" sz="2400" dirty="0">
                <a:latin typeface="+mj-lt"/>
              </a:rPr>
              <a:t>For SSRS, the recommendation is to run in a virtual machine</a:t>
            </a:r>
          </a:p>
        </p:txBody>
      </p:sp>
      <p:cxnSp>
        <p:nvCxnSpPr>
          <p:cNvPr id="38" name="Straight Connector 37">
            <a:extLst>
              <a:ext uri="{FF2B5EF4-FFF2-40B4-BE49-F238E27FC236}">
                <a16:creationId xmlns:a16="http://schemas.microsoft.com/office/drawing/2014/main" id="{1B73E7BA-53FD-4A6A-9EF0-87FC4DF5C57D}"/>
              </a:ext>
            </a:extLst>
          </p:cNvPr>
          <p:cNvCxnSpPr>
            <a:cxnSpLocks/>
          </p:cNvCxnSpPr>
          <p:nvPr/>
        </p:nvCxnSpPr>
        <p:spPr>
          <a:xfrm>
            <a:off x="2141538" y="2923230"/>
            <a:ext cx="982980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52CB5375-7615-494C-9819-025DE979C058}"/>
              </a:ext>
            </a:extLst>
          </p:cNvPr>
          <p:cNvSpPr/>
          <p:nvPr/>
        </p:nvSpPr>
        <p:spPr>
          <a:xfrm>
            <a:off x="880263" y="5605818"/>
            <a:ext cx="655332" cy="605060"/>
          </a:xfrm>
          <a:custGeom>
            <a:avLst/>
            <a:gdLst>
              <a:gd name="connsiteX0" fmla="*/ 530484 w 564644"/>
              <a:gd name="connsiteY0" fmla="*/ 1412 h 521330"/>
              <a:gd name="connsiteX1" fmla="*/ 32467 w 564644"/>
              <a:gd name="connsiteY1" fmla="*/ 1412 h 521330"/>
              <a:gd name="connsiteX2" fmla="*/ 1412 w 564644"/>
              <a:gd name="connsiteY2" fmla="*/ 32466 h 521330"/>
              <a:gd name="connsiteX3" fmla="*/ 1412 w 564644"/>
              <a:gd name="connsiteY3" fmla="*/ 385351 h 521330"/>
              <a:gd name="connsiteX4" fmla="*/ 32467 w 564644"/>
              <a:gd name="connsiteY4" fmla="*/ 417911 h 521330"/>
              <a:gd name="connsiteX5" fmla="*/ 202990 w 564644"/>
              <a:gd name="connsiteY5" fmla="*/ 417911 h 521330"/>
              <a:gd name="connsiteX6" fmla="*/ 105118 w 564644"/>
              <a:gd name="connsiteY6" fmla="*/ 489053 h 521330"/>
              <a:gd name="connsiteX7" fmla="*/ 105118 w 564644"/>
              <a:gd name="connsiteY7" fmla="*/ 521612 h 521330"/>
              <a:gd name="connsiteX8" fmla="*/ 460844 w 564644"/>
              <a:gd name="connsiteY8" fmla="*/ 521612 h 521330"/>
              <a:gd name="connsiteX9" fmla="*/ 460844 w 564644"/>
              <a:gd name="connsiteY9" fmla="*/ 489053 h 521330"/>
              <a:gd name="connsiteX10" fmla="*/ 355632 w 564644"/>
              <a:gd name="connsiteY10" fmla="*/ 417911 h 521330"/>
              <a:gd name="connsiteX11" fmla="*/ 530484 w 564644"/>
              <a:gd name="connsiteY11" fmla="*/ 417911 h 521330"/>
              <a:gd name="connsiteX12" fmla="*/ 564551 w 564644"/>
              <a:gd name="connsiteY12" fmla="*/ 388174 h 521330"/>
              <a:gd name="connsiteX13" fmla="*/ 564551 w 564644"/>
              <a:gd name="connsiteY13" fmla="*/ 32466 h 521330"/>
              <a:gd name="connsiteX14" fmla="*/ 530484 w 564644"/>
              <a:gd name="connsiteY14" fmla="*/ 1412 h 521330"/>
              <a:gd name="connsiteX15" fmla="*/ 530484 w 564644"/>
              <a:gd name="connsiteY15" fmla="*/ 1412 h 521330"/>
              <a:gd name="connsiteX16" fmla="*/ 520132 w 564644"/>
              <a:gd name="connsiteY16" fmla="*/ 371989 h 521330"/>
              <a:gd name="connsiteX17" fmla="*/ 42819 w 564644"/>
              <a:gd name="connsiteY17" fmla="*/ 371989 h 521330"/>
              <a:gd name="connsiteX18" fmla="*/ 45830 w 564644"/>
              <a:gd name="connsiteY18" fmla="*/ 44322 h 521330"/>
              <a:gd name="connsiteX19" fmla="*/ 520132 w 564644"/>
              <a:gd name="connsiteY19" fmla="*/ 45828 h 521330"/>
              <a:gd name="connsiteX20" fmla="*/ 520132 w 564644"/>
              <a:gd name="connsiteY20" fmla="*/ 371989 h 5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44" h="521330">
                <a:moveTo>
                  <a:pt x="530484" y="1412"/>
                </a:moveTo>
                <a:lnTo>
                  <a:pt x="32467" y="1412"/>
                </a:lnTo>
                <a:cubicBezTo>
                  <a:pt x="16092" y="1412"/>
                  <a:pt x="1412" y="14774"/>
                  <a:pt x="1412" y="32466"/>
                </a:cubicBezTo>
                <a:lnTo>
                  <a:pt x="1412" y="385351"/>
                </a:lnTo>
                <a:cubicBezTo>
                  <a:pt x="1412" y="401725"/>
                  <a:pt x="14775" y="417911"/>
                  <a:pt x="32467" y="417911"/>
                </a:cubicBezTo>
                <a:lnTo>
                  <a:pt x="202990" y="417911"/>
                </a:lnTo>
                <a:cubicBezTo>
                  <a:pt x="220870" y="483218"/>
                  <a:pt x="213342" y="489053"/>
                  <a:pt x="105118" y="489053"/>
                </a:cubicBezTo>
                <a:lnTo>
                  <a:pt x="105118" y="521612"/>
                </a:lnTo>
                <a:lnTo>
                  <a:pt x="460844" y="521612"/>
                </a:lnTo>
                <a:lnTo>
                  <a:pt x="460844" y="489053"/>
                </a:lnTo>
                <a:cubicBezTo>
                  <a:pt x="352621" y="489053"/>
                  <a:pt x="337752" y="483030"/>
                  <a:pt x="355632" y="417911"/>
                </a:cubicBezTo>
                <a:lnTo>
                  <a:pt x="530484" y="417911"/>
                </a:lnTo>
                <a:cubicBezTo>
                  <a:pt x="546859" y="417911"/>
                  <a:pt x="564551" y="403043"/>
                  <a:pt x="564551" y="388174"/>
                </a:cubicBezTo>
                <a:lnTo>
                  <a:pt x="564551" y="32466"/>
                </a:lnTo>
                <a:cubicBezTo>
                  <a:pt x="564739" y="14774"/>
                  <a:pt x="546859" y="1412"/>
                  <a:pt x="530484" y="1412"/>
                </a:cubicBezTo>
                <a:lnTo>
                  <a:pt x="530484" y="1412"/>
                </a:lnTo>
                <a:close/>
                <a:moveTo>
                  <a:pt x="520132" y="371989"/>
                </a:moveTo>
                <a:lnTo>
                  <a:pt x="42819" y="371989"/>
                </a:lnTo>
                <a:lnTo>
                  <a:pt x="45830" y="44322"/>
                </a:lnTo>
                <a:lnTo>
                  <a:pt x="520132" y="45828"/>
                </a:lnTo>
                <a:lnTo>
                  <a:pt x="520132" y="371989"/>
                </a:lnTo>
                <a:close/>
              </a:path>
            </a:pathLst>
          </a:custGeom>
          <a:solidFill>
            <a:schemeClr val="bg1"/>
          </a:solidFill>
          <a:ln w="9525" cap="flat">
            <a:noFill/>
            <a:prstDash val="solid"/>
            <a:miter/>
          </a:ln>
        </p:spPr>
        <p:txBody>
          <a:bodyPr rtlCol="0" anchor="ctr"/>
          <a:lstStyle/>
          <a:p>
            <a:endParaRPr lang="en-IN"/>
          </a:p>
        </p:txBody>
      </p:sp>
      <p:grpSp>
        <p:nvGrpSpPr>
          <p:cNvPr id="52" name="Group 51">
            <a:extLst>
              <a:ext uri="{FF2B5EF4-FFF2-40B4-BE49-F238E27FC236}">
                <a16:creationId xmlns:a16="http://schemas.microsoft.com/office/drawing/2014/main" id="{A865C86B-29CD-40B5-953C-1A7677A1E279}"/>
              </a:ext>
            </a:extLst>
          </p:cNvPr>
          <p:cNvGrpSpPr/>
          <p:nvPr/>
        </p:nvGrpSpPr>
        <p:grpSpPr>
          <a:xfrm>
            <a:off x="1115825" y="5741785"/>
            <a:ext cx="194049" cy="223588"/>
            <a:chOff x="1111661" y="5769170"/>
            <a:chExt cx="194049" cy="223588"/>
          </a:xfrm>
        </p:grpSpPr>
        <p:sp>
          <p:nvSpPr>
            <p:cNvPr id="49" name="Freeform: Shape 48">
              <a:extLst>
                <a:ext uri="{FF2B5EF4-FFF2-40B4-BE49-F238E27FC236}">
                  <a16:creationId xmlns:a16="http://schemas.microsoft.com/office/drawing/2014/main" id="{9C51BB49-010C-4F66-BA17-55692315994C}"/>
                </a:ext>
              </a:extLst>
            </p:cNvPr>
            <p:cNvSpPr/>
            <p:nvPr/>
          </p:nvSpPr>
          <p:spPr>
            <a:xfrm>
              <a:off x="1122013" y="5769170"/>
              <a:ext cx="175040" cy="103513"/>
            </a:xfrm>
            <a:custGeom>
              <a:avLst/>
              <a:gdLst>
                <a:gd name="connsiteX0" fmla="*/ 174758 w 175039"/>
                <a:gd name="connsiteY0" fmla="*/ 51851 h 103513"/>
                <a:gd name="connsiteX1" fmla="*/ 87426 w 175039"/>
                <a:gd name="connsiteY1" fmla="*/ 1412 h 103513"/>
                <a:gd name="connsiteX2" fmla="*/ 1412 w 175039"/>
                <a:gd name="connsiteY2" fmla="*/ 51851 h 103513"/>
                <a:gd name="connsiteX3" fmla="*/ 1412 w 175039"/>
                <a:gd name="connsiteY3" fmla="*/ 53168 h 103513"/>
                <a:gd name="connsiteX4" fmla="*/ 87426 w 175039"/>
                <a:gd name="connsiteY4" fmla="*/ 103607 h 103513"/>
                <a:gd name="connsiteX5" fmla="*/ 174758 w 175039"/>
                <a:gd name="connsiteY5" fmla="*/ 53168 h 103513"/>
                <a:gd name="connsiteX6" fmla="*/ 174758 w 175039"/>
                <a:gd name="connsiteY6" fmla="*/ 51851 h 10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039" h="103513">
                  <a:moveTo>
                    <a:pt x="174758" y="51851"/>
                  </a:moveTo>
                  <a:lnTo>
                    <a:pt x="87426" y="1412"/>
                  </a:lnTo>
                  <a:lnTo>
                    <a:pt x="1412" y="51851"/>
                  </a:lnTo>
                  <a:lnTo>
                    <a:pt x="1412" y="53168"/>
                  </a:lnTo>
                  <a:lnTo>
                    <a:pt x="87426" y="103607"/>
                  </a:lnTo>
                  <a:lnTo>
                    <a:pt x="174758" y="53168"/>
                  </a:lnTo>
                  <a:lnTo>
                    <a:pt x="174758" y="51851"/>
                  </a:lnTo>
                  <a:close/>
                </a:path>
              </a:pathLst>
            </a:custGeom>
            <a:solidFill>
              <a:schemeClr val="bg1"/>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F84FFA4-0830-4DF1-8D7F-D610848F1B63}"/>
                </a:ext>
              </a:extLst>
            </p:cNvPr>
            <p:cNvSpPr/>
            <p:nvPr/>
          </p:nvSpPr>
          <p:spPr>
            <a:xfrm>
              <a:off x="1215367" y="5840311"/>
              <a:ext cx="90343" cy="152447"/>
            </a:xfrm>
            <a:custGeom>
              <a:avLst/>
              <a:gdLst>
                <a:gd name="connsiteX0" fmla="*/ 1412 w 90343"/>
                <a:gd name="connsiteY0" fmla="*/ 51851 h 152446"/>
                <a:gd name="connsiteX1" fmla="*/ 1412 w 90343"/>
                <a:gd name="connsiteY1" fmla="*/ 151035 h 152446"/>
                <a:gd name="connsiteX2" fmla="*/ 90437 w 90343"/>
                <a:gd name="connsiteY2" fmla="*/ 100784 h 152446"/>
                <a:gd name="connsiteX3" fmla="*/ 90437 w 90343"/>
                <a:gd name="connsiteY3" fmla="*/ 1412 h 152446"/>
                <a:gd name="connsiteX4" fmla="*/ 1412 w 90343"/>
                <a:gd name="connsiteY4" fmla="*/ 51851 h 15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43" h="152446">
                  <a:moveTo>
                    <a:pt x="1412" y="51851"/>
                  </a:moveTo>
                  <a:lnTo>
                    <a:pt x="1412" y="151035"/>
                  </a:lnTo>
                  <a:lnTo>
                    <a:pt x="90437" y="100784"/>
                  </a:lnTo>
                  <a:lnTo>
                    <a:pt x="90437" y="1412"/>
                  </a:lnTo>
                  <a:lnTo>
                    <a:pt x="1412" y="51851"/>
                  </a:lnTo>
                  <a:close/>
                </a:path>
              </a:pathLst>
            </a:custGeom>
            <a:solidFill>
              <a:schemeClr val="bg1"/>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B339772-1BD1-47AE-9D27-7F5DE21E4D15}"/>
                </a:ext>
              </a:extLst>
            </p:cNvPr>
            <p:cNvSpPr/>
            <p:nvPr/>
          </p:nvSpPr>
          <p:spPr>
            <a:xfrm>
              <a:off x="1111661" y="5840311"/>
              <a:ext cx="90343" cy="152447"/>
            </a:xfrm>
            <a:custGeom>
              <a:avLst/>
              <a:gdLst>
                <a:gd name="connsiteX0" fmla="*/ 90249 w 90343"/>
                <a:gd name="connsiteY0" fmla="*/ 51851 h 152446"/>
                <a:gd name="connsiteX1" fmla="*/ 1412 w 90343"/>
                <a:gd name="connsiteY1" fmla="*/ 1412 h 152446"/>
                <a:gd name="connsiteX2" fmla="*/ 1412 w 90343"/>
                <a:gd name="connsiteY2" fmla="*/ 100784 h 152446"/>
                <a:gd name="connsiteX3" fmla="*/ 90249 w 90343"/>
                <a:gd name="connsiteY3" fmla="*/ 151035 h 152446"/>
                <a:gd name="connsiteX4" fmla="*/ 90249 w 90343"/>
                <a:gd name="connsiteY4" fmla="*/ 51851 h 15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43" h="152446">
                  <a:moveTo>
                    <a:pt x="90249" y="51851"/>
                  </a:moveTo>
                  <a:lnTo>
                    <a:pt x="1412" y="1412"/>
                  </a:lnTo>
                  <a:lnTo>
                    <a:pt x="1412" y="100784"/>
                  </a:lnTo>
                  <a:lnTo>
                    <a:pt x="90249" y="151035"/>
                  </a:lnTo>
                  <a:lnTo>
                    <a:pt x="90249" y="51851"/>
                  </a:lnTo>
                  <a:close/>
                </a:path>
              </a:pathLst>
            </a:custGeom>
            <a:solidFill>
              <a:schemeClr val="bg1"/>
            </a:solidFill>
            <a:ln w="9525" cap="flat">
              <a:noFill/>
              <a:prstDash val="solid"/>
              <a:miter/>
            </a:ln>
          </p:spPr>
          <p:txBody>
            <a:bodyPr rtlCol="0" anchor="ctr"/>
            <a:lstStyle/>
            <a:p>
              <a:endParaRPr lang="en-IN"/>
            </a:p>
          </p:txBody>
        </p:sp>
      </p:grpSp>
      <p:grpSp>
        <p:nvGrpSpPr>
          <p:cNvPr id="56" name="Group 55">
            <a:extLst>
              <a:ext uri="{FF2B5EF4-FFF2-40B4-BE49-F238E27FC236}">
                <a16:creationId xmlns:a16="http://schemas.microsoft.com/office/drawing/2014/main" id="{FA779C68-C50E-4F47-874D-E789D266D55F}"/>
              </a:ext>
            </a:extLst>
          </p:cNvPr>
          <p:cNvGrpSpPr/>
          <p:nvPr/>
        </p:nvGrpSpPr>
        <p:grpSpPr>
          <a:xfrm>
            <a:off x="817772" y="1599095"/>
            <a:ext cx="780315" cy="658190"/>
            <a:chOff x="819179" y="1599095"/>
            <a:chExt cx="780315" cy="658190"/>
          </a:xfrm>
        </p:grpSpPr>
        <p:sp>
          <p:nvSpPr>
            <p:cNvPr id="54" name="Freeform 726">
              <a:extLst>
                <a:ext uri="{FF2B5EF4-FFF2-40B4-BE49-F238E27FC236}">
                  <a16:creationId xmlns:a16="http://schemas.microsoft.com/office/drawing/2014/main" id="{CA03F582-474D-43D8-BA5E-0E58DCB95E21}"/>
                </a:ext>
              </a:extLst>
            </p:cNvPr>
            <p:cNvSpPr>
              <a:spLocks noChangeArrowheads="1"/>
            </p:cNvSpPr>
            <p:nvPr/>
          </p:nvSpPr>
          <p:spPr bwMode="auto">
            <a:xfrm flipH="1" flipV="1">
              <a:off x="969576" y="1599095"/>
              <a:ext cx="629918" cy="658190"/>
            </a:xfrm>
            <a:custGeom>
              <a:avLst/>
              <a:gdLst>
                <a:gd name="connsiteX0" fmla="*/ 686121 w 1300903"/>
                <a:gd name="connsiteY0" fmla="*/ 789686 h 1359292"/>
                <a:gd name="connsiteX1" fmla="*/ 569606 w 1300903"/>
                <a:gd name="connsiteY1" fmla="*/ 679646 h 1359292"/>
                <a:gd name="connsiteX2" fmla="*/ 686121 w 1300903"/>
                <a:gd name="connsiteY2" fmla="*/ 569607 h 1359292"/>
                <a:gd name="connsiteX3" fmla="*/ 802635 w 1300903"/>
                <a:gd name="connsiteY3" fmla="*/ 679646 h 1359292"/>
                <a:gd name="connsiteX4" fmla="*/ 686121 w 1300903"/>
                <a:gd name="connsiteY4" fmla="*/ 789686 h 1359292"/>
                <a:gd name="connsiteX5" fmla="*/ 679646 w 1300903"/>
                <a:gd name="connsiteY5" fmla="*/ 1359292 h 1359292"/>
                <a:gd name="connsiteX6" fmla="*/ 1160230 w 1300903"/>
                <a:gd name="connsiteY6" fmla="*/ 1160230 h 1359292"/>
                <a:gd name="connsiteX7" fmla="*/ 1222702 w 1300903"/>
                <a:gd name="connsiteY7" fmla="*/ 1084512 h 1359292"/>
                <a:gd name="connsiteX8" fmla="*/ 1222702 w 1300903"/>
                <a:gd name="connsiteY8" fmla="*/ 746485 h 1359292"/>
                <a:gd name="connsiteX9" fmla="*/ 1025298 w 1300903"/>
                <a:gd name="connsiteY9" fmla="*/ 931550 h 1359292"/>
                <a:gd name="connsiteX10" fmla="*/ 1025298 w 1300903"/>
                <a:gd name="connsiteY10" fmla="*/ 668401 h 1359292"/>
                <a:gd name="connsiteX11" fmla="*/ 1300903 w 1300903"/>
                <a:gd name="connsiteY11" fmla="*/ 405922 h 1359292"/>
                <a:gd name="connsiteX12" fmla="*/ 1243220 w 1300903"/>
                <a:gd name="connsiteY12" fmla="*/ 299648 h 1359292"/>
                <a:gd name="connsiteX13" fmla="*/ 679646 w 1300903"/>
                <a:gd name="connsiteY13" fmla="*/ 0 h 1359292"/>
                <a:gd name="connsiteX14" fmla="*/ 0 w 1300903"/>
                <a:gd name="connsiteY14" fmla="*/ 679646 h 1359292"/>
                <a:gd name="connsiteX15" fmla="*/ 679646 w 1300903"/>
                <a:gd name="connsiteY15" fmla="*/ 1359292 h 135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0903" h="1359292">
                  <a:moveTo>
                    <a:pt x="686121" y="789686"/>
                  </a:moveTo>
                  <a:cubicBezTo>
                    <a:pt x="621772" y="789686"/>
                    <a:pt x="569606" y="740423"/>
                    <a:pt x="569606" y="679646"/>
                  </a:cubicBezTo>
                  <a:cubicBezTo>
                    <a:pt x="569606" y="618869"/>
                    <a:pt x="621772" y="569607"/>
                    <a:pt x="686121" y="569607"/>
                  </a:cubicBezTo>
                  <a:cubicBezTo>
                    <a:pt x="750470" y="569607"/>
                    <a:pt x="802635" y="618869"/>
                    <a:pt x="802635" y="679646"/>
                  </a:cubicBezTo>
                  <a:cubicBezTo>
                    <a:pt x="802635" y="740423"/>
                    <a:pt x="750470" y="789686"/>
                    <a:pt x="686121" y="789686"/>
                  </a:cubicBezTo>
                  <a:close/>
                  <a:moveTo>
                    <a:pt x="679646" y="1359292"/>
                  </a:moveTo>
                  <a:cubicBezTo>
                    <a:pt x="867327" y="1359292"/>
                    <a:pt x="1037238" y="1283221"/>
                    <a:pt x="1160230" y="1160230"/>
                  </a:cubicBezTo>
                  <a:lnTo>
                    <a:pt x="1222702" y="1084512"/>
                  </a:lnTo>
                  <a:lnTo>
                    <a:pt x="1222702" y="746485"/>
                  </a:lnTo>
                  <a:lnTo>
                    <a:pt x="1025298" y="931550"/>
                  </a:lnTo>
                  <a:lnTo>
                    <a:pt x="1025298" y="668401"/>
                  </a:lnTo>
                  <a:lnTo>
                    <a:pt x="1300903" y="405922"/>
                  </a:lnTo>
                  <a:lnTo>
                    <a:pt x="1243220" y="299648"/>
                  </a:lnTo>
                  <a:cubicBezTo>
                    <a:pt x="1121083" y="118861"/>
                    <a:pt x="914247" y="0"/>
                    <a:pt x="679646" y="0"/>
                  </a:cubicBezTo>
                  <a:cubicBezTo>
                    <a:pt x="304285" y="0"/>
                    <a:pt x="0" y="304285"/>
                    <a:pt x="0" y="679646"/>
                  </a:cubicBezTo>
                  <a:cubicBezTo>
                    <a:pt x="0" y="1055007"/>
                    <a:pt x="304285" y="1359292"/>
                    <a:pt x="679646" y="1359292"/>
                  </a:cubicBezTo>
                  <a:close/>
                </a:path>
              </a:pathLst>
            </a:custGeom>
            <a:solidFill>
              <a:schemeClr val="bg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prstClr val="black"/>
                </a:solidFill>
                <a:effectLst/>
                <a:uLnTx/>
                <a:uFillTx/>
                <a:latin typeface="Calibri" panose="020F0502020204030204"/>
                <a:ea typeface="+mn-ea"/>
                <a:cs typeface="+mn-cs"/>
              </a:endParaRPr>
            </a:p>
          </p:txBody>
        </p:sp>
        <p:sp>
          <p:nvSpPr>
            <p:cNvPr id="55" name="Freeform 482">
              <a:extLst>
                <a:ext uri="{FF2B5EF4-FFF2-40B4-BE49-F238E27FC236}">
                  <a16:creationId xmlns:a16="http://schemas.microsoft.com/office/drawing/2014/main" id="{C29F2C90-E50C-4103-B7AE-E850525DE902}"/>
                </a:ext>
              </a:extLst>
            </p:cNvPr>
            <p:cNvSpPr>
              <a:spLocks/>
            </p:cNvSpPr>
            <p:nvPr/>
          </p:nvSpPr>
          <p:spPr bwMode="auto">
            <a:xfrm flipH="1" flipV="1">
              <a:off x="819179" y="1747539"/>
              <a:ext cx="269547" cy="294621"/>
            </a:xfrm>
            <a:custGeom>
              <a:avLst/>
              <a:gdLst>
                <a:gd name="T0" fmla="*/ 27 w 43"/>
                <a:gd name="T1" fmla="*/ 17 h 47"/>
                <a:gd name="T2" fmla="*/ 43 w 43"/>
                <a:gd name="T3" fmla="*/ 32 h 47"/>
                <a:gd name="T4" fmla="*/ 43 w 43"/>
                <a:gd name="T5" fmla="*/ 20 h 47"/>
                <a:gd name="T6" fmla="*/ 21 w 43"/>
                <a:gd name="T7" fmla="*/ 0 h 47"/>
                <a:gd name="T8" fmla="*/ 0 w 43"/>
                <a:gd name="T9" fmla="*/ 20 h 47"/>
                <a:gd name="T10" fmla="*/ 0 w 43"/>
                <a:gd name="T11" fmla="*/ 32 h 47"/>
                <a:gd name="T12" fmla="*/ 16 w 43"/>
                <a:gd name="T13" fmla="*/ 17 h 47"/>
                <a:gd name="T14" fmla="*/ 16 w 43"/>
                <a:gd name="T15" fmla="*/ 47 h 47"/>
                <a:gd name="T16" fmla="*/ 27 w 43"/>
                <a:gd name="T17" fmla="*/ 47 h 47"/>
                <a:gd name="T18" fmla="*/ 27 w 43"/>
                <a:gd name="T1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7" y="17"/>
                  </a:moveTo>
                  <a:lnTo>
                    <a:pt x="43" y="32"/>
                  </a:lnTo>
                  <a:lnTo>
                    <a:pt x="43" y="20"/>
                  </a:lnTo>
                  <a:lnTo>
                    <a:pt x="21" y="0"/>
                  </a:lnTo>
                  <a:lnTo>
                    <a:pt x="0" y="20"/>
                  </a:lnTo>
                  <a:lnTo>
                    <a:pt x="0" y="32"/>
                  </a:lnTo>
                  <a:lnTo>
                    <a:pt x="16" y="17"/>
                  </a:lnTo>
                  <a:lnTo>
                    <a:pt x="16" y="47"/>
                  </a:lnTo>
                  <a:lnTo>
                    <a:pt x="27" y="47"/>
                  </a:lnTo>
                  <a:lnTo>
                    <a:pt x="27" y="17"/>
                  </a:lnTo>
                  <a:close/>
                </a:path>
              </a:pathLst>
            </a:custGeom>
            <a:solidFill>
              <a:schemeClr val="bg1"/>
            </a:solidFill>
            <a:ln w="4763" cap="flat">
              <a:noFill/>
              <a:prstDash val="solid"/>
              <a:miter lim="800000"/>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prstClr val="black"/>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218906C7-9E19-48A6-9996-FF598789C106}"/>
              </a:ext>
            </a:extLst>
          </p:cNvPr>
          <p:cNvGrpSpPr/>
          <p:nvPr/>
        </p:nvGrpSpPr>
        <p:grpSpPr>
          <a:xfrm>
            <a:off x="834919" y="3545259"/>
            <a:ext cx="746020" cy="746020"/>
            <a:chOff x="5982026" y="1506033"/>
            <a:chExt cx="1160466" cy="1160466"/>
          </a:xfrm>
          <a:solidFill>
            <a:schemeClr val="bg1"/>
          </a:solidFill>
        </p:grpSpPr>
        <p:sp>
          <p:nvSpPr>
            <p:cNvPr id="58" name="Oval 69">
              <a:extLst>
                <a:ext uri="{FF2B5EF4-FFF2-40B4-BE49-F238E27FC236}">
                  <a16:creationId xmlns:a16="http://schemas.microsoft.com/office/drawing/2014/main" id="{FB716D09-2709-403A-8E77-C9F1A7A5374A}"/>
                </a:ext>
              </a:extLst>
            </p:cNvPr>
            <p:cNvSpPr/>
            <p:nvPr/>
          </p:nvSpPr>
          <p:spPr bwMode="auto">
            <a:xfrm>
              <a:off x="5982026" y="1506033"/>
              <a:ext cx="1160466" cy="1160466"/>
            </a:xfrm>
            <a:custGeom>
              <a:avLst/>
              <a:gdLst/>
              <a:ahLst/>
              <a:cxnLst/>
              <a:rect l="l" t="t" r="r" b="b"/>
              <a:pathLst>
                <a:path w="1476966" h="1476966">
                  <a:moveTo>
                    <a:pt x="738483" y="51986"/>
                  </a:moveTo>
                  <a:cubicBezTo>
                    <a:pt x="359341" y="51986"/>
                    <a:pt x="51985" y="359341"/>
                    <a:pt x="51985" y="738483"/>
                  </a:cubicBezTo>
                  <a:cubicBezTo>
                    <a:pt x="51985" y="1117625"/>
                    <a:pt x="359341" y="1424980"/>
                    <a:pt x="738483" y="1424980"/>
                  </a:cubicBezTo>
                  <a:cubicBezTo>
                    <a:pt x="1117625" y="1424980"/>
                    <a:pt x="1424981" y="1117625"/>
                    <a:pt x="1424981" y="738483"/>
                  </a:cubicBezTo>
                  <a:cubicBezTo>
                    <a:pt x="1424981" y="359341"/>
                    <a:pt x="1117625" y="51986"/>
                    <a:pt x="738483" y="51986"/>
                  </a:cubicBezTo>
                  <a:close/>
                  <a:moveTo>
                    <a:pt x="738483" y="0"/>
                  </a:moveTo>
                  <a:cubicBezTo>
                    <a:pt x="1146336" y="0"/>
                    <a:pt x="1476966" y="330630"/>
                    <a:pt x="1476966" y="738483"/>
                  </a:cubicBezTo>
                  <a:cubicBezTo>
                    <a:pt x="1476966" y="1146336"/>
                    <a:pt x="1146336" y="1476966"/>
                    <a:pt x="738483" y="1476966"/>
                  </a:cubicBezTo>
                  <a:cubicBezTo>
                    <a:pt x="330630" y="1476966"/>
                    <a:pt x="0" y="1146336"/>
                    <a:pt x="0" y="738483"/>
                  </a:cubicBezTo>
                  <a:cubicBezTo>
                    <a:pt x="0" y="330630"/>
                    <a:pt x="330630" y="0"/>
                    <a:pt x="73848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9" name="Round Same Side Corner Rectangle 24">
              <a:extLst>
                <a:ext uri="{FF2B5EF4-FFF2-40B4-BE49-F238E27FC236}">
                  <a16:creationId xmlns:a16="http://schemas.microsoft.com/office/drawing/2014/main" id="{AF17789B-E18F-4A47-88D2-ACCC8A9E1D29}"/>
                </a:ext>
              </a:extLst>
            </p:cNvPr>
            <p:cNvSpPr/>
            <p:nvPr/>
          </p:nvSpPr>
          <p:spPr bwMode="auto">
            <a:xfrm>
              <a:off x="6171850" y="1783688"/>
              <a:ext cx="780818" cy="82145"/>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4000" dirty="0">
                <a:solidFill>
                  <a:schemeClr val="accent2"/>
                </a:solidFill>
                <a:latin typeface="Segoe UI Light" pitchFamily="34" charset="0"/>
              </a:endParaRPr>
            </a:p>
          </p:txBody>
        </p:sp>
        <p:sp>
          <p:nvSpPr>
            <p:cNvPr id="60" name="Rounded Rectangle 47">
              <a:extLst>
                <a:ext uri="{FF2B5EF4-FFF2-40B4-BE49-F238E27FC236}">
                  <a16:creationId xmlns:a16="http://schemas.microsoft.com/office/drawing/2014/main" id="{E8898D56-E1B5-4214-BC5B-6FEB3EE76BFB}"/>
                </a:ext>
              </a:extLst>
            </p:cNvPr>
            <p:cNvSpPr/>
            <p:nvPr/>
          </p:nvSpPr>
          <p:spPr bwMode="auto">
            <a:xfrm>
              <a:off x="6171850" y="1855709"/>
              <a:ext cx="780818" cy="533136"/>
            </a:xfrm>
            <a:custGeom>
              <a:avLst/>
              <a:gdLst/>
              <a:ahLst/>
              <a:cxnLst/>
              <a:rect l="l" t="t" r="r" b="b"/>
              <a:pathLst>
                <a:path w="874190" h="596890">
                  <a:moveTo>
                    <a:pt x="517315" y="302103"/>
                  </a:moveTo>
                  <a:cubicBezTo>
                    <a:pt x="526057" y="305544"/>
                    <a:pt x="533486" y="312320"/>
                    <a:pt x="537531" y="321615"/>
                  </a:cubicBezTo>
                  <a:cubicBezTo>
                    <a:pt x="545620" y="340205"/>
                    <a:pt x="537107" y="361833"/>
                    <a:pt x="518517" y="369922"/>
                  </a:cubicBezTo>
                  <a:cubicBezTo>
                    <a:pt x="499927" y="378011"/>
                    <a:pt x="478299" y="369498"/>
                    <a:pt x="470210" y="350908"/>
                  </a:cubicBezTo>
                  <a:cubicBezTo>
                    <a:pt x="462121" y="332318"/>
                    <a:pt x="470634" y="310690"/>
                    <a:pt x="489224" y="302601"/>
                  </a:cubicBezTo>
                  <a:cubicBezTo>
                    <a:pt x="498519" y="298557"/>
                    <a:pt x="508573" y="298663"/>
                    <a:pt x="517315" y="302103"/>
                  </a:cubicBezTo>
                  <a:close/>
                  <a:moveTo>
                    <a:pt x="503242" y="277592"/>
                  </a:moveTo>
                  <a:cubicBezTo>
                    <a:pt x="495622" y="277670"/>
                    <a:pt x="487893" y="279244"/>
                    <a:pt x="480466" y="282475"/>
                  </a:cubicBezTo>
                  <a:cubicBezTo>
                    <a:pt x="450761" y="295401"/>
                    <a:pt x="437158" y="329960"/>
                    <a:pt x="450084" y="359666"/>
                  </a:cubicBezTo>
                  <a:cubicBezTo>
                    <a:pt x="463010" y="389371"/>
                    <a:pt x="497569" y="402974"/>
                    <a:pt x="527274" y="390048"/>
                  </a:cubicBezTo>
                  <a:cubicBezTo>
                    <a:pt x="556980" y="377122"/>
                    <a:pt x="570582" y="342563"/>
                    <a:pt x="557657" y="312858"/>
                  </a:cubicBezTo>
                  <a:cubicBezTo>
                    <a:pt x="547963" y="290579"/>
                    <a:pt x="526099" y="277357"/>
                    <a:pt x="503242" y="277592"/>
                  </a:cubicBezTo>
                  <a:close/>
                  <a:moveTo>
                    <a:pt x="503002" y="255200"/>
                  </a:moveTo>
                  <a:cubicBezTo>
                    <a:pt x="534583" y="254875"/>
                    <a:pt x="564791" y="273143"/>
                    <a:pt x="578185" y="303925"/>
                  </a:cubicBezTo>
                  <a:cubicBezTo>
                    <a:pt x="596044" y="344968"/>
                    <a:pt x="577250" y="392718"/>
                    <a:pt x="536207" y="410577"/>
                  </a:cubicBezTo>
                  <a:cubicBezTo>
                    <a:pt x="495164" y="428436"/>
                    <a:pt x="447414" y="409641"/>
                    <a:pt x="429555" y="368598"/>
                  </a:cubicBezTo>
                  <a:cubicBezTo>
                    <a:pt x="411696" y="327555"/>
                    <a:pt x="430491" y="279806"/>
                    <a:pt x="471534" y="261947"/>
                  </a:cubicBezTo>
                  <a:cubicBezTo>
                    <a:pt x="481795" y="257482"/>
                    <a:pt x="492475" y="255308"/>
                    <a:pt x="503002" y="255200"/>
                  </a:cubicBezTo>
                  <a:close/>
                  <a:moveTo>
                    <a:pt x="308659" y="209494"/>
                  </a:moveTo>
                  <a:cubicBezTo>
                    <a:pt x="314061" y="211620"/>
                    <a:pt x="318651" y="215806"/>
                    <a:pt x="321149" y="221549"/>
                  </a:cubicBezTo>
                  <a:cubicBezTo>
                    <a:pt x="326147" y="233035"/>
                    <a:pt x="320888" y="246398"/>
                    <a:pt x="309402" y="251396"/>
                  </a:cubicBezTo>
                  <a:cubicBezTo>
                    <a:pt x="297916" y="256394"/>
                    <a:pt x="284553" y="251134"/>
                    <a:pt x="279555" y="239648"/>
                  </a:cubicBezTo>
                  <a:cubicBezTo>
                    <a:pt x="274557" y="228162"/>
                    <a:pt x="279817" y="214800"/>
                    <a:pt x="291303" y="209802"/>
                  </a:cubicBezTo>
                  <a:cubicBezTo>
                    <a:pt x="297046" y="207303"/>
                    <a:pt x="303258" y="207368"/>
                    <a:pt x="308659" y="209494"/>
                  </a:cubicBezTo>
                  <a:close/>
                  <a:moveTo>
                    <a:pt x="313626" y="196875"/>
                  </a:moveTo>
                  <a:cubicBezTo>
                    <a:pt x="304995" y="193478"/>
                    <a:pt x="295069" y="193374"/>
                    <a:pt x="285892" y="197367"/>
                  </a:cubicBezTo>
                  <a:cubicBezTo>
                    <a:pt x="267538" y="205353"/>
                    <a:pt x="259134" y="226706"/>
                    <a:pt x="267120" y="245059"/>
                  </a:cubicBezTo>
                  <a:cubicBezTo>
                    <a:pt x="275106" y="263413"/>
                    <a:pt x="296459" y="271817"/>
                    <a:pt x="314812" y="263831"/>
                  </a:cubicBezTo>
                  <a:cubicBezTo>
                    <a:pt x="333166" y="255845"/>
                    <a:pt x="341571" y="234492"/>
                    <a:pt x="333584" y="216139"/>
                  </a:cubicBezTo>
                  <a:cubicBezTo>
                    <a:pt x="329591" y="206962"/>
                    <a:pt x="322257" y="200272"/>
                    <a:pt x="313626" y="196875"/>
                  </a:cubicBezTo>
                  <a:close/>
                  <a:moveTo>
                    <a:pt x="523183" y="194112"/>
                  </a:moveTo>
                  <a:cubicBezTo>
                    <a:pt x="509530" y="191969"/>
                    <a:pt x="495492" y="191931"/>
                    <a:pt x="481533" y="194277"/>
                  </a:cubicBezTo>
                  <a:cubicBezTo>
                    <a:pt x="487218" y="211735"/>
                    <a:pt x="478543" y="230818"/>
                    <a:pt x="461261" y="238337"/>
                  </a:cubicBezTo>
                  <a:cubicBezTo>
                    <a:pt x="444076" y="245815"/>
                    <a:pt x="424326" y="239272"/>
                    <a:pt x="415377" y="223388"/>
                  </a:cubicBezTo>
                  <a:cubicBezTo>
                    <a:pt x="404262" y="231938"/>
                    <a:pt x="394647" y="241970"/>
                    <a:pt x="386981" y="253278"/>
                  </a:cubicBezTo>
                  <a:cubicBezTo>
                    <a:pt x="403229" y="261475"/>
                    <a:pt x="410674" y="280861"/>
                    <a:pt x="404032" y="298358"/>
                  </a:cubicBezTo>
                  <a:cubicBezTo>
                    <a:pt x="397339" y="315988"/>
                    <a:pt x="378674" y="325562"/>
                    <a:pt x="360956" y="320699"/>
                  </a:cubicBezTo>
                  <a:cubicBezTo>
                    <a:pt x="359481" y="333170"/>
                    <a:pt x="359686" y="345921"/>
                    <a:pt x="361846" y="358602"/>
                  </a:cubicBezTo>
                  <a:cubicBezTo>
                    <a:pt x="379315" y="352895"/>
                    <a:pt x="398423" y="361570"/>
                    <a:pt x="405948" y="378865"/>
                  </a:cubicBezTo>
                  <a:cubicBezTo>
                    <a:pt x="413426" y="396050"/>
                    <a:pt x="406883" y="415800"/>
                    <a:pt x="390999" y="424749"/>
                  </a:cubicBezTo>
                  <a:cubicBezTo>
                    <a:pt x="398747" y="434821"/>
                    <a:pt x="407711" y="443661"/>
                    <a:pt x="417866" y="450779"/>
                  </a:cubicBezTo>
                  <a:cubicBezTo>
                    <a:pt x="426517" y="434829"/>
                    <a:pt x="446043" y="427955"/>
                    <a:pt x="463314" y="435045"/>
                  </a:cubicBezTo>
                  <a:cubicBezTo>
                    <a:pt x="480693" y="442180"/>
                    <a:pt x="489762" y="460978"/>
                    <a:pt x="484534" y="478501"/>
                  </a:cubicBezTo>
                  <a:cubicBezTo>
                    <a:pt x="498192" y="480593"/>
                    <a:pt x="512238" y="480607"/>
                    <a:pt x="526206" y="478247"/>
                  </a:cubicBezTo>
                  <a:cubicBezTo>
                    <a:pt x="520516" y="460787"/>
                    <a:pt x="529191" y="441698"/>
                    <a:pt x="546476" y="434177"/>
                  </a:cubicBezTo>
                  <a:cubicBezTo>
                    <a:pt x="563661" y="426700"/>
                    <a:pt x="583411" y="433242"/>
                    <a:pt x="592360" y="449127"/>
                  </a:cubicBezTo>
                  <a:cubicBezTo>
                    <a:pt x="603475" y="440576"/>
                    <a:pt x="613090" y="430544"/>
                    <a:pt x="620755" y="419236"/>
                  </a:cubicBezTo>
                  <a:cubicBezTo>
                    <a:pt x="604507" y="411039"/>
                    <a:pt x="597063" y="391653"/>
                    <a:pt x="603705" y="374157"/>
                  </a:cubicBezTo>
                  <a:cubicBezTo>
                    <a:pt x="610398" y="356527"/>
                    <a:pt x="629063" y="346954"/>
                    <a:pt x="646780" y="351816"/>
                  </a:cubicBezTo>
                  <a:cubicBezTo>
                    <a:pt x="648256" y="339345"/>
                    <a:pt x="648051" y="326594"/>
                    <a:pt x="645891" y="313913"/>
                  </a:cubicBezTo>
                  <a:cubicBezTo>
                    <a:pt x="628422" y="319620"/>
                    <a:pt x="609314" y="310945"/>
                    <a:pt x="601788" y="293649"/>
                  </a:cubicBezTo>
                  <a:cubicBezTo>
                    <a:pt x="594266" y="276362"/>
                    <a:pt x="600932" y="256479"/>
                    <a:pt x="617001" y="247582"/>
                  </a:cubicBezTo>
                  <a:cubicBezTo>
                    <a:pt x="609224" y="237524"/>
                    <a:pt x="600074" y="228851"/>
                    <a:pt x="589922" y="221659"/>
                  </a:cubicBezTo>
                  <a:cubicBezTo>
                    <a:pt x="581287" y="237662"/>
                    <a:pt x="561724" y="244572"/>
                    <a:pt x="544423" y="237470"/>
                  </a:cubicBezTo>
                  <a:cubicBezTo>
                    <a:pt x="527077" y="230348"/>
                    <a:pt x="518009" y="211607"/>
                    <a:pt x="523183" y="194112"/>
                  </a:cubicBezTo>
                  <a:close/>
                  <a:moveTo>
                    <a:pt x="299815" y="180515"/>
                  </a:moveTo>
                  <a:cubicBezTo>
                    <a:pt x="319328" y="180314"/>
                    <a:pt x="337993" y="191600"/>
                    <a:pt x="346268" y="210620"/>
                  </a:cubicBezTo>
                  <a:cubicBezTo>
                    <a:pt x="357302" y="235978"/>
                    <a:pt x="345690" y="265481"/>
                    <a:pt x="320332" y="276515"/>
                  </a:cubicBezTo>
                  <a:cubicBezTo>
                    <a:pt x="294973" y="287549"/>
                    <a:pt x="265470" y="275937"/>
                    <a:pt x="254436" y="250578"/>
                  </a:cubicBezTo>
                  <a:cubicBezTo>
                    <a:pt x="243402" y="225220"/>
                    <a:pt x="255014" y="195717"/>
                    <a:pt x="280373" y="184683"/>
                  </a:cubicBezTo>
                  <a:cubicBezTo>
                    <a:pt x="286713" y="181925"/>
                    <a:pt x="293311" y="180581"/>
                    <a:pt x="299815" y="180515"/>
                  </a:cubicBezTo>
                  <a:close/>
                  <a:moveTo>
                    <a:pt x="312285" y="142771"/>
                  </a:moveTo>
                  <a:cubicBezTo>
                    <a:pt x="303849" y="141447"/>
                    <a:pt x="295176" y="141424"/>
                    <a:pt x="286551" y="142873"/>
                  </a:cubicBezTo>
                  <a:cubicBezTo>
                    <a:pt x="290063" y="153660"/>
                    <a:pt x="284703" y="165450"/>
                    <a:pt x="274026" y="170096"/>
                  </a:cubicBezTo>
                  <a:cubicBezTo>
                    <a:pt x="263408" y="174716"/>
                    <a:pt x="251205" y="170674"/>
                    <a:pt x="245676" y="160859"/>
                  </a:cubicBezTo>
                  <a:cubicBezTo>
                    <a:pt x="238809" y="166142"/>
                    <a:pt x="232868" y="172340"/>
                    <a:pt x="228132" y="179327"/>
                  </a:cubicBezTo>
                  <a:cubicBezTo>
                    <a:pt x="238171" y="184392"/>
                    <a:pt x="242770" y="196370"/>
                    <a:pt x="238667" y="207180"/>
                  </a:cubicBezTo>
                  <a:cubicBezTo>
                    <a:pt x="234532" y="218073"/>
                    <a:pt x="222999" y="223988"/>
                    <a:pt x="212052" y="220983"/>
                  </a:cubicBezTo>
                  <a:cubicBezTo>
                    <a:pt x="211140" y="228689"/>
                    <a:pt x="211268" y="236567"/>
                    <a:pt x="212602" y="244402"/>
                  </a:cubicBezTo>
                  <a:cubicBezTo>
                    <a:pt x="223395" y="240876"/>
                    <a:pt x="235201" y="246236"/>
                    <a:pt x="239851" y="256922"/>
                  </a:cubicBezTo>
                  <a:cubicBezTo>
                    <a:pt x="244471" y="267540"/>
                    <a:pt x="240428" y="279742"/>
                    <a:pt x="230614" y="285271"/>
                  </a:cubicBezTo>
                  <a:cubicBezTo>
                    <a:pt x="235401" y="291494"/>
                    <a:pt x="240940" y="296956"/>
                    <a:pt x="247214" y="301354"/>
                  </a:cubicBezTo>
                  <a:cubicBezTo>
                    <a:pt x="252559" y="291499"/>
                    <a:pt x="264623" y="287252"/>
                    <a:pt x="275294" y="291633"/>
                  </a:cubicBezTo>
                  <a:cubicBezTo>
                    <a:pt x="286032" y="296041"/>
                    <a:pt x="291635" y="307656"/>
                    <a:pt x="288405" y="318482"/>
                  </a:cubicBezTo>
                  <a:cubicBezTo>
                    <a:pt x="296844" y="319775"/>
                    <a:pt x="305522" y="319783"/>
                    <a:pt x="314152" y="318325"/>
                  </a:cubicBezTo>
                  <a:cubicBezTo>
                    <a:pt x="310637" y="307537"/>
                    <a:pt x="315997" y="295744"/>
                    <a:pt x="326677" y="291097"/>
                  </a:cubicBezTo>
                  <a:cubicBezTo>
                    <a:pt x="337294" y="286476"/>
                    <a:pt x="349497" y="290519"/>
                    <a:pt x="355026" y="300333"/>
                  </a:cubicBezTo>
                  <a:cubicBezTo>
                    <a:pt x="361893" y="295050"/>
                    <a:pt x="367834" y="288852"/>
                    <a:pt x="372570" y="281865"/>
                  </a:cubicBezTo>
                  <a:cubicBezTo>
                    <a:pt x="362531" y="276801"/>
                    <a:pt x="357932" y="264823"/>
                    <a:pt x="362036" y="254013"/>
                  </a:cubicBezTo>
                  <a:cubicBezTo>
                    <a:pt x="366171" y="243120"/>
                    <a:pt x="377703" y="237205"/>
                    <a:pt x="388650" y="240209"/>
                  </a:cubicBezTo>
                  <a:cubicBezTo>
                    <a:pt x="389562" y="232504"/>
                    <a:pt x="389435" y="224626"/>
                    <a:pt x="388100" y="216791"/>
                  </a:cubicBezTo>
                  <a:cubicBezTo>
                    <a:pt x="377307" y="220317"/>
                    <a:pt x="365501" y="214957"/>
                    <a:pt x="360851" y="204271"/>
                  </a:cubicBezTo>
                  <a:cubicBezTo>
                    <a:pt x="356204" y="193590"/>
                    <a:pt x="360323" y="181305"/>
                    <a:pt x="370251" y="175808"/>
                  </a:cubicBezTo>
                  <a:cubicBezTo>
                    <a:pt x="365446" y="169593"/>
                    <a:pt x="359792" y="164235"/>
                    <a:pt x="353520" y="159791"/>
                  </a:cubicBezTo>
                  <a:cubicBezTo>
                    <a:pt x="348185" y="169679"/>
                    <a:pt x="336098" y="173948"/>
                    <a:pt x="325408" y="169560"/>
                  </a:cubicBezTo>
                  <a:cubicBezTo>
                    <a:pt x="314691" y="165160"/>
                    <a:pt x="309088" y="153580"/>
                    <a:pt x="312285" y="142771"/>
                  </a:cubicBezTo>
                  <a:close/>
                  <a:moveTo>
                    <a:pt x="65491" y="0"/>
                  </a:moveTo>
                  <a:lnTo>
                    <a:pt x="808699" y="0"/>
                  </a:lnTo>
                  <a:cubicBezTo>
                    <a:pt x="844869" y="0"/>
                    <a:pt x="874190" y="29321"/>
                    <a:pt x="874190" y="65491"/>
                  </a:cubicBezTo>
                  <a:lnTo>
                    <a:pt x="874190" y="531399"/>
                  </a:lnTo>
                  <a:cubicBezTo>
                    <a:pt x="874190" y="567569"/>
                    <a:pt x="844869" y="596890"/>
                    <a:pt x="808699" y="596890"/>
                  </a:cubicBezTo>
                  <a:lnTo>
                    <a:pt x="65491" y="596890"/>
                  </a:lnTo>
                  <a:cubicBezTo>
                    <a:pt x="29321" y="596890"/>
                    <a:pt x="0" y="567569"/>
                    <a:pt x="0" y="531399"/>
                  </a:cubicBezTo>
                  <a:lnTo>
                    <a:pt x="0" y="65491"/>
                  </a:lnTo>
                  <a:cubicBezTo>
                    <a:pt x="0" y="29321"/>
                    <a:pt x="29321" y="0"/>
                    <a:pt x="65491"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4000" dirty="0">
                <a:solidFill>
                  <a:schemeClr val="accent2"/>
                </a:solidFill>
                <a:latin typeface="Segoe UI Light" pitchFamily="34" charset="0"/>
              </a:endParaRPr>
            </a:p>
          </p:txBody>
        </p:sp>
      </p:grpSp>
    </p:spTree>
    <p:extLst>
      <p:ext uri="{BB962C8B-B14F-4D97-AF65-F5344CB8AC3E}">
        <p14:creationId xmlns:p14="http://schemas.microsoft.com/office/powerpoint/2010/main" val="28683041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6198-1BC5-4D53-9EB6-146AA3906E7B}"/>
              </a:ext>
            </a:extLst>
          </p:cNvPr>
          <p:cNvSpPr>
            <a:spLocks noGrp="1"/>
          </p:cNvSpPr>
          <p:nvPr>
            <p:ph type="title"/>
          </p:nvPr>
        </p:nvSpPr>
        <p:spPr/>
        <p:txBody>
          <a:bodyPr/>
          <a:lstStyle/>
          <a:p>
            <a:r>
              <a:rPr lang="en-US" dirty="0"/>
              <a:t>Right customers for migration</a:t>
            </a:r>
            <a:endParaRPr lang="en-IN" dirty="0"/>
          </a:p>
        </p:txBody>
      </p:sp>
      <p:cxnSp>
        <p:nvCxnSpPr>
          <p:cNvPr id="3" name="Straight Connector 2">
            <a:extLst>
              <a:ext uri="{FF2B5EF4-FFF2-40B4-BE49-F238E27FC236}">
                <a16:creationId xmlns:a16="http://schemas.microsoft.com/office/drawing/2014/main" id="{4AB45FCC-CB97-4ED5-A616-09C727586F8E}"/>
              </a:ext>
            </a:extLst>
          </p:cNvPr>
          <p:cNvCxnSpPr>
            <a:cxnSpLocks/>
            <a:endCxn id="11"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0C72F3B-C838-41A9-A598-DF3B7A35D8AF}"/>
              </a:ext>
            </a:extLst>
          </p:cNvPr>
          <p:cNvGrpSpPr/>
          <p:nvPr/>
        </p:nvGrpSpPr>
        <p:grpSpPr>
          <a:xfrm>
            <a:off x="415108" y="1236528"/>
            <a:ext cx="644072" cy="644072"/>
            <a:chOff x="415108" y="1236528"/>
            <a:chExt cx="644072" cy="644072"/>
          </a:xfrm>
        </p:grpSpPr>
        <p:sp>
          <p:nvSpPr>
            <p:cNvPr id="4" name="Arc 3">
              <a:extLst>
                <a:ext uri="{FF2B5EF4-FFF2-40B4-BE49-F238E27FC236}">
                  <a16:creationId xmlns:a16="http://schemas.microsoft.com/office/drawing/2014/main" id="{20E3728A-6545-4609-A0C9-C4BDB8CE81E8}"/>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1" name="Oval 10">
              <a:extLst>
                <a:ext uri="{FF2B5EF4-FFF2-40B4-BE49-F238E27FC236}">
                  <a16:creationId xmlns:a16="http://schemas.microsoft.com/office/drawing/2014/main" id="{FBA0236D-A053-4843-886D-8C15F40C9A68}"/>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FD6BC187-A607-4337-B3E0-76C1D6EAF055}"/>
              </a:ext>
            </a:extLst>
          </p:cNvPr>
          <p:cNvGrpSpPr/>
          <p:nvPr/>
        </p:nvGrpSpPr>
        <p:grpSpPr>
          <a:xfrm>
            <a:off x="415108" y="2179150"/>
            <a:ext cx="644072" cy="644072"/>
            <a:chOff x="415108" y="2036628"/>
            <a:chExt cx="644072" cy="644072"/>
          </a:xfrm>
        </p:grpSpPr>
        <p:sp>
          <p:nvSpPr>
            <p:cNvPr id="5" name="Arc 4">
              <a:extLst>
                <a:ext uri="{FF2B5EF4-FFF2-40B4-BE49-F238E27FC236}">
                  <a16:creationId xmlns:a16="http://schemas.microsoft.com/office/drawing/2014/main" id="{A35385CD-2D1F-407F-A266-FECD0B8DDE80}"/>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2" name="Oval 11">
              <a:extLst>
                <a:ext uri="{FF2B5EF4-FFF2-40B4-BE49-F238E27FC236}">
                  <a16:creationId xmlns:a16="http://schemas.microsoft.com/office/drawing/2014/main" id="{4929DB6D-FBB4-4362-BF05-F08C13346960}"/>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A018E97-1D2D-4D32-9A0D-67B791630D52}"/>
              </a:ext>
            </a:extLst>
          </p:cNvPr>
          <p:cNvGrpSpPr/>
          <p:nvPr/>
        </p:nvGrpSpPr>
        <p:grpSpPr>
          <a:xfrm>
            <a:off x="415108" y="3121772"/>
            <a:ext cx="644072" cy="644072"/>
            <a:chOff x="415108" y="2836728"/>
            <a:chExt cx="644072" cy="644072"/>
          </a:xfrm>
        </p:grpSpPr>
        <p:sp>
          <p:nvSpPr>
            <p:cNvPr id="6" name="Arc 5">
              <a:extLst>
                <a:ext uri="{FF2B5EF4-FFF2-40B4-BE49-F238E27FC236}">
                  <a16:creationId xmlns:a16="http://schemas.microsoft.com/office/drawing/2014/main" id="{32FD5164-2A59-4D1D-B4EB-2CA4050873B0}"/>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3" name="Oval 12">
              <a:extLst>
                <a:ext uri="{FF2B5EF4-FFF2-40B4-BE49-F238E27FC236}">
                  <a16:creationId xmlns:a16="http://schemas.microsoft.com/office/drawing/2014/main" id="{020440A8-8005-481E-A285-4237C8F34C51}"/>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715AEA6A-F19C-4A6C-9FBA-543A2D8CC75D}"/>
              </a:ext>
            </a:extLst>
          </p:cNvPr>
          <p:cNvGrpSpPr/>
          <p:nvPr/>
        </p:nvGrpSpPr>
        <p:grpSpPr>
          <a:xfrm>
            <a:off x="415108" y="4064394"/>
            <a:ext cx="644072" cy="644072"/>
            <a:chOff x="415108" y="3636828"/>
            <a:chExt cx="644072" cy="644072"/>
          </a:xfrm>
        </p:grpSpPr>
        <p:sp>
          <p:nvSpPr>
            <p:cNvPr id="7" name="Arc 6">
              <a:extLst>
                <a:ext uri="{FF2B5EF4-FFF2-40B4-BE49-F238E27FC236}">
                  <a16:creationId xmlns:a16="http://schemas.microsoft.com/office/drawing/2014/main" id="{A2563552-BB36-4826-845F-A4462C8D05DE}"/>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4" name="Oval 13">
              <a:extLst>
                <a:ext uri="{FF2B5EF4-FFF2-40B4-BE49-F238E27FC236}">
                  <a16:creationId xmlns:a16="http://schemas.microsoft.com/office/drawing/2014/main" id="{D90A746A-EC6F-4FD0-8CDE-F1BD4B12AC35}"/>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BC358B8-7C62-45EB-B201-5D48042FE43F}"/>
              </a:ext>
            </a:extLst>
          </p:cNvPr>
          <p:cNvGrpSpPr/>
          <p:nvPr/>
        </p:nvGrpSpPr>
        <p:grpSpPr>
          <a:xfrm>
            <a:off x="415108" y="5007016"/>
            <a:ext cx="644072" cy="644072"/>
            <a:chOff x="415108" y="4436928"/>
            <a:chExt cx="644072" cy="644072"/>
          </a:xfrm>
        </p:grpSpPr>
        <p:sp>
          <p:nvSpPr>
            <p:cNvPr id="8" name="Arc 7">
              <a:extLst>
                <a:ext uri="{FF2B5EF4-FFF2-40B4-BE49-F238E27FC236}">
                  <a16:creationId xmlns:a16="http://schemas.microsoft.com/office/drawing/2014/main" id="{489D318B-E214-41A3-948B-3B2816076EE5}"/>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5" name="Oval 14">
              <a:extLst>
                <a:ext uri="{FF2B5EF4-FFF2-40B4-BE49-F238E27FC236}">
                  <a16:creationId xmlns:a16="http://schemas.microsoft.com/office/drawing/2014/main" id="{814CDCA6-6600-4B64-92FC-9DAA79FE725A}"/>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C72E031-A80F-47B9-A07B-3DE9FFB9FA88}"/>
              </a:ext>
            </a:extLst>
          </p:cNvPr>
          <p:cNvGrpSpPr/>
          <p:nvPr/>
        </p:nvGrpSpPr>
        <p:grpSpPr>
          <a:xfrm>
            <a:off x="415108" y="5949640"/>
            <a:ext cx="644072" cy="644072"/>
            <a:chOff x="415108" y="5237028"/>
            <a:chExt cx="644072" cy="644072"/>
          </a:xfrm>
        </p:grpSpPr>
        <p:sp>
          <p:nvSpPr>
            <p:cNvPr id="9" name="Arc 8">
              <a:extLst>
                <a:ext uri="{FF2B5EF4-FFF2-40B4-BE49-F238E27FC236}">
                  <a16:creationId xmlns:a16="http://schemas.microsoft.com/office/drawing/2014/main" id="{5832FDA0-03F4-4243-9517-B5EF70116A6C}"/>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6" name="Oval 15">
              <a:extLst>
                <a:ext uri="{FF2B5EF4-FFF2-40B4-BE49-F238E27FC236}">
                  <a16:creationId xmlns:a16="http://schemas.microsoft.com/office/drawing/2014/main" id="{960375EA-8F79-4735-B7EB-4E02784C52C6}"/>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BDA49E01-0E95-4903-A017-9A8D1F0F5D2B}"/>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pay you annually</a:t>
            </a:r>
          </a:p>
        </p:txBody>
      </p:sp>
      <p:sp>
        <p:nvSpPr>
          <p:cNvPr id="19" name="Rectangle 18">
            <a:extLst>
              <a:ext uri="{FF2B5EF4-FFF2-40B4-BE49-F238E27FC236}">
                <a16:creationId xmlns:a16="http://schemas.microsoft.com/office/drawing/2014/main" id="{C76D02CB-EC28-494A-A37C-A540BAC46A6C}"/>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want more elasticity</a:t>
            </a:r>
          </a:p>
        </p:txBody>
      </p:sp>
      <p:sp>
        <p:nvSpPr>
          <p:cNvPr id="20" name="Rectangle 19">
            <a:extLst>
              <a:ext uri="{FF2B5EF4-FFF2-40B4-BE49-F238E27FC236}">
                <a16:creationId xmlns:a16="http://schemas.microsoft.com/office/drawing/2014/main" id="{8252A6FE-9F36-4F7B-AD83-998C75077896}"/>
              </a:ext>
            </a:extLst>
          </p:cNvPr>
          <p:cNvSpPr/>
          <p:nvPr/>
        </p:nvSpPr>
        <p:spPr>
          <a:xfrm>
            <a:off x="1257524" y="301724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with own licenses for Windows Server and SQL Server</a:t>
            </a:r>
          </a:p>
        </p:txBody>
      </p:sp>
      <p:sp>
        <p:nvSpPr>
          <p:cNvPr id="21" name="Rectangle 20">
            <a:extLst>
              <a:ext uri="{FF2B5EF4-FFF2-40B4-BE49-F238E27FC236}">
                <a16:creationId xmlns:a16="http://schemas.microsoft.com/office/drawing/2014/main" id="{90244BFC-BB0A-4579-912A-76E453906452}"/>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Enterprise customers with specific compliance requirements</a:t>
            </a:r>
          </a:p>
        </p:txBody>
      </p:sp>
      <p:sp>
        <p:nvSpPr>
          <p:cNvPr id="22" name="Rectangle 21">
            <a:extLst>
              <a:ext uri="{FF2B5EF4-FFF2-40B4-BE49-F238E27FC236}">
                <a16:creationId xmlns:a16="http://schemas.microsoft.com/office/drawing/2014/main" id="{C2FDC632-BB13-4248-922B-4D36293CAD1D}"/>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are interested in geo-expansion</a:t>
            </a:r>
          </a:p>
        </p:txBody>
      </p:sp>
      <p:sp>
        <p:nvSpPr>
          <p:cNvPr id="23" name="Rectangle 22">
            <a:extLst>
              <a:ext uri="{FF2B5EF4-FFF2-40B4-BE49-F238E27FC236}">
                <a16:creationId xmlns:a16="http://schemas.microsoft.com/office/drawing/2014/main" id="{0EDF73C5-5A6C-423E-81D4-DDB438B6F6BE}"/>
              </a:ext>
            </a:extLst>
          </p:cNvPr>
          <p:cNvSpPr/>
          <p:nvPr/>
        </p:nvSpPr>
        <p:spPr>
          <a:xfrm>
            <a:off x="1257524" y="588232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want to use rich public cloud service portfolio and go beyond IaaS</a:t>
            </a:r>
          </a:p>
        </p:txBody>
      </p:sp>
      <p:cxnSp>
        <p:nvCxnSpPr>
          <p:cNvPr id="25" name="Straight Connector 24">
            <a:extLst>
              <a:ext uri="{FF2B5EF4-FFF2-40B4-BE49-F238E27FC236}">
                <a16:creationId xmlns:a16="http://schemas.microsoft.com/office/drawing/2014/main" id="{F4BA46E1-6E7F-4A5C-AABF-BB709CB82E6E}"/>
              </a:ext>
            </a:extLst>
          </p:cNvPr>
          <p:cNvCxnSpPr>
            <a:cxnSpLocks/>
            <a:endCxn id="4"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8C4717-E4CC-4834-BEF1-5FE7A00DD12F}"/>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E95850-FC96-4B8B-9901-ADED94CF3019}"/>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067C8E-2622-4D04-8B49-B646A6BA4338}"/>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7B5861-1652-409F-84A8-5DD93A19BC25}"/>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B9FDFE-A498-491B-ADA8-70A0D2828187}"/>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2865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SSIS PaaS Service (In Preview)</a:t>
            </a:r>
          </a:p>
        </p:txBody>
      </p:sp>
      <p:sp>
        <p:nvSpPr>
          <p:cNvPr id="43" name="Rectangle 42">
            <a:extLst>
              <a:ext uri="{FF2B5EF4-FFF2-40B4-BE49-F238E27FC236}">
                <a16:creationId xmlns:a16="http://schemas.microsoft.com/office/drawing/2014/main" id="{64B5E8D9-8971-4769-B879-016019006AC4}"/>
              </a:ext>
            </a:extLst>
          </p:cNvPr>
          <p:cNvSpPr/>
          <p:nvPr/>
        </p:nvSpPr>
        <p:spPr bwMode="auto">
          <a:xfrm>
            <a:off x="6349885" y="1423176"/>
            <a:ext cx="5631443" cy="5236704"/>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19FFF9CF-20DC-4D57-BCBC-FBA828C25BF0}"/>
              </a:ext>
            </a:extLst>
          </p:cNvPr>
          <p:cNvSpPr/>
          <p:nvPr/>
        </p:nvSpPr>
        <p:spPr>
          <a:xfrm>
            <a:off x="924435" y="1367444"/>
            <a:ext cx="5883812" cy="508024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900"/>
              </a:spcAft>
            </a:pPr>
            <a:r>
              <a:rPr lang="en-GB" sz="2800" dirty="0">
                <a:solidFill>
                  <a:schemeClr val="accent1"/>
                </a:solidFill>
                <a:latin typeface="Segoe UI Semibold" panose="020B0702040204020203" pitchFamily="34" charset="0"/>
                <a:cs typeface="Segoe UI Semibold" panose="020B0702040204020203" pitchFamily="34" charset="0"/>
              </a:rPr>
              <a:t>Goal: </a:t>
            </a:r>
            <a:r>
              <a:rPr lang="en-GB" sz="2800" dirty="0">
                <a:solidFill>
                  <a:schemeClr val="accent1"/>
                </a:solidFill>
                <a:latin typeface="+mj-lt"/>
              </a:rPr>
              <a:t>Execute your SSIS packages, without changes</a:t>
            </a:r>
          </a:p>
          <a:p>
            <a:pPr defTabSz="444500">
              <a:spcBef>
                <a:spcPts val="600"/>
              </a:spcBef>
            </a:pPr>
            <a:r>
              <a:rPr lang="en-GB" sz="2800" dirty="0">
                <a:solidFill>
                  <a:schemeClr val="accent1"/>
                </a:solidFill>
                <a:latin typeface="+mj-lt"/>
              </a:rPr>
              <a:t>How?</a:t>
            </a:r>
          </a:p>
          <a:p>
            <a:pPr marL="427038" indent="-290513" defTabSz="444500">
              <a:spcBef>
                <a:spcPct val="0"/>
              </a:spcBef>
              <a:buFont typeface="Arial" panose="020B0604020202020204" pitchFamily="34" charset="0"/>
              <a:buChar char="•"/>
            </a:pPr>
            <a:r>
              <a:rPr lang="en-GB" sz="2600" dirty="0">
                <a:solidFill>
                  <a:schemeClr val="tx2"/>
                </a:solidFill>
                <a:latin typeface="+mj-lt"/>
              </a:rPr>
              <a:t>SSIS instance provisioned under </a:t>
            </a:r>
            <a:br>
              <a:rPr lang="en-GB" sz="2600" dirty="0">
                <a:solidFill>
                  <a:schemeClr val="tx2"/>
                </a:solidFill>
                <a:latin typeface="+mj-lt"/>
              </a:rPr>
            </a:br>
            <a:r>
              <a:rPr lang="en-GB" sz="2600" dirty="0">
                <a:solidFill>
                  <a:schemeClr val="tx2"/>
                </a:solidFill>
                <a:latin typeface="+mj-lt"/>
              </a:rPr>
              <a:t>Azure Data Factory</a:t>
            </a:r>
          </a:p>
          <a:p>
            <a:pPr marL="777875" indent="-342900" defTabSz="444500">
              <a:spcBef>
                <a:spcPct val="0"/>
              </a:spcBef>
              <a:spcAft>
                <a:spcPts val="900"/>
              </a:spcAft>
              <a:buFont typeface="Courier New" panose="02070309020205020404" pitchFamily="49" charset="0"/>
              <a:buChar char="–"/>
            </a:pPr>
            <a:r>
              <a:rPr lang="en-GB" sz="2400" dirty="0" err="1">
                <a:solidFill>
                  <a:schemeClr val="tx2"/>
                </a:solidFill>
                <a:latin typeface="+mj-lt"/>
              </a:rPr>
              <a:t>Catalog</a:t>
            </a:r>
            <a:r>
              <a:rPr lang="en-GB" sz="2400" dirty="0">
                <a:solidFill>
                  <a:schemeClr val="tx2"/>
                </a:solidFill>
                <a:latin typeface="+mj-lt"/>
              </a:rPr>
              <a:t> (</a:t>
            </a:r>
            <a:r>
              <a:rPr lang="en-GB" sz="2400" dirty="0" err="1">
                <a:solidFill>
                  <a:schemeClr val="tx2"/>
                </a:solidFill>
                <a:latin typeface="+mj-lt"/>
              </a:rPr>
              <a:t>SSISDB</a:t>
            </a:r>
            <a:r>
              <a:rPr lang="en-GB" sz="2400" dirty="0">
                <a:solidFill>
                  <a:schemeClr val="tx2"/>
                </a:solidFill>
                <a:latin typeface="+mj-lt"/>
              </a:rPr>
              <a:t>) can be stored </a:t>
            </a:r>
            <a:br>
              <a:rPr lang="en-GB" sz="2400" dirty="0">
                <a:solidFill>
                  <a:schemeClr val="tx2"/>
                </a:solidFill>
                <a:latin typeface="+mj-lt"/>
              </a:rPr>
            </a:br>
            <a:r>
              <a:rPr lang="en-GB" sz="2400" dirty="0">
                <a:solidFill>
                  <a:schemeClr val="tx2"/>
                </a:solidFill>
                <a:latin typeface="+mj-lt"/>
              </a:rPr>
              <a:t>on Managed Instance</a:t>
            </a:r>
          </a:p>
          <a:p>
            <a:pPr marL="427038" indent="-290513" defTabSz="444500">
              <a:spcBef>
                <a:spcPct val="0"/>
              </a:spcBef>
              <a:spcAft>
                <a:spcPts val="900"/>
              </a:spcAft>
              <a:buFont typeface="Arial" panose="020B0604020202020204" pitchFamily="34" charset="0"/>
              <a:buChar char="•"/>
            </a:pPr>
            <a:r>
              <a:rPr lang="en-GB" sz="2600" dirty="0">
                <a:solidFill>
                  <a:schemeClr val="tx2"/>
                </a:solidFill>
                <a:latin typeface="+mj-lt"/>
              </a:rPr>
              <a:t>Authoring/deployment </a:t>
            </a:r>
            <a:br>
              <a:rPr lang="en-GB" sz="2600" dirty="0">
                <a:solidFill>
                  <a:schemeClr val="tx2"/>
                </a:solidFill>
                <a:latin typeface="+mj-lt"/>
              </a:rPr>
            </a:br>
            <a:r>
              <a:rPr lang="en-GB" sz="2600" dirty="0">
                <a:solidFill>
                  <a:schemeClr val="tx2"/>
                </a:solidFill>
                <a:latin typeface="+mj-lt"/>
              </a:rPr>
              <a:t>by </a:t>
            </a:r>
            <a:r>
              <a:rPr lang="en-GB" sz="2600" dirty="0" err="1">
                <a:solidFill>
                  <a:schemeClr val="tx2"/>
                </a:solidFill>
                <a:latin typeface="+mj-lt"/>
              </a:rPr>
              <a:t>SSDT</a:t>
            </a:r>
            <a:endParaRPr lang="en-GB" sz="2600" dirty="0">
              <a:solidFill>
                <a:schemeClr val="tx2"/>
              </a:solidFill>
              <a:latin typeface="+mj-lt"/>
            </a:endParaRPr>
          </a:p>
          <a:p>
            <a:pPr marL="427038" indent="-290513" defTabSz="444500">
              <a:spcBef>
                <a:spcPct val="0"/>
              </a:spcBef>
              <a:spcAft>
                <a:spcPts val="900"/>
              </a:spcAft>
              <a:buFont typeface="Arial" panose="020B0604020202020204" pitchFamily="34" charset="0"/>
              <a:buChar char="•"/>
            </a:pPr>
            <a:r>
              <a:rPr lang="en-GB" sz="2600" dirty="0">
                <a:solidFill>
                  <a:schemeClr val="tx2"/>
                </a:solidFill>
                <a:latin typeface="+mj-lt"/>
              </a:rPr>
              <a:t>Execution/management </a:t>
            </a:r>
            <a:br>
              <a:rPr lang="en-GB" sz="2600" dirty="0">
                <a:solidFill>
                  <a:schemeClr val="tx2"/>
                </a:solidFill>
                <a:latin typeface="+mj-lt"/>
              </a:rPr>
            </a:br>
            <a:r>
              <a:rPr lang="en-GB" sz="2600" dirty="0">
                <a:solidFill>
                  <a:schemeClr val="tx2"/>
                </a:solidFill>
                <a:latin typeface="+mj-lt"/>
              </a:rPr>
              <a:t>by </a:t>
            </a:r>
            <a:r>
              <a:rPr lang="en-GB" sz="2600" dirty="0" err="1">
                <a:solidFill>
                  <a:schemeClr val="tx2"/>
                </a:solidFill>
                <a:latin typeface="+mj-lt"/>
              </a:rPr>
              <a:t>SSMS</a:t>
            </a:r>
            <a:r>
              <a:rPr lang="en-GB" sz="2600" dirty="0">
                <a:solidFill>
                  <a:schemeClr val="tx2"/>
                </a:solidFill>
                <a:latin typeface="+mj-lt"/>
              </a:rPr>
              <a:t> and SQL Agent</a:t>
            </a:r>
          </a:p>
          <a:p>
            <a:pPr lvl="0" defTabSz="444500">
              <a:spcBef>
                <a:spcPct val="0"/>
              </a:spcBef>
              <a:spcAft>
                <a:spcPts val="900"/>
              </a:spcAft>
            </a:pPr>
            <a:endParaRPr lang="en-GB" sz="2800" dirty="0">
              <a:solidFill>
                <a:schemeClr val="accent1"/>
              </a:solidFill>
              <a:latin typeface="+mj-lt"/>
            </a:endParaRPr>
          </a:p>
        </p:txBody>
      </p:sp>
      <p:sp>
        <p:nvSpPr>
          <p:cNvPr id="45" name="Graphic 8">
            <a:extLst>
              <a:ext uri="{FF2B5EF4-FFF2-40B4-BE49-F238E27FC236}">
                <a16:creationId xmlns:a16="http://schemas.microsoft.com/office/drawing/2014/main" id="{53A95968-5E3D-4E6A-A4E1-6D5B795BC8B4}"/>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48" name="Graphic 8">
            <a:extLst>
              <a:ext uri="{FF2B5EF4-FFF2-40B4-BE49-F238E27FC236}">
                <a16:creationId xmlns:a16="http://schemas.microsoft.com/office/drawing/2014/main" id="{9A3B90B8-29E5-4031-9307-BEE20DB5B5F8}"/>
              </a:ext>
            </a:extLst>
          </p:cNvPr>
          <p:cNvSpPr/>
          <p:nvPr/>
        </p:nvSpPr>
        <p:spPr>
          <a:xfrm rot="10800000">
            <a:off x="365138" y="250712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46" name="TextBox 45"/>
          <p:cNvSpPr txBox="1"/>
          <p:nvPr/>
        </p:nvSpPr>
        <p:spPr>
          <a:xfrm>
            <a:off x="9626934" y="1588825"/>
            <a:ext cx="2146389" cy="387798"/>
          </a:xfrm>
          <a:prstGeom prst="rect">
            <a:avLst/>
          </a:prstGeom>
          <a:noFill/>
        </p:spPr>
        <p:txBody>
          <a:bodyPr wrap="square" lIns="0" tIns="0" rIns="0" bIns="0" rtlCol="0">
            <a:spAutoFit/>
          </a:bodyPr>
          <a:lstStyle/>
          <a:p>
            <a:pPr algn="ctr" defTabSz="932563">
              <a:lnSpc>
                <a:spcPct val="90000"/>
              </a:lnSpc>
              <a:spcAft>
                <a:spcPts val="600"/>
              </a:spcAft>
            </a:pPr>
            <a:r>
              <a:rPr lang="en-US" sz="1400" dirty="0">
                <a:solidFill>
                  <a:schemeClr val="tx2"/>
                </a:solidFill>
              </a:rPr>
              <a:t>Provisioned on-demand, tunable scale</a:t>
            </a:r>
          </a:p>
        </p:txBody>
      </p:sp>
      <p:sp>
        <p:nvSpPr>
          <p:cNvPr id="49" name="Freeform 44">
            <a:extLst>
              <a:ext uri="{FF2B5EF4-FFF2-40B4-BE49-F238E27FC236}">
                <a16:creationId xmlns:a16="http://schemas.microsoft.com/office/drawing/2014/main" id="{6B4C2559-98CD-4D54-98F0-448847478305}"/>
              </a:ext>
            </a:extLst>
          </p:cNvPr>
          <p:cNvSpPr/>
          <p:nvPr/>
        </p:nvSpPr>
        <p:spPr>
          <a:xfrm>
            <a:off x="9878640" y="2052901"/>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pic>
        <p:nvPicPr>
          <p:cNvPr id="52" name="Picture 51">
            <a:extLst>
              <a:ext uri="{FF2B5EF4-FFF2-40B4-BE49-F238E27FC236}">
                <a16:creationId xmlns:a16="http://schemas.microsoft.com/office/drawing/2014/main" id="{52D48940-ADB3-450D-8CA0-7E856C371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947" y="3858888"/>
            <a:ext cx="2036382" cy="1103587"/>
          </a:xfrm>
          <a:prstGeom prst="rect">
            <a:avLst/>
          </a:prstGeom>
        </p:spPr>
      </p:pic>
      <p:pic>
        <p:nvPicPr>
          <p:cNvPr id="53" name="Picture 52">
            <a:extLst>
              <a:ext uri="{FF2B5EF4-FFF2-40B4-BE49-F238E27FC236}">
                <a16:creationId xmlns:a16="http://schemas.microsoft.com/office/drawing/2014/main" id="{EB249CB0-D033-43F0-8483-EA5BD7DBD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2968" y="3860734"/>
            <a:ext cx="1789601" cy="1103587"/>
          </a:xfrm>
          <a:prstGeom prst="rect">
            <a:avLst/>
          </a:prstGeom>
        </p:spPr>
      </p:pic>
      <p:sp>
        <p:nvSpPr>
          <p:cNvPr id="54" name="Rectangle 53">
            <a:extLst>
              <a:ext uri="{FF2B5EF4-FFF2-40B4-BE49-F238E27FC236}">
                <a16:creationId xmlns:a16="http://schemas.microsoft.com/office/drawing/2014/main" id="{FF338C2C-AF1B-4B51-A100-D0C701E81C98}"/>
              </a:ext>
            </a:extLst>
          </p:cNvPr>
          <p:cNvSpPr/>
          <p:nvPr/>
        </p:nvSpPr>
        <p:spPr>
          <a:xfrm>
            <a:off x="8570131" y="5643229"/>
            <a:ext cx="1170861" cy="851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chemeClr val="bg1"/>
                </a:solidFill>
              </a:rPr>
              <a:t>SSIS Server</a:t>
            </a:r>
          </a:p>
        </p:txBody>
      </p:sp>
      <p:pic>
        <p:nvPicPr>
          <p:cNvPr id="55" name="Picture 54">
            <a:extLst>
              <a:ext uri="{FF2B5EF4-FFF2-40B4-BE49-F238E27FC236}">
                <a16:creationId xmlns:a16="http://schemas.microsoft.com/office/drawing/2014/main" id="{1C888BBA-04C5-4F0F-9EFE-9D23030C6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47" y="2388367"/>
            <a:ext cx="2076234" cy="590198"/>
          </a:xfrm>
          <a:prstGeom prst="rect">
            <a:avLst/>
          </a:prstGeom>
        </p:spPr>
      </p:pic>
      <p:sp>
        <p:nvSpPr>
          <p:cNvPr id="59" name="TextBox 58">
            <a:extLst>
              <a:ext uri="{FF2B5EF4-FFF2-40B4-BE49-F238E27FC236}">
                <a16:creationId xmlns:a16="http://schemas.microsoft.com/office/drawing/2014/main" id="{69CDB6F0-AAF0-4EF2-8008-387F8E740359}"/>
              </a:ext>
            </a:extLst>
          </p:cNvPr>
          <p:cNvSpPr txBox="1"/>
          <p:nvPr/>
        </p:nvSpPr>
        <p:spPr>
          <a:xfrm>
            <a:off x="6652947" y="3213649"/>
            <a:ext cx="1147809" cy="184538"/>
          </a:xfrm>
          <a:prstGeom prst="rect">
            <a:avLst/>
          </a:prstGeom>
          <a:noFill/>
        </p:spPr>
        <p:txBody>
          <a:bodyPr wrap="square" lIns="0" tIns="0" rIns="0" bIns="0" rtlCol="0">
            <a:spAutoFit/>
          </a:bodyPr>
          <a:lstStyle/>
          <a:p>
            <a:pPr defTabSz="932563"/>
            <a:r>
              <a:rPr lang="en-US" sz="1199" b="1" dirty="0">
                <a:solidFill>
                  <a:schemeClr val="tx2"/>
                </a:solidFill>
              </a:rPr>
              <a:t>Cloud</a:t>
            </a:r>
          </a:p>
        </p:txBody>
      </p:sp>
      <p:sp>
        <p:nvSpPr>
          <p:cNvPr id="63" name="TextBox 62">
            <a:extLst>
              <a:ext uri="{FF2B5EF4-FFF2-40B4-BE49-F238E27FC236}">
                <a16:creationId xmlns:a16="http://schemas.microsoft.com/office/drawing/2014/main" id="{B1771B9A-B34C-41AC-93DC-2904DEF1B7F0}"/>
              </a:ext>
            </a:extLst>
          </p:cNvPr>
          <p:cNvSpPr txBox="1"/>
          <p:nvPr/>
        </p:nvSpPr>
        <p:spPr>
          <a:xfrm>
            <a:off x="6918795" y="1789818"/>
            <a:ext cx="1544538" cy="553613"/>
          </a:xfrm>
          <a:prstGeom prst="rect">
            <a:avLst/>
          </a:prstGeom>
          <a:noFill/>
        </p:spPr>
        <p:txBody>
          <a:bodyPr wrap="square" lIns="0" tIns="0" rIns="0" bIns="0" rtlCol="0">
            <a:spAutoFit/>
          </a:bodyPr>
          <a:lstStyle/>
          <a:p>
            <a:pPr algn="ctr" defTabSz="932563"/>
            <a:r>
              <a:rPr lang="en-US" sz="1199" b="1" dirty="0">
                <a:solidFill>
                  <a:schemeClr val="tx2"/>
                </a:solidFill>
              </a:rPr>
              <a:t>ADF (</a:t>
            </a:r>
            <a:r>
              <a:rPr lang="en-US" sz="1199" b="1" dirty="0">
                <a:solidFill>
                  <a:schemeClr val="accent1"/>
                </a:solidFill>
              </a:rPr>
              <a:t>ENTRY POINT, </a:t>
            </a:r>
            <a:r>
              <a:rPr lang="en-US" sz="1199" b="1" dirty="0">
                <a:solidFill>
                  <a:srgbClr val="FF0000"/>
                </a:solidFill>
              </a:rPr>
              <a:t>ORCHESTRATION, </a:t>
            </a:r>
            <a:r>
              <a:rPr lang="en-US" sz="1199" b="1" dirty="0">
                <a:solidFill>
                  <a:srgbClr val="00B050"/>
                </a:solidFill>
              </a:rPr>
              <a:t>DESIGN)</a:t>
            </a:r>
          </a:p>
        </p:txBody>
      </p:sp>
      <p:cxnSp>
        <p:nvCxnSpPr>
          <p:cNvPr id="64" name="Connector: Elbow 63">
            <a:extLst>
              <a:ext uri="{FF2B5EF4-FFF2-40B4-BE49-F238E27FC236}">
                <a16:creationId xmlns:a16="http://schemas.microsoft.com/office/drawing/2014/main" id="{1FBEAC12-C941-47A1-BCCB-4305E2F23821}"/>
              </a:ext>
            </a:extLst>
          </p:cNvPr>
          <p:cNvCxnSpPr>
            <a:stCxn id="52" idx="2"/>
            <a:endCxn id="54" idx="1"/>
          </p:cNvCxnSpPr>
          <p:nvPr/>
        </p:nvCxnSpPr>
        <p:spPr>
          <a:xfrm rot="16200000" flipH="1">
            <a:off x="7567507" y="5066105"/>
            <a:ext cx="1106255" cy="898993"/>
          </a:xfrm>
          <a:prstGeom prst="bentConnector2">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D1B26E5-B58F-4988-9624-3926EBD07F6A}"/>
              </a:ext>
            </a:extLst>
          </p:cNvPr>
          <p:cNvCxnSpPr>
            <a:cxnSpLocks/>
            <a:stCxn id="53" idx="2"/>
            <a:endCxn id="54" idx="3"/>
          </p:cNvCxnSpPr>
          <p:nvPr/>
        </p:nvCxnSpPr>
        <p:spPr>
          <a:xfrm rot="5400000">
            <a:off x="9712177" y="4993137"/>
            <a:ext cx="1104409" cy="1046777"/>
          </a:xfrm>
          <a:prstGeom prst="bentConnector2">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0EC1CD7-DFC5-41A4-897E-A6FF1E9163BA}"/>
              </a:ext>
            </a:extLst>
          </p:cNvPr>
          <p:cNvCxnSpPr>
            <a:cxnSpLocks/>
            <a:stCxn id="52" idx="0"/>
          </p:cNvCxnSpPr>
          <p:nvPr/>
        </p:nvCxnSpPr>
        <p:spPr>
          <a:xfrm rot="5400000" flipH="1" flipV="1">
            <a:off x="8662201" y="1920463"/>
            <a:ext cx="947362" cy="2929488"/>
          </a:xfrm>
          <a:prstGeom prst="bentConnector3">
            <a:avLst>
              <a:gd name="adj1" fmla="val 50000"/>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613DF53-4372-49D0-A47C-795994E463A5}"/>
              </a:ext>
            </a:extLst>
          </p:cNvPr>
          <p:cNvCxnSpPr>
            <a:cxnSpLocks/>
            <a:stCxn id="53" idx="0"/>
          </p:cNvCxnSpPr>
          <p:nvPr/>
        </p:nvCxnSpPr>
        <p:spPr>
          <a:xfrm flipV="1">
            <a:off x="10787769" y="2918310"/>
            <a:ext cx="0" cy="942424"/>
          </a:xfrm>
          <a:prstGeom prst="straightConnector1">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F00E5DF-2083-48AE-A476-4851B27F2F82}"/>
              </a:ext>
            </a:extLst>
          </p:cNvPr>
          <p:cNvSpPr txBox="1"/>
          <p:nvPr/>
        </p:nvSpPr>
        <p:spPr>
          <a:xfrm>
            <a:off x="6792266" y="5052142"/>
            <a:ext cx="1757745" cy="184538"/>
          </a:xfrm>
          <a:prstGeom prst="rect">
            <a:avLst/>
          </a:prstGeom>
          <a:solidFill>
            <a:schemeClr val="bg1"/>
          </a:solidFill>
        </p:spPr>
        <p:txBody>
          <a:bodyPr wrap="square" lIns="0" tIns="0" rIns="0" bIns="0" rtlCol="0">
            <a:spAutoFit/>
          </a:bodyPr>
          <a:lstStyle/>
          <a:p>
            <a:pPr algn="ctr" defTabSz="932563"/>
            <a:r>
              <a:rPr lang="en-US" sz="1199" b="1" dirty="0">
                <a:solidFill>
                  <a:schemeClr val="tx2"/>
                </a:solidFill>
              </a:rPr>
              <a:t>SSDT (ENTRY POINT)</a:t>
            </a:r>
          </a:p>
        </p:txBody>
      </p:sp>
      <p:sp>
        <p:nvSpPr>
          <p:cNvPr id="77" name="TextBox 76">
            <a:extLst>
              <a:ext uri="{FF2B5EF4-FFF2-40B4-BE49-F238E27FC236}">
                <a16:creationId xmlns:a16="http://schemas.microsoft.com/office/drawing/2014/main" id="{26EDD0E2-1846-4662-8D49-A6E90958D8B9}"/>
              </a:ext>
            </a:extLst>
          </p:cNvPr>
          <p:cNvSpPr txBox="1"/>
          <p:nvPr/>
        </p:nvSpPr>
        <p:spPr>
          <a:xfrm>
            <a:off x="6652947" y="3600050"/>
            <a:ext cx="1147809" cy="184538"/>
          </a:xfrm>
          <a:prstGeom prst="rect">
            <a:avLst/>
          </a:prstGeom>
          <a:noFill/>
        </p:spPr>
        <p:txBody>
          <a:bodyPr wrap="square" lIns="0" tIns="0" rIns="0" bIns="0" rtlCol="0">
            <a:spAutoFit/>
          </a:bodyPr>
          <a:lstStyle/>
          <a:p>
            <a:pPr defTabSz="932563"/>
            <a:r>
              <a:rPr lang="en-US" sz="1199" b="1" dirty="0">
                <a:solidFill>
                  <a:schemeClr val="tx2"/>
                </a:solidFill>
              </a:rPr>
              <a:t>On-Premises</a:t>
            </a:r>
          </a:p>
        </p:txBody>
      </p:sp>
      <p:sp>
        <p:nvSpPr>
          <p:cNvPr id="58" name="TextBox 57">
            <a:extLst>
              <a:ext uri="{FF2B5EF4-FFF2-40B4-BE49-F238E27FC236}">
                <a16:creationId xmlns:a16="http://schemas.microsoft.com/office/drawing/2014/main" id="{58351000-1AEF-4029-ABF9-B336E9D5192D}"/>
              </a:ext>
            </a:extLst>
          </p:cNvPr>
          <p:cNvSpPr txBox="1"/>
          <p:nvPr/>
        </p:nvSpPr>
        <p:spPr>
          <a:xfrm>
            <a:off x="9930880" y="5052142"/>
            <a:ext cx="1713777" cy="184538"/>
          </a:xfrm>
          <a:prstGeom prst="rect">
            <a:avLst/>
          </a:prstGeom>
          <a:solidFill>
            <a:schemeClr val="bg1"/>
          </a:solidFill>
        </p:spPr>
        <p:txBody>
          <a:bodyPr wrap="square" lIns="0" tIns="0" rIns="0" bIns="0" rtlCol="0">
            <a:spAutoFit/>
          </a:bodyPr>
          <a:lstStyle>
            <a:defPPr>
              <a:defRPr lang="en-US"/>
            </a:defPPr>
            <a:lvl1pPr algn="ctr" defTabSz="932563">
              <a:defRPr sz="1199" b="1">
                <a:solidFill>
                  <a:schemeClr val="tx2"/>
                </a:solidFill>
              </a:defRPr>
            </a:lvl1pPr>
          </a:lstStyle>
          <a:p>
            <a:r>
              <a:rPr lang="en-US" dirty="0"/>
              <a:t>SSMS (ENTRY POINT)</a:t>
            </a:r>
          </a:p>
        </p:txBody>
      </p:sp>
      <p:sp>
        <p:nvSpPr>
          <p:cNvPr id="61" name="TextBox 60">
            <a:extLst>
              <a:ext uri="{FF2B5EF4-FFF2-40B4-BE49-F238E27FC236}">
                <a16:creationId xmlns:a16="http://schemas.microsoft.com/office/drawing/2014/main" id="{B901CCEE-266D-48CD-AA24-BB28B2EF563C}"/>
              </a:ext>
            </a:extLst>
          </p:cNvPr>
          <p:cNvSpPr txBox="1"/>
          <p:nvPr/>
        </p:nvSpPr>
        <p:spPr>
          <a:xfrm>
            <a:off x="7087939" y="5627383"/>
            <a:ext cx="1157946" cy="184538"/>
          </a:xfrm>
          <a:prstGeom prst="rect">
            <a:avLst/>
          </a:prstGeom>
          <a:solidFill>
            <a:schemeClr val="bg1"/>
          </a:solidFill>
        </p:spPr>
        <p:txBody>
          <a:bodyPr wrap="square" lIns="0" tIns="0" rIns="0" bIns="0" rtlCol="0">
            <a:spAutoFit/>
          </a:bodyPr>
          <a:lstStyle/>
          <a:p>
            <a:pPr defTabSz="932563"/>
            <a:r>
              <a:rPr lang="en-US" sz="1199" dirty="0">
                <a:solidFill>
                  <a:schemeClr val="tx2"/>
                </a:solidFill>
              </a:rPr>
              <a:t>Author/Deploy</a:t>
            </a:r>
            <a:endParaRPr lang="en-US" dirty="0">
              <a:solidFill>
                <a:schemeClr val="tx2"/>
              </a:solidFill>
            </a:endParaRPr>
          </a:p>
        </p:txBody>
      </p:sp>
      <p:sp>
        <p:nvSpPr>
          <p:cNvPr id="62" name="TextBox 61">
            <a:extLst>
              <a:ext uri="{FF2B5EF4-FFF2-40B4-BE49-F238E27FC236}">
                <a16:creationId xmlns:a16="http://schemas.microsoft.com/office/drawing/2014/main" id="{8D98558D-608D-4ACD-B23B-27007E888DAB}"/>
              </a:ext>
            </a:extLst>
          </p:cNvPr>
          <p:cNvSpPr txBox="1"/>
          <p:nvPr/>
        </p:nvSpPr>
        <p:spPr>
          <a:xfrm>
            <a:off x="10173771" y="5627383"/>
            <a:ext cx="1228080"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r>
              <a:rPr lang="en-US" dirty="0"/>
              <a:t>Execute/Manage</a:t>
            </a:r>
          </a:p>
        </p:txBody>
      </p:sp>
      <p:sp>
        <p:nvSpPr>
          <p:cNvPr id="88" name="Rectangle 87">
            <a:extLst>
              <a:ext uri="{FF2B5EF4-FFF2-40B4-BE49-F238E27FC236}">
                <a16:creationId xmlns:a16="http://schemas.microsoft.com/office/drawing/2014/main" id="{6DEE224E-3686-4994-8442-5339DB90BC35}"/>
              </a:ext>
            </a:extLst>
          </p:cNvPr>
          <p:cNvSpPr/>
          <p:nvPr/>
        </p:nvSpPr>
        <p:spPr>
          <a:xfrm>
            <a:off x="9928341" y="2515541"/>
            <a:ext cx="1344570" cy="353943"/>
          </a:xfrm>
          <a:prstGeom prst="rect">
            <a:avLst/>
          </a:prstGeom>
        </p:spPr>
        <p:txBody>
          <a:bodyPr wrap="square" lIns="0" tIns="0" rIns="0" bIns="0">
            <a:spAutoFit/>
          </a:bodyPr>
          <a:lstStyle/>
          <a:p>
            <a:pPr lvl="0" algn="ctr" defTabSz="932563"/>
            <a:r>
              <a:rPr lang="en-US" sz="1200" b="1" dirty="0">
                <a:solidFill>
                  <a:schemeClr val="bg1"/>
                </a:solidFill>
              </a:rPr>
              <a:t>SSIS PaaS </a:t>
            </a:r>
            <a:r>
              <a:rPr lang="en-US" sz="1100" dirty="0">
                <a:solidFill>
                  <a:schemeClr val="bg1"/>
                </a:solidFill>
              </a:rPr>
              <a:t>on </a:t>
            </a:r>
            <a:r>
              <a:rPr lang="en-US" sz="1100" dirty="0" err="1">
                <a:solidFill>
                  <a:schemeClr val="bg1"/>
                </a:solidFill>
              </a:rPr>
              <a:t>ADF</a:t>
            </a:r>
            <a:r>
              <a:rPr lang="en-US" sz="1100" dirty="0">
                <a:solidFill>
                  <a:schemeClr val="bg1"/>
                </a:solidFill>
              </a:rPr>
              <a:t> compute resource</a:t>
            </a:r>
          </a:p>
        </p:txBody>
      </p:sp>
      <p:cxnSp>
        <p:nvCxnSpPr>
          <p:cNvPr id="90" name="Straight Connector 89">
            <a:extLst>
              <a:ext uri="{FF2B5EF4-FFF2-40B4-BE49-F238E27FC236}">
                <a16:creationId xmlns:a16="http://schemas.microsoft.com/office/drawing/2014/main" id="{7BB2F654-C6BE-4992-8DE6-BFA5192D9786}"/>
              </a:ext>
            </a:extLst>
          </p:cNvPr>
          <p:cNvCxnSpPr>
            <a:cxnSpLocks/>
          </p:cNvCxnSpPr>
          <p:nvPr/>
        </p:nvCxnSpPr>
        <p:spPr>
          <a:xfrm>
            <a:off x="6557889" y="3497651"/>
            <a:ext cx="5192284"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CE7F07D-B011-4C95-B517-04CB2297EC33}"/>
              </a:ext>
            </a:extLst>
          </p:cNvPr>
          <p:cNvSpPr txBox="1"/>
          <p:nvPr/>
        </p:nvSpPr>
        <p:spPr>
          <a:xfrm>
            <a:off x="9018089" y="2013798"/>
            <a:ext cx="618759" cy="184538"/>
          </a:xfrm>
          <a:prstGeom prst="rect">
            <a:avLst/>
          </a:prstGeom>
          <a:noFill/>
        </p:spPr>
        <p:txBody>
          <a:bodyPr wrap="none" lIns="0" tIns="0" rIns="0" bIns="0" rtlCol="0">
            <a:spAutoFit/>
          </a:bodyPr>
          <a:lstStyle/>
          <a:p>
            <a:pPr defTabSz="932563"/>
            <a:r>
              <a:rPr lang="en-US" sz="1199" dirty="0">
                <a:solidFill>
                  <a:schemeClr val="accent1"/>
                </a:solidFill>
              </a:rPr>
              <a:t>Provision</a:t>
            </a:r>
            <a:endParaRPr lang="en-US" dirty="0">
              <a:solidFill>
                <a:schemeClr val="accent1"/>
              </a:solidFill>
            </a:endParaRPr>
          </a:p>
        </p:txBody>
      </p:sp>
      <p:sp>
        <p:nvSpPr>
          <p:cNvPr id="93" name="TextBox 92">
            <a:extLst>
              <a:ext uri="{FF2B5EF4-FFF2-40B4-BE49-F238E27FC236}">
                <a16:creationId xmlns:a16="http://schemas.microsoft.com/office/drawing/2014/main" id="{7316AAF0-C190-4CD3-B2E1-63025521F3AE}"/>
              </a:ext>
            </a:extLst>
          </p:cNvPr>
          <p:cNvSpPr txBox="1"/>
          <p:nvPr/>
        </p:nvSpPr>
        <p:spPr>
          <a:xfrm>
            <a:off x="9042935" y="2772619"/>
            <a:ext cx="527388" cy="369075"/>
          </a:xfrm>
          <a:prstGeom prst="rect">
            <a:avLst/>
          </a:prstGeom>
          <a:noFill/>
          <a:ln>
            <a:noFill/>
          </a:ln>
        </p:spPr>
        <p:txBody>
          <a:bodyPr wrap="none" lIns="0" tIns="0" rIns="0" bIns="0" rtlCol="0">
            <a:spAutoFit/>
          </a:bodyPr>
          <a:lstStyle/>
          <a:p>
            <a:pPr defTabSz="932563"/>
            <a:r>
              <a:rPr lang="en-US" sz="1199" dirty="0">
                <a:solidFill>
                  <a:srgbClr val="00B050"/>
                </a:solidFill>
              </a:rPr>
              <a:t>Author/</a:t>
            </a:r>
          </a:p>
          <a:p>
            <a:pPr defTabSz="932563"/>
            <a:r>
              <a:rPr lang="en-US" sz="1199" dirty="0">
                <a:solidFill>
                  <a:srgbClr val="00B050"/>
                </a:solidFill>
              </a:rPr>
              <a:t>Deploy</a:t>
            </a:r>
          </a:p>
        </p:txBody>
      </p:sp>
      <p:sp>
        <p:nvSpPr>
          <p:cNvPr id="94" name="TextBox 93">
            <a:extLst>
              <a:ext uri="{FF2B5EF4-FFF2-40B4-BE49-F238E27FC236}">
                <a16:creationId xmlns:a16="http://schemas.microsoft.com/office/drawing/2014/main" id="{B9C05954-D7EF-4C03-AC8B-F4A2BBDBE0DD}"/>
              </a:ext>
            </a:extLst>
          </p:cNvPr>
          <p:cNvSpPr txBox="1"/>
          <p:nvPr/>
        </p:nvSpPr>
        <p:spPr>
          <a:xfrm>
            <a:off x="9038126" y="2333998"/>
            <a:ext cx="578685" cy="369075"/>
          </a:xfrm>
          <a:prstGeom prst="rect">
            <a:avLst/>
          </a:prstGeom>
          <a:noFill/>
        </p:spPr>
        <p:txBody>
          <a:bodyPr wrap="none" lIns="0" tIns="0" rIns="0" bIns="0" rtlCol="0">
            <a:spAutoFit/>
          </a:bodyPr>
          <a:lstStyle/>
          <a:p>
            <a:pPr defTabSz="932563"/>
            <a:r>
              <a:rPr lang="en-US" sz="1199" dirty="0">
                <a:solidFill>
                  <a:srgbClr val="FF0000"/>
                </a:solidFill>
              </a:rPr>
              <a:t>Execute/</a:t>
            </a:r>
            <a:br>
              <a:rPr lang="en-US" sz="1199" dirty="0">
                <a:solidFill>
                  <a:srgbClr val="FF0000"/>
                </a:solidFill>
              </a:rPr>
            </a:br>
            <a:r>
              <a:rPr lang="en-US" sz="1199" dirty="0">
                <a:solidFill>
                  <a:srgbClr val="FF0000"/>
                </a:solidFill>
              </a:rPr>
              <a:t>Manage</a:t>
            </a:r>
            <a:endParaRPr lang="en-US" dirty="0">
              <a:solidFill>
                <a:srgbClr val="FF0000"/>
              </a:solidFill>
            </a:endParaRPr>
          </a:p>
        </p:txBody>
      </p:sp>
      <p:cxnSp>
        <p:nvCxnSpPr>
          <p:cNvPr id="95" name="Straight Arrow Connector 94">
            <a:extLst>
              <a:ext uri="{FF2B5EF4-FFF2-40B4-BE49-F238E27FC236}">
                <a16:creationId xmlns:a16="http://schemas.microsoft.com/office/drawing/2014/main" id="{DB3C823C-DE2C-46CC-959A-F0EE3BCC7B79}"/>
              </a:ext>
            </a:extLst>
          </p:cNvPr>
          <p:cNvCxnSpPr/>
          <p:nvPr/>
        </p:nvCxnSpPr>
        <p:spPr>
          <a:xfrm flipV="1">
            <a:off x="9018088" y="2967905"/>
            <a:ext cx="713827" cy="0"/>
          </a:xfrm>
          <a:prstGeom prst="straightConnector1">
            <a:avLst/>
          </a:prstGeom>
          <a:ln w="15875">
            <a:solidFill>
              <a:srgbClr val="00B050"/>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9D8E59-6690-4F83-8A9F-1C5073590F9C}"/>
              </a:ext>
            </a:extLst>
          </p:cNvPr>
          <p:cNvCxnSpPr/>
          <p:nvPr/>
        </p:nvCxnSpPr>
        <p:spPr>
          <a:xfrm>
            <a:off x="9018088" y="2530568"/>
            <a:ext cx="685103" cy="0"/>
          </a:xfrm>
          <a:prstGeom prst="straightConnector1">
            <a:avLst/>
          </a:prstGeom>
          <a:ln w="15875">
            <a:solidFill>
              <a:srgbClr val="FF0000"/>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58C568-87DB-43EF-81EB-C5F9F330F907}"/>
              </a:ext>
            </a:extLst>
          </p:cNvPr>
          <p:cNvCxnSpPr/>
          <p:nvPr/>
        </p:nvCxnSpPr>
        <p:spPr>
          <a:xfrm>
            <a:off x="9018088" y="2245658"/>
            <a:ext cx="685621" cy="0"/>
          </a:xfrm>
          <a:prstGeom prst="straightConnector1">
            <a:avLst/>
          </a:prstGeom>
          <a:ln w="15875">
            <a:solidFill>
              <a:srgbClr val="0070C0"/>
            </a:solidFill>
            <a:tailEnd type="arrow" w="med" len="sm"/>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4A5C686-12ED-436B-90AD-88720B0A72CF}"/>
              </a:ext>
            </a:extLst>
          </p:cNvPr>
          <p:cNvSpPr txBox="1"/>
          <p:nvPr/>
        </p:nvSpPr>
        <p:spPr>
          <a:xfrm>
            <a:off x="10134835" y="3526626"/>
            <a:ext cx="1305867"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pPr algn="ctr"/>
            <a:r>
              <a:rPr lang="en-US" dirty="0"/>
              <a:t>Execute/Manage</a:t>
            </a:r>
          </a:p>
        </p:txBody>
      </p:sp>
      <p:sp>
        <p:nvSpPr>
          <p:cNvPr id="60" name="TextBox 59">
            <a:extLst>
              <a:ext uri="{FF2B5EF4-FFF2-40B4-BE49-F238E27FC236}">
                <a16:creationId xmlns:a16="http://schemas.microsoft.com/office/drawing/2014/main" id="{0EB4C135-0FBE-4E67-893B-56ED7DBD1177}"/>
              </a:ext>
            </a:extLst>
          </p:cNvPr>
          <p:cNvSpPr txBox="1"/>
          <p:nvPr/>
        </p:nvSpPr>
        <p:spPr>
          <a:xfrm>
            <a:off x="7892047" y="3283948"/>
            <a:ext cx="1157946"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pPr algn="ctr"/>
            <a:r>
              <a:rPr lang="en-US" dirty="0"/>
              <a:t>Author/Deploy</a:t>
            </a:r>
          </a:p>
        </p:txBody>
      </p:sp>
    </p:spTree>
    <p:extLst>
      <p:ext uri="{BB962C8B-B14F-4D97-AF65-F5344CB8AC3E}">
        <p14:creationId xmlns:p14="http://schemas.microsoft.com/office/powerpoint/2010/main" val="239217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dirty="0"/>
              <a:t>Azure is the most economical destination for SQL Workloads</a:t>
            </a:r>
            <a:r>
              <a:rPr lang="en-US" baseline="30000" dirty="0"/>
              <a:t>*</a:t>
            </a:r>
          </a:p>
        </p:txBody>
      </p:sp>
      <p:sp>
        <p:nvSpPr>
          <p:cNvPr id="3" name="Text Placeholder 2">
            <a:extLst>
              <a:ext uri="{FF2B5EF4-FFF2-40B4-BE49-F238E27FC236}">
                <a16:creationId xmlns:a16="http://schemas.microsoft.com/office/drawing/2014/main" id="{0DA8E6C6-AA7B-4EE6-8C01-5CE17EB7BAA8}"/>
              </a:ext>
            </a:extLst>
          </p:cNvPr>
          <p:cNvSpPr>
            <a:spLocks noGrp="1"/>
          </p:cNvSpPr>
          <p:nvPr>
            <p:ph type="body" sz="quarter" idx="10"/>
          </p:nvPr>
        </p:nvSpPr>
        <p:spPr>
          <a:xfrm>
            <a:off x="275482" y="2198094"/>
            <a:ext cx="4638222" cy="4129049"/>
          </a:xfrm>
        </p:spPr>
        <p:txBody>
          <a:bodyPr>
            <a:normAutofit/>
          </a:bodyPr>
          <a:lstStyle/>
          <a:p>
            <a:pPr marL="0" indent="0">
              <a:spcAft>
                <a:spcPts val="612"/>
              </a:spcAft>
              <a:buNone/>
            </a:pPr>
            <a:r>
              <a:rPr lang="en-US" dirty="0">
                <a:latin typeface="Segoe UI Semibold" panose="020B0702040204020203" pitchFamily="34" charset="0"/>
                <a:cs typeface="Segoe UI Semibold" panose="020B0702040204020203" pitchFamily="34" charset="0"/>
              </a:rPr>
              <a:t>What is Hybrid Benefit for SQL Server?</a:t>
            </a:r>
          </a:p>
          <a:p>
            <a:pPr marL="0" indent="0">
              <a:spcAft>
                <a:spcPts val="612"/>
              </a:spcAft>
              <a:buNone/>
            </a:pPr>
            <a:r>
              <a:rPr lang="en-US" dirty="0"/>
              <a:t>An Azure benefit that allows you to use your on-premises SQL Server licenses to save on SQL Database Managed Instance. You can save up to 30% on Managed Instance</a:t>
            </a:r>
          </a:p>
          <a:p>
            <a:pPr marL="0" indent="0">
              <a:spcAft>
                <a:spcPts val="612"/>
              </a:spcAft>
              <a:buNone/>
            </a:pPr>
            <a:r>
              <a:rPr lang="en-US" dirty="0">
                <a:latin typeface="Segoe UI Semibold" panose="020B0702040204020203" pitchFamily="34" charset="0"/>
                <a:cs typeface="Segoe UI Semibold" panose="020B0702040204020203" pitchFamily="34" charset="0"/>
              </a:rPr>
              <a:t>How do you qualify?</a:t>
            </a:r>
          </a:p>
          <a:p>
            <a:pPr marL="0" indent="0">
              <a:spcAft>
                <a:spcPts val="612"/>
              </a:spcAft>
              <a:buNone/>
            </a:pPr>
            <a:r>
              <a:rPr lang="en-US" dirty="0"/>
              <a:t>You must have on-premises SQL Server licenses with active Software Assurance</a:t>
            </a:r>
          </a:p>
          <a:p>
            <a:pPr marL="0" indent="0">
              <a:spcAft>
                <a:spcPts val="612"/>
              </a:spcAft>
              <a:buNone/>
            </a:pPr>
            <a:r>
              <a:rPr lang="en-US" dirty="0">
                <a:latin typeface="Segoe UI Semibold" panose="020B0702040204020203" pitchFamily="34" charset="0"/>
                <a:cs typeface="Segoe UI Semibold" panose="020B0702040204020203" pitchFamily="34" charset="0"/>
              </a:rPr>
              <a:t>How do you activate this benefit?</a:t>
            </a:r>
          </a:p>
          <a:p>
            <a:pPr marL="0" indent="0">
              <a:spcAft>
                <a:spcPts val="612"/>
              </a:spcAft>
              <a:buNone/>
            </a:pPr>
            <a:r>
              <a:rPr lang="en-US" dirty="0"/>
              <a:t>Deploy a SQL DB Managed Instance and select Azure Hybrid Benefit as an option in the portal. </a:t>
            </a:r>
          </a:p>
          <a:p>
            <a:pPr marL="0" indent="0">
              <a:spcAft>
                <a:spcPts val="612"/>
              </a:spcAft>
              <a:buNone/>
            </a:pPr>
            <a:endParaRPr lang="en-US" dirty="0"/>
          </a:p>
          <a:p>
            <a:pPr marL="0" indent="0">
              <a:buNone/>
            </a:pPr>
            <a:r>
              <a:rPr lang="en-US" sz="1836" b="1" dirty="0">
                <a:hlinkClick r:id="rId3"/>
              </a:rPr>
              <a:t>Learn more</a:t>
            </a:r>
            <a:endParaRPr lang="en-US" sz="1836" b="1"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611304" y="358747"/>
            <a:ext cx="5944533" cy="734534"/>
          </a:xfrm>
          <a:prstGeom prst="rect">
            <a:avLst/>
          </a:prstGeom>
          <a:noFill/>
        </p:spPr>
        <p:txBody>
          <a:bodyPr wrap="square" rtlCol="0">
            <a:spAutoFit/>
          </a:bodyPr>
          <a:lstStyle/>
          <a:p>
            <a:r>
              <a:rPr lang="en-US" sz="2040" b="1" kern="0" spc="102" dirty="0">
                <a:latin typeface="Segoe UI Semibold" charset="0"/>
                <a:cs typeface="Segoe UI Semibold" charset="0"/>
              </a:rPr>
              <a:t>Save up to 55% with Azure Hybrid Benefit for SQL Server (Managed Instance pricing)</a:t>
            </a:r>
          </a:p>
        </p:txBody>
      </p:sp>
      <p:sp>
        <p:nvSpPr>
          <p:cNvPr id="7" name="TextBox 6">
            <a:extLst>
              <a:ext uri="{FF2B5EF4-FFF2-40B4-BE49-F238E27FC236}">
                <a16:creationId xmlns:a16="http://schemas.microsoft.com/office/drawing/2014/main" id="{518AD6B3-7EF9-43D3-916E-CD24E2628102}"/>
              </a:ext>
            </a:extLst>
          </p:cNvPr>
          <p:cNvSpPr txBox="1"/>
          <p:nvPr/>
        </p:nvSpPr>
        <p:spPr>
          <a:xfrm>
            <a:off x="5415171" y="6408195"/>
            <a:ext cx="6876185" cy="606357"/>
          </a:xfrm>
          <a:prstGeom prst="rect">
            <a:avLst/>
          </a:prstGeom>
          <a:noFill/>
        </p:spPr>
        <p:txBody>
          <a:bodyPr wrap="square" rtlCol="0">
            <a:spAutoFit/>
          </a:bodyPr>
          <a:lstStyle/>
          <a:p>
            <a:r>
              <a:rPr lang="en-US" sz="816" baseline="30000" dirty="0">
                <a:latin typeface="Segoe UI" charset="0"/>
                <a:ea typeface="Segoe UI" charset="0"/>
                <a:cs typeface="Segoe UI" charset="0"/>
              </a:rPr>
              <a:t>1</a:t>
            </a:r>
            <a:r>
              <a:rPr lang="en-US" sz="816" dirty="0">
                <a:latin typeface="Segoe UI" charset="0"/>
                <a:ea typeface="Segoe UI" charset="0"/>
                <a:cs typeface="Segoe UI" charset="0"/>
              </a:rPr>
              <a:t> </a:t>
            </a:r>
            <a:r>
              <a:rPr lang="en-US" sz="816" dirty="0"/>
              <a:t>Savings based on eight </a:t>
            </a:r>
            <a:r>
              <a:rPr lang="en-US" sz="816" dirty="0" err="1"/>
              <a:t>vCore</a:t>
            </a:r>
            <a:r>
              <a:rPr lang="en-US" sz="816" dirty="0"/>
              <a:t>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December 2017, subject to change.</a:t>
            </a:r>
            <a:endParaRPr lang="en-US" sz="1020" dirty="0"/>
          </a:p>
        </p:txBody>
      </p:sp>
      <p:graphicFrame>
        <p:nvGraphicFramePr>
          <p:cNvPr id="15" name="Table 14">
            <a:extLst>
              <a:ext uri="{FF2B5EF4-FFF2-40B4-BE49-F238E27FC236}">
                <a16:creationId xmlns:a16="http://schemas.microsoft.com/office/drawing/2014/main" id="{6AA57176-9309-452B-87BD-D88205426D24}"/>
              </a:ext>
            </a:extLst>
          </p:cNvPr>
          <p:cNvGraphicFramePr>
            <a:graphicFrameLocks noGrp="1"/>
          </p:cNvGraphicFramePr>
          <p:nvPr>
            <p:extLst/>
          </p:nvPr>
        </p:nvGraphicFramePr>
        <p:xfrm>
          <a:off x="5611305" y="3657280"/>
          <a:ext cx="6680057" cy="1746949"/>
        </p:xfrm>
        <a:graphic>
          <a:graphicData uri="http://schemas.openxmlformats.org/drawingml/2006/table">
            <a:tbl>
              <a:tblPr firstRow="1" firstCol="1" bandRow="1">
                <a:tableStyleId>{5940675A-B579-460E-94D1-54222C63F5DA}</a:tableStyleId>
              </a:tblPr>
              <a:tblGrid>
                <a:gridCol w="1246559">
                  <a:extLst>
                    <a:ext uri="{9D8B030D-6E8A-4147-A177-3AD203B41FA5}">
                      <a16:colId xmlns:a16="http://schemas.microsoft.com/office/drawing/2014/main" val="2597501217"/>
                    </a:ext>
                  </a:extLst>
                </a:gridCol>
                <a:gridCol w="1330571">
                  <a:extLst>
                    <a:ext uri="{9D8B030D-6E8A-4147-A177-3AD203B41FA5}">
                      <a16:colId xmlns:a16="http://schemas.microsoft.com/office/drawing/2014/main" val="2692516462"/>
                    </a:ext>
                  </a:extLst>
                </a:gridCol>
                <a:gridCol w="1353179">
                  <a:extLst>
                    <a:ext uri="{9D8B030D-6E8A-4147-A177-3AD203B41FA5}">
                      <a16:colId xmlns:a16="http://schemas.microsoft.com/office/drawing/2014/main" val="2797929684"/>
                    </a:ext>
                  </a:extLst>
                </a:gridCol>
                <a:gridCol w="1406605">
                  <a:extLst>
                    <a:ext uri="{9D8B030D-6E8A-4147-A177-3AD203B41FA5}">
                      <a16:colId xmlns:a16="http://schemas.microsoft.com/office/drawing/2014/main" val="2583032799"/>
                    </a:ext>
                  </a:extLst>
                </a:gridCol>
                <a:gridCol w="1343143">
                  <a:extLst>
                    <a:ext uri="{9D8B030D-6E8A-4147-A177-3AD203B41FA5}">
                      <a16:colId xmlns:a16="http://schemas.microsoft.com/office/drawing/2014/main" val="3093132087"/>
                    </a:ext>
                  </a:extLst>
                </a:gridCol>
              </a:tblGrid>
              <a:tr h="278162">
                <a:tc>
                  <a:txBody>
                    <a:bodyPr/>
                    <a:lstStyle/>
                    <a:p>
                      <a:pPr marL="0" marR="0">
                        <a:lnSpc>
                          <a:spcPct val="107000"/>
                        </a:lnSpc>
                        <a:spcBef>
                          <a:spcPts val="0"/>
                        </a:spcBef>
                        <a:spcAft>
                          <a:spcPts val="0"/>
                        </a:spcAft>
                      </a:pP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General Purpose (GA)</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Business Critical (GA)</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1839344214"/>
                  </a:ext>
                </a:extLst>
              </a:tr>
              <a:tr h="541817">
                <a:tc>
                  <a:txBody>
                    <a:bodyPr/>
                    <a:lstStyle/>
                    <a:p>
                      <a:pPr marL="0" marR="0">
                        <a:lnSpc>
                          <a:spcPct val="107000"/>
                        </a:lnSpc>
                        <a:spcBef>
                          <a:spcPts val="0"/>
                        </a:spcBef>
                        <a:spcAft>
                          <a:spcPts val="0"/>
                        </a:spcAft>
                      </a:pPr>
                      <a:r>
                        <a:rPr lang="en-US" sz="1400" dirty="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Pricing (monthly)</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2661337942"/>
                  </a:ext>
                </a:extLst>
              </a:tr>
              <a:tr h="308990">
                <a:tc>
                  <a:txBody>
                    <a:bodyPr/>
                    <a:lstStyle/>
                    <a:p>
                      <a:pPr marL="0" marR="0">
                        <a:lnSpc>
                          <a:spcPct val="107000"/>
                        </a:lnSpc>
                        <a:spcBef>
                          <a:spcPts val="0"/>
                        </a:spcBef>
                        <a:spcAft>
                          <a:spcPts val="0"/>
                        </a:spcAft>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8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$1,501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$906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$4,044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283061"/>
                  </a:ext>
                </a:extLst>
              </a:tr>
              <a:tr h="308990">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16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$3,002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$8,087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$3,623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051949"/>
                  </a:ext>
                </a:extLst>
              </a:tr>
              <a:tr h="308990">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24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$4,503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$2,717</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$12,130</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dirty="0">
                          <a:solidFill>
                            <a:schemeClr val="tx1"/>
                          </a:solidFill>
                          <a:effectLst/>
                          <a:latin typeface="+mn-lt"/>
                          <a:ea typeface="Calibri" panose="020F0502020204030204" pitchFamily="34" charset="0"/>
                          <a:cs typeface="Times New Roman" panose="02020603050405020304" pitchFamily="18" charset="0"/>
                        </a:rPr>
                        <a:t> $5,435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202061"/>
                  </a:ext>
                </a:extLst>
              </a:tr>
            </a:tbl>
          </a:graphicData>
        </a:graphic>
      </p:graphicFrame>
      <p:graphicFrame>
        <p:nvGraphicFramePr>
          <p:cNvPr id="4" name="Table 3">
            <a:extLst>
              <a:ext uri="{FF2B5EF4-FFF2-40B4-BE49-F238E27FC236}">
                <a16:creationId xmlns:a16="http://schemas.microsoft.com/office/drawing/2014/main" id="{B8377D97-CACD-4315-8109-F36335660E9F}"/>
              </a:ext>
            </a:extLst>
          </p:cNvPr>
          <p:cNvGraphicFramePr>
            <a:graphicFrameLocks noGrp="1"/>
          </p:cNvGraphicFramePr>
          <p:nvPr>
            <p:extLst/>
          </p:nvPr>
        </p:nvGraphicFramePr>
        <p:xfrm>
          <a:off x="5611303" y="5580848"/>
          <a:ext cx="6680059" cy="739608"/>
        </p:xfrm>
        <a:graphic>
          <a:graphicData uri="http://schemas.openxmlformats.org/drawingml/2006/table">
            <a:tbl>
              <a:tblPr firstRow="1">
                <a:tableStyleId>{5C22544A-7EE6-4342-B048-85BDC9FD1C3A}</a:tableStyleId>
              </a:tblPr>
              <a:tblGrid>
                <a:gridCol w="1508227">
                  <a:extLst>
                    <a:ext uri="{9D8B030D-6E8A-4147-A177-3AD203B41FA5}">
                      <a16:colId xmlns:a16="http://schemas.microsoft.com/office/drawing/2014/main" val="3360050068"/>
                    </a:ext>
                  </a:extLst>
                </a:gridCol>
                <a:gridCol w="2585916">
                  <a:extLst>
                    <a:ext uri="{9D8B030D-6E8A-4147-A177-3AD203B41FA5}">
                      <a16:colId xmlns:a16="http://schemas.microsoft.com/office/drawing/2014/main" val="1421146315"/>
                    </a:ext>
                  </a:extLst>
                </a:gridCol>
                <a:gridCol w="2585916">
                  <a:extLst>
                    <a:ext uri="{9D8B030D-6E8A-4147-A177-3AD203B41FA5}">
                      <a16:colId xmlns:a16="http://schemas.microsoft.com/office/drawing/2014/main" val="665990163"/>
                    </a:ext>
                  </a:extLst>
                </a:gridCol>
              </a:tblGrid>
              <a:tr h="184902">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Type of Storage/IO</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Included with Compute (per SKU)</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Additional price </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801344"/>
                  </a:ext>
                </a:extLst>
              </a:tr>
              <a:tr h="184902">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General Purpose</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$0.125/GB-Month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7581923"/>
                  </a:ext>
                </a:extLst>
              </a:tr>
              <a:tr h="184902">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Business critical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$0.250/GB-Month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804657"/>
                  </a:ext>
                </a:extLst>
              </a:tr>
              <a:tr h="184902">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IO rate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 NA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dirty="0">
                          <a:solidFill>
                            <a:schemeClr val="tx1"/>
                          </a:solidFill>
                          <a:effectLst/>
                          <a:latin typeface="+mn-lt"/>
                          <a:cs typeface="Times New Roman" panose="02020603050405020304" pitchFamily="18" charset="0"/>
                        </a:rPr>
                        <a:t>$0.20 per 1 million requests</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936270"/>
                  </a:ext>
                </a:extLst>
              </a:tr>
            </a:tbl>
          </a:graphicData>
        </a:graphic>
      </p:graphicFrame>
      <p:grpSp>
        <p:nvGrpSpPr>
          <p:cNvPr id="14" name="Group 13">
            <a:extLst>
              <a:ext uri="{FF2B5EF4-FFF2-40B4-BE49-F238E27FC236}">
                <a16:creationId xmlns:a16="http://schemas.microsoft.com/office/drawing/2014/main" id="{6A5AF60B-1236-4549-8E68-4A226712F6CC}"/>
              </a:ext>
            </a:extLst>
          </p:cNvPr>
          <p:cNvGrpSpPr/>
          <p:nvPr/>
        </p:nvGrpSpPr>
        <p:grpSpPr>
          <a:xfrm>
            <a:off x="275482" y="6040194"/>
            <a:ext cx="220575" cy="736002"/>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1F10D323-7A82-4FAA-984C-55C4EA80D841}"/>
              </a:ext>
            </a:extLst>
          </p:cNvPr>
          <p:cNvSpPr txBox="1"/>
          <p:nvPr/>
        </p:nvSpPr>
        <p:spPr>
          <a:xfrm>
            <a:off x="489948" y="6646092"/>
            <a:ext cx="4406551" cy="353534"/>
          </a:xfrm>
          <a:prstGeom prst="rect">
            <a:avLst/>
          </a:prstGeom>
          <a:noFill/>
        </p:spPr>
        <p:txBody>
          <a:bodyPr wrap="square" lIns="93260" tIns="46630" rIns="93260" bIns="46630" rtlCol="0">
            <a:spAutoFit/>
          </a:bodyPr>
          <a:lstStyle/>
          <a:p>
            <a:pPr>
              <a:lnSpc>
                <a:spcPct val="90000"/>
              </a:lnSpc>
              <a:spcAft>
                <a:spcPts val="612"/>
              </a:spcAft>
            </a:pPr>
            <a:r>
              <a:rPr lang="en-US" sz="918" dirty="0">
                <a:solidFill>
                  <a:schemeClr val="bg1"/>
                </a:solidFill>
              </a:rPr>
              <a:t>*Based upon comparison of on-demand pricing on Azure for Managed Instance versus running SQL on AWS RDS.</a:t>
            </a:r>
          </a:p>
        </p:txBody>
      </p:sp>
      <p:sp>
        <p:nvSpPr>
          <p:cNvPr id="25" name="TextBox 24">
            <a:extLst>
              <a:ext uri="{FF2B5EF4-FFF2-40B4-BE49-F238E27FC236}">
                <a16:creationId xmlns:a16="http://schemas.microsoft.com/office/drawing/2014/main" id="{26B45A7C-986D-492D-A2C4-459E7EB9AB19}"/>
              </a:ext>
            </a:extLst>
          </p:cNvPr>
          <p:cNvSpPr txBox="1"/>
          <p:nvPr/>
        </p:nvSpPr>
        <p:spPr>
          <a:xfrm>
            <a:off x="7650835" y="3383265"/>
            <a:ext cx="997731" cy="160091"/>
          </a:xfrm>
          <a:prstGeom prst="rect">
            <a:avLst/>
          </a:prstGeom>
          <a:noFill/>
        </p:spPr>
        <p:txBody>
          <a:bodyPr wrap="square" lIns="0" tIns="0" rIns="0" bIns="0" rtlCol="0">
            <a:spAutoFit/>
          </a:bodyPr>
          <a:lstStyle/>
          <a:p>
            <a:pPr algn="ctr"/>
            <a:r>
              <a:rPr lang="en-US" sz="1020" b="1" dirty="0">
                <a:solidFill>
                  <a:srgbClr val="0078D7"/>
                </a:solidFill>
                <a:latin typeface="Segoe UI Semibold" charset="0"/>
                <a:ea typeface="Segoe UI Semibold" charset="0"/>
                <a:cs typeface="Segoe UI Semibold" charset="0"/>
              </a:rPr>
              <a:t>License included</a:t>
            </a:r>
          </a:p>
        </p:txBody>
      </p:sp>
      <p:sp>
        <p:nvSpPr>
          <p:cNvPr id="26" name="TextBox 25">
            <a:extLst>
              <a:ext uri="{FF2B5EF4-FFF2-40B4-BE49-F238E27FC236}">
                <a16:creationId xmlns:a16="http://schemas.microsoft.com/office/drawing/2014/main" id="{D49BD263-3F20-4E7E-B866-0F3D6D544678}"/>
              </a:ext>
            </a:extLst>
          </p:cNvPr>
          <p:cNvSpPr txBox="1"/>
          <p:nvPr/>
        </p:nvSpPr>
        <p:spPr>
          <a:xfrm>
            <a:off x="9317271" y="3376706"/>
            <a:ext cx="1565525" cy="156966"/>
          </a:xfrm>
          <a:prstGeom prst="rect">
            <a:avLst/>
          </a:prstGeom>
          <a:noFill/>
        </p:spPr>
        <p:txBody>
          <a:bodyPr wrap="square" lIns="0" tIns="0" rIns="0" bIns="0" rtlCol="0">
            <a:spAutoFit/>
          </a:bodyPr>
          <a:lstStyle/>
          <a:p>
            <a:pPr algn="ctr"/>
            <a:r>
              <a:rPr lang="en-US" sz="1020" b="1" dirty="0">
                <a:solidFill>
                  <a:srgbClr val="0078D7"/>
                </a:solidFill>
                <a:latin typeface="Segoe UI Semibold" charset="0"/>
                <a:ea typeface="Segoe UI Semibold" charset="0"/>
                <a:cs typeface="Segoe UI Semibold" charset="0"/>
              </a:rPr>
              <a:t>With Azure Hybrid Benefit</a:t>
            </a:r>
          </a:p>
        </p:txBody>
      </p:sp>
      <p:sp>
        <p:nvSpPr>
          <p:cNvPr id="27" name="TextBox 26">
            <a:extLst>
              <a:ext uri="{FF2B5EF4-FFF2-40B4-BE49-F238E27FC236}">
                <a16:creationId xmlns:a16="http://schemas.microsoft.com/office/drawing/2014/main" id="{03A83D23-53B9-44A0-9E81-52AE05D5B115}"/>
              </a:ext>
            </a:extLst>
          </p:cNvPr>
          <p:cNvSpPr txBox="1"/>
          <p:nvPr/>
        </p:nvSpPr>
        <p:spPr>
          <a:xfrm>
            <a:off x="9505538" y="1512118"/>
            <a:ext cx="964847" cy="384271"/>
          </a:xfrm>
          <a:prstGeom prst="rect">
            <a:avLst/>
          </a:prstGeom>
          <a:noFill/>
        </p:spPr>
        <p:txBody>
          <a:bodyPr wrap="square" lIns="0" tIns="0" rIns="0" bIns="0" rtlCol="0">
            <a:spAutoFit/>
          </a:bodyPr>
          <a:lstStyle/>
          <a:p>
            <a:pPr algn="ctr"/>
            <a:r>
              <a:rPr lang="en-US" sz="1224" b="1" dirty="0">
                <a:solidFill>
                  <a:srgbClr val="0078D7"/>
                </a:solidFill>
                <a:latin typeface="Segoe UI Semibold" charset="0"/>
                <a:ea typeface="Segoe UI Semibold" charset="0"/>
                <a:cs typeface="Segoe UI Semibold" charset="0"/>
              </a:rPr>
              <a:t>Up to 55% savings</a:t>
            </a:r>
            <a:r>
              <a:rPr lang="en-US" sz="1224" b="1" baseline="30000" dirty="0">
                <a:solidFill>
                  <a:srgbClr val="0078D7"/>
                </a:solidFill>
                <a:latin typeface="Segoe UI Semibold" charset="0"/>
                <a:ea typeface="Segoe UI Semibold" charset="0"/>
                <a:cs typeface="Segoe UI Semibold" charset="0"/>
              </a:rPr>
              <a:t>1</a:t>
            </a:r>
          </a:p>
        </p:txBody>
      </p:sp>
      <p:sp>
        <p:nvSpPr>
          <p:cNvPr id="32" name="Right Brace 31">
            <a:extLst>
              <a:ext uri="{FF2B5EF4-FFF2-40B4-BE49-F238E27FC236}">
                <a16:creationId xmlns:a16="http://schemas.microsoft.com/office/drawing/2014/main" id="{9DEB3C8E-7F9B-48E6-8172-0E6F66C90468}"/>
              </a:ext>
            </a:extLst>
          </p:cNvPr>
          <p:cNvSpPr/>
          <p:nvPr/>
        </p:nvSpPr>
        <p:spPr>
          <a:xfrm>
            <a:off x="10904291" y="2365167"/>
            <a:ext cx="163926" cy="921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6" name="TextBox 35">
            <a:extLst>
              <a:ext uri="{FF2B5EF4-FFF2-40B4-BE49-F238E27FC236}">
                <a16:creationId xmlns:a16="http://schemas.microsoft.com/office/drawing/2014/main" id="{51088E60-7AFB-471D-8F8B-2EE9F3BB2D8C}"/>
              </a:ext>
            </a:extLst>
          </p:cNvPr>
          <p:cNvSpPr txBox="1"/>
          <p:nvPr/>
        </p:nvSpPr>
        <p:spPr>
          <a:xfrm>
            <a:off x="11068217" y="2392766"/>
            <a:ext cx="840184" cy="414353"/>
          </a:xfrm>
          <a:prstGeom prst="rect">
            <a:avLst/>
          </a:prstGeom>
          <a:noFill/>
        </p:spPr>
        <p:txBody>
          <a:bodyPr wrap="square" rtlCol="0">
            <a:spAutoFit/>
          </a:bodyPr>
          <a:lstStyle/>
          <a:p>
            <a:r>
              <a:rPr lang="en-US" sz="1020" b="1" dirty="0">
                <a:solidFill>
                  <a:srgbClr val="0078D7"/>
                </a:solidFill>
                <a:latin typeface="Segoe UI Semibold" charset="0"/>
                <a:cs typeface="Segoe UI Semibold" charset="0"/>
              </a:rPr>
              <a:t>Customer total cost</a:t>
            </a:r>
          </a:p>
        </p:txBody>
      </p:sp>
      <p:sp>
        <p:nvSpPr>
          <p:cNvPr id="39" name="Freeform: Shape 38">
            <a:extLst>
              <a:ext uri="{FF2B5EF4-FFF2-40B4-BE49-F238E27FC236}">
                <a16:creationId xmlns:a16="http://schemas.microsoft.com/office/drawing/2014/main" id="{5FDC550B-17A9-486D-88B5-C9606528D307}"/>
              </a:ext>
            </a:extLst>
          </p:cNvPr>
          <p:cNvSpPr/>
          <p:nvPr/>
        </p:nvSpPr>
        <p:spPr>
          <a:xfrm>
            <a:off x="7363806" y="1132601"/>
            <a:ext cx="1428756" cy="254913"/>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sp>
        <p:nvSpPr>
          <p:cNvPr id="48" name="Freeform: Shape 47">
            <a:extLst>
              <a:ext uri="{FF2B5EF4-FFF2-40B4-BE49-F238E27FC236}">
                <a16:creationId xmlns:a16="http://schemas.microsoft.com/office/drawing/2014/main" id="{E79737D7-F5F6-4994-A34C-5122D8713DE1}"/>
              </a:ext>
            </a:extLst>
          </p:cNvPr>
          <p:cNvSpPr/>
          <p:nvPr/>
        </p:nvSpPr>
        <p:spPr>
          <a:xfrm>
            <a:off x="9274520" y="1881396"/>
            <a:ext cx="1426883" cy="251803"/>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nvGrpSpPr>
          <p:cNvPr id="70" name="Group 69">
            <a:extLst>
              <a:ext uri="{FF2B5EF4-FFF2-40B4-BE49-F238E27FC236}">
                <a16:creationId xmlns:a16="http://schemas.microsoft.com/office/drawing/2014/main" id="{2FDC7B32-69CA-4033-BA9D-5456A09FE942}"/>
              </a:ext>
            </a:extLst>
          </p:cNvPr>
          <p:cNvGrpSpPr/>
          <p:nvPr/>
        </p:nvGrpSpPr>
        <p:grpSpPr>
          <a:xfrm>
            <a:off x="7363807" y="1080725"/>
            <a:ext cx="1600990" cy="2210931"/>
            <a:chOff x="1331123" y="2421775"/>
            <a:chExt cx="1216188" cy="2660412"/>
          </a:xfrm>
        </p:grpSpPr>
        <p:sp>
          <p:nvSpPr>
            <p:cNvPr id="71" name="Freeform: Shape 70">
              <a:extLst>
                <a:ext uri="{FF2B5EF4-FFF2-40B4-BE49-F238E27FC236}">
                  <a16:creationId xmlns:a16="http://schemas.microsoft.com/office/drawing/2014/main" id="{30E50F6F-E47E-447C-8F2D-855DB020F34C}"/>
                </a:ext>
              </a:extLst>
            </p:cNvPr>
            <p:cNvSpPr/>
            <p:nvPr/>
          </p:nvSpPr>
          <p:spPr>
            <a:xfrm>
              <a:off x="1331123"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solidFill>
              <a:srgbClr val="0078D7"/>
            </a:solidFill>
            <a:ln w="9525" cap="flat">
              <a:noFill/>
              <a:prstDash val="solid"/>
              <a:miter/>
            </a:ln>
          </p:spPr>
          <p:txBody>
            <a:bodyPr rtlCol="0" anchor="ctr"/>
            <a:lstStyle/>
            <a:p>
              <a:pPr defTabSz="932658">
                <a:defRPr/>
              </a:pPr>
              <a:endParaRPr lang="en-US" kern="0">
                <a:solidFill>
                  <a:srgbClr val="002050"/>
                </a:solidFill>
              </a:endParaRPr>
            </a:p>
          </p:txBody>
        </p:sp>
        <p:sp>
          <p:nvSpPr>
            <p:cNvPr id="72" name="Freeform: Shape 71">
              <a:extLst>
                <a:ext uri="{FF2B5EF4-FFF2-40B4-BE49-F238E27FC236}">
                  <a16:creationId xmlns:a16="http://schemas.microsoft.com/office/drawing/2014/main" id="{46306E74-04BF-4DAF-BFE0-DF3DABE6C5F4}"/>
                </a:ext>
              </a:extLst>
            </p:cNvPr>
            <p:cNvSpPr/>
            <p:nvPr/>
          </p:nvSpPr>
          <p:spPr>
            <a:xfrm>
              <a:off x="1356460" y="2447112"/>
              <a:ext cx="1165514" cy="304047"/>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grpSp>
        <p:nvGrpSpPr>
          <p:cNvPr id="73" name="Group 72">
            <a:extLst>
              <a:ext uri="{FF2B5EF4-FFF2-40B4-BE49-F238E27FC236}">
                <a16:creationId xmlns:a16="http://schemas.microsoft.com/office/drawing/2014/main" id="{E1386F81-E92C-4A83-9FC1-BF4E3A1CB19D}"/>
              </a:ext>
            </a:extLst>
          </p:cNvPr>
          <p:cNvGrpSpPr/>
          <p:nvPr/>
        </p:nvGrpSpPr>
        <p:grpSpPr>
          <a:xfrm>
            <a:off x="9194837" y="1080724"/>
            <a:ext cx="1604078" cy="2210931"/>
            <a:chOff x="3714366" y="2621907"/>
            <a:chExt cx="1242064" cy="2666881"/>
          </a:xfrm>
        </p:grpSpPr>
        <p:grpSp>
          <p:nvGrpSpPr>
            <p:cNvPr id="74" name="Group 73">
              <a:extLst>
                <a:ext uri="{FF2B5EF4-FFF2-40B4-BE49-F238E27FC236}">
                  <a16:creationId xmlns:a16="http://schemas.microsoft.com/office/drawing/2014/main" id="{E9766371-E390-4B7A-9D09-D93AABBDAFC9}"/>
                </a:ext>
              </a:extLst>
            </p:cNvPr>
            <p:cNvGrpSpPr/>
            <p:nvPr/>
          </p:nvGrpSpPr>
          <p:grpSpPr>
            <a:xfrm>
              <a:off x="3727304" y="2621907"/>
              <a:ext cx="1216188" cy="2660413"/>
              <a:chOff x="466128" y="2421774"/>
              <a:chExt cx="1216188" cy="2660413"/>
            </a:xfrm>
          </p:grpSpPr>
          <p:sp>
            <p:nvSpPr>
              <p:cNvPr id="78" name="Freeform: Shape 77">
                <a:extLst>
                  <a:ext uri="{FF2B5EF4-FFF2-40B4-BE49-F238E27FC236}">
                    <a16:creationId xmlns:a16="http://schemas.microsoft.com/office/drawing/2014/main" id="{215141D1-61B0-4A0F-B3F8-F90CDE3380A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defTabSz="932658">
                  <a:defRPr/>
                </a:pPr>
                <a:endParaRPr lang="en-US" kern="0">
                  <a:solidFill>
                    <a:srgbClr val="002050"/>
                  </a:solidFill>
                </a:endParaRPr>
              </a:p>
            </p:txBody>
          </p:sp>
          <p:sp>
            <p:nvSpPr>
              <p:cNvPr id="79" name="Freeform: Shape 78">
                <a:extLst>
                  <a:ext uri="{FF2B5EF4-FFF2-40B4-BE49-F238E27FC236}">
                    <a16:creationId xmlns:a16="http://schemas.microsoft.com/office/drawing/2014/main" id="{551E40E7-32AD-4598-80A2-4E520BBEA563}"/>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defTabSz="932658">
                  <a:defRPr/>
                </a:pPr>
                <a:endParaRPr lang="en-US" kern="0">
                  <a:solidFill>
                    <a:srgbClr val="002050"/>
                  </a:solidFill>
                </a:endParaRPr>
              </a:p>
            </p:txBody>
          </p:sp>
        </p:grpSp>
        <p:grpSp>
          <p:nvGrpSpPr>
            <p:cNvPr id="75" name="Group 74">
              <a:extLst>
                <a:ext uri="{FF2B5EF4-FFF2-40B4-BE49-F238E27FC236}">
                  <a16:creationId xmlns:a16="http://schemas.microsoft.com/office/drawing/2014/main" id="{EF677EA9-6CD2-4B22-B520-3B61531825C0}"/>
                </a:ext>
              </a:extLst>
            </p:cNvPr>
            <p:cNvGrpSpPr/>
            <p:nvPr/>
          </p:nvGrpSpPr>
          <p:grpSpPr>
            <a:xfrm>
              <a:off x="3714366" y="3823815"/>
              <a:ext cx="1242064" cy="1464973"/>
              <a:chOff x="2326321" y="3623682"/>
              <a:chExt cx="1242064" cy="1464973"/>
            </a:xfrm>
          </p:grpSpPr>
          <p:sp>
            <p:nvSpPr>
              <p:cNvPr id="76" name="Freeform: Shape 75">
                <a:extLst>
                  <a:ext uri="{FF2B5EF4-FFF2-40B4-BE49-F238E27FC236}">
                    <a16:creationId xmlns:a16="http://schemas.microsoft.com/office/drawing/2014/main" id="{6D27F9BD-55BD-40BB-A374-19E254795BE1}"/>
                  </a:ext>
                </a:extLst>
              </p:cNvPr>
              <p:cNvSpPr/>
              <p:nvPr/>
            </p:nvSpPr>
            <p:spPr>
              <a:xfrm>
                <a:off x="2326321" y="3623682"/>
                <a:ext cx="1242064" cy="1464973"/>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defTabSz="932658">
                  <a:defRPr/>
                </a:pPr>
                <a:endParaRPr lang="en-US" kern="0">
                  <a:solidFill>
                    <a:srgbClr val="002050"/>
                  </a:solidFill>
                </a:endParaRPr>
              </a:p>
            </p:txBody>
          </p:sp>
          <p:sp>
            <p:nvSpPr>
              <p:cNvPr id="77" name="Freeform: Shape 76">
                <a:extLst>
                  <a:ext uri="{FF2B5EF4-FFF2-40B4-BE49-F238E27FC236}">
                    <a16:creationId xmlns:a16="http://schemas.microsoft.com/office/drawing/2014/main" id="{C77CB362-5B1E-44E8-A394-690A509962CE}"/>
                  </a:ext>
                </a:extLst>
              </p:cNvPr>
              <p:cNvSpPr/>
              <p:nvPr/>
            </p:nvSpPr>
            <p:spPr>
              <a:xfrm>
                <a:off x="2352197" y="3660586"/>
                <a:ext cx="1190312" cy="310516"/>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grpSp>
      <p:sp>
        <p:nvSpPr>
          <p:cNvPr id="80" name="TextBox 79">
            <a:extLst>
              <a:ext uri="{FF2B5EF4-FFF2-40B4-BE49-F238E27FC236}">
                <a16:creationId xmlns:a16="http://schemas.microsoft.com/office/drawing/2014/main" id="{C7D96DEC-A831-468E-80D8-FDAEFFA8B2CC}"/>
              </a:ext>
            </a:extLst>
          </p:cNvPr>
          <p:cNvSpPr txBox="1"/>
          <p:nvPr/>
        </p:nvSpPr>
        <p:spPr>
          <a:xfrm>
            <a:off x="7502688" y="1446069"/>
            <a:ext cx="1428756" cy="734534"/>
          </a:xfrm>
          <a:prstGeom prst="rect">
            <a:avLst/>
          </a:prstGeom>
          <a:noFill/>
        </p:spPr>
        <p:txBody>
          <a:bodyPr wrap="square" lIns="46630" rIns="46630" rtlCol="0">
            <a:spAutoFit/>
          </a:bodyPr>
          <a:lstStyle/>
          <a:p>
            <a:r>
              <a:rPr lang="en-US" sz="1020" dirty="0">
                <a:solidFill>
                  <a:schemeClr val="bg1"/>
                </a:solidFill>
                <a:latin typeface="Segoe UI Semilight" charset="0"/>
                <a:cs typeface="Segoe UI Semilight" charset="0"/>
              </a:rPr>
              <a:t>Total monthly cost of 8 </a:t>
            </a:r>
            <a:r>
              <a:rPr lang="en-US" sz="1020" dirty="0" err="1">
                <a:solidFill>
                  <a:schemeClr val="bg1"/>
                </a:solidFill>
                <a:latin typeface="Segoe UI Semilight" charset="0"/>
                <a:cs typeface="Segoe UI Semilight" charset="0"/>
              </a:rPr>
              <a:t>vCore</a:t>
            </a:r>
            <a:r>
              <a:rPr lang="en-US" sz="1020" dirty="0">
                <a:solidFill>
                  <a:schemeClr val="bg1"/>
                </a:solidFill>
                <a:latin typeface="Segoe UI Semilight" charset="0"/>
                <a:cs typeface="Segoe UI Semilight" charset="0"/>
              </a:rPr>
              <a:t> Managed Instance Business Critical option</a:t>
            </a:r>
          </a:p>
        </p:txBody>
      </p:sp>
    </p:spTree>
    <p:extLst>
      <p:ext uri="{BB962C8B-B14F-4D97-AF65-F5344CB8AC3E}">
        <p14:creationId xmlns:p14="http://schemas.microsoft.com/office/powerpoint/2010/main" val="3697543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726AF2-AE76-4821-93DD-0A310FE1CB4D}"/>
              </a:ext>
            </a:extLst>
          </p:cNvPr>
          <p:cNvSpPr>
            <a:spLocks noGrp="1"/>
          </p:cNvSpPr>
          <p:nvPr>
            <p:ph type="title"/>
          </p:nvPr>
        </p:nvSpPr>
        <p:spPr/>
        <p:txBody>
          <a:bodyPr/>
          <a:lstStyle/>
          <a:p>
            <a:r>
              <a:rPr lang="en-US" dirty="0"/>
              <a:t>Applying Azure hybrid benefit for SQL Server</a:t>
            </a:r>
          </a:p>
        </p:txBody>
      </p:sp>
      <p:sp>
        <p:nvSpPr>
          <p:cNvPr id="4" name="Text Placeholder 3">
            <a:extLst>
              <a:ext uri="{FF2B5EF4-FFF2-40B4-BE49-F238E27FC236}">
                <a16:creationId xmlns:a16="http://schemas.microsoft.com/office/drawing/2014/main" id="{139BAE18-E9C9-41EC-BFB5-3C4BF9959AD4}"/>
              </a:ext>
            </a:extLst>
          </p:cNvPr>
          <p:cNvSpPr>
            <a:spLocks noGrp="1"/>
          </p:cNvSpPr>
          <p:nvPr>
            <p:ph type="body" sz="quarter" idx="10"/>
          </p:nvPr>
        </p:nvSpPr>
        <p:spPr/>
        <p:txBody>
          <a:bodyPr/>
          <a:lstStyle/>
          <a:p>
            <a:pPr marL="0" indent="0">
              <a:buNone/>
            </a:pPr>
            <a:r>
              <a:rPr lang="en-US" dirty="0"/>
              <a:t>Managed Instance is available in 8</a:t>
            </a:r>
            <a:r>
              <a:rPr lang="en-US"/>
              <a:t>, 16, 24, 32 and 40 </a:t>
            </a:r>
            <a:r>
              <a:rPr lang="en-US" dirty="0" err="1"/>
              <a:t>vCore</a:t>
            </a:r>
            <a:r>
              <a:rPr lang="en-US" dirty="0"/>
              <a:t> instances</a:t>
            </a:r>
          </a:p>
          <a:p>
            <a:pPr marL="0" indent="0">
              <a:buNone/>
            </a:pPr>
            <a:r>
              <a:rPr lang="en-US" dirty="0"/>
              <a:t>The number of instances eligible for Azure Hybrid Benefit is calculated based upon </a:t>
            </a:r>
          </a:p>
          <a:p>
            <a:pPr>
              <a:buClr>
                <a:schemeClr val="bg1"/>
              </a:buClr>
            </a:pPr>
            <a:r>
              <a:rPr lang="en-US" dirty="0"/>
              <a:t>number and type of licenses you are exchanging</a:t>
            </a:r>
          </a:p>
          <a:p>
            <a:pPr>
              <a:buClr>
                <a:schemeClr val="bg1"/>
              </a:buClr>
            </a:pPr>
            <a:r>
              <a:rPr lang="en-US" dirty="0"/>
              <a:t>Managed Instance </a:t>
            </a:r>
            <a:r>
              <a:rPr lang="en-US" dirty="0" err="1"/>
              <a:t>vCore</a:t>
            </a:r>
            <a:r>
              <a:rPr lang="en-US" dirty="0"/>
              <a:t> selection, rounding down to the nearest whole value.</a:t>
            </a:r>
          </a:p>
          <a:p>
            <a:endParaRPr lang="en-US" dirty="0"/>
          </a:p>
        </p:txBody>
      </p:sp>
      <p:sp>
        <p:nvSpPr>
          <p:cNvPr id="5" name="TextBox 4">
            <a:extLst>
              <a:ext uri="{FF2B5EF4-FFF2-40B4-BE49-F238E27FC236}">
                <a16:creationId xmlns:a16="http://schemas.microsoft.com/office/drawing/2014/main" id="{E251C4B0-59FF-48B9-ACCC-E35472ECC307}"/>
              </a:ext>
            </a:extLst>
          </p:cNvPr>
          <p:cNvSpPr txBox="1"/>
          <p:nvPr/>
        </p:nvSpPr>
        <p:spPr>
          <a:xfrm>
            <a:off x="5611304" y="358747"/>
            <a:ext cx="5944533" cy="734534"/>
          </a:xfrm>
          <a:prstGeom prst="rect">
            <a:avLst/>
          </a:prstGeom>
          <a:noFill/>
        </p:spPr>
        <p:txBody>
          <a:bodyPr wrap="square" rtlCol="0">
            <a:spAutoFit/>
          </a:bodyPr>
          <a:lstStyle/>
          <a:p>
            <a:r>
              <a:rPr lang="en-US" sz="2040" b="1" kern="0" spc="102" dirty="0">
                <a:latin typeface="Segoe UI Semibold" charset="0"/>
                <a:cs typeface="Segoe UI Semibold" charset="0"/>
              </a:rPr>
              <a:t>How to calculate instances eligible for the hybrid benefit</a:t>
            </a:r>
          </a:p>
        </p:txBody>
      </p:sp>
      <p:sp>
        <p:nvSpPr>
          <p:cNvPr id="6" name="TextBox 5">
            <a:extLst>
              <a:ext uri="{FF2B5EF4-FFF2-40B4-BE49-F238E27FC236}">
                <a16:creationId xmlns:a16="http://schemas.microsoft.com/office/drawing/2014/main" id="{8C11E8EF-96A3-4E95-992F-DD13CB066658}"/>
              </a:ext>
            </a:extLst>
          </p:cNvPr>
          <p:cNvSpPr txBox="1"/>
          <p:nvPr/>
        </p:nvSpPr>
        <p:spPr>
          <a:xfrm>
            <a:off x="5490614" y="1689658"/>
            <a:ext cx="3507148" cy="4686254"/>
          </a:xfrm>
          <a:prstGeom prst="rect">
            <a:avLst/>
          </a:prstGeom>
          <a:noFill/>
        </p:spPr>
        <p:txBody>
          <a:bodyPr wrap="square" lIns="93260" tIns="46630" rIns="93260" bIns="46630" rtlCol="0">
            <a:spAutoFit/>
          </a:bodyPr>
          <a:lstStyle/>
          <a:p>
            <a:pPr>
              <a:lnSpc>
                <a:spcPct val="90000"/>
              </a:lnSpc>
              <a:spcAft>
                <a:spcPts val="612"/>
              </a:spcAft>
            </a:pPr>
            <a:r>
              <a:rPr lang="en-US" sz="1632" b="1" dirty="0">
                <a:gradFill>
                  <a:gsLst>
                    <a:gs pos="2917">
                      <a:schemeClr val="tx1"/>
                    </a:gs>
                    <a:gs pos="30000">
                      <a:schemeClr val="tx1"/>
                    </a:gs>
                  </a:gsLst>
                  <a:lin ang="5400000" scaled="0"/>
                </a:gradFill>
              </a:rPr>
              <a:t>Example:</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Customer A has:</a:t>
            </a:r>
          </a:p>
          <a:p>
            <a:pPr>
              <a:lnSpc>
                <a:spcPct val="90000"/>
              </a:lnSpc>
              <a:spcAft>
                <a:spcPts val="612"/>
              </a:spcAft>
            </a:pPr>
            <a:r>
              <a:rPr lang="en-US" sz="1224" dirty="0">
                <a:gradFill>
                  <a:gsLst>
                    <a:gs pos="2917">
                      <a:schemeClr val="tx1"/>
                    </a:gs>
                    <a:gs pos="30000">
                      <a:schemeClr val="tx1"/>
                    </a:gs>
                  </a:gsLst>
                  <a:lin ang="5400000" scaled="0"/>
                </a:gradFill>
              </a:rPr>
              <a:t>10 Standard Edition license cores</a:t>
            </a:r>
          </a:p>
          <a:p>
            <a:pPr>
              <a:lnSpc>
                <a:spcPct val="90000"/>
              </a:lnSpc>
              <a:spcAft>
                <a:spcPts val="612"/>
              </a:spcAft>
            </a:pPr>
            <a:r>
              <a:rPr lang="en-US" sz="1224" dirty="0">
                <a:gradFill>
                  <a:gsLst>
                    <a:gs pos="2917">
                      <a:schemeClr val="tx1"/>
                    </a:gs>
                    <a:gs pos="30000">
                      <a:schemeClr val="tx1"/>
                    </a:gs>
                  </a:gsLst>
                  <a:lin ang="5400000" scaled="0"/>
                </a:gradFill>
              </a:rPr>
              <a:t>10 Enterprise Edition license cores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Wants a:</a:t>
            </a:r>
          </a:p>
          <a:p>
            <a:pPr>
              <a:lnSpc>
                <a:spcPct val="90000"/>
              </a:lnSpc>
              <a:spcAft>
                <a:spcPts val="612"/>
              </a:spcAft>
            </a:pPr>
            <a:r>
              <a:rPr lang="en-US" sz="1224" dirty="0">
                <a:gradFill>
                  <a:gsLst>
                    <a:gs pos="2917">
                      <a:schemeClr val="tx1"/>
                    </a:gs>
                    <a:gs pos="30000">
                      <a:schemeClr val="tx1"/>
                    </a:gs>
                  </a:gsLst>
                  <a:lin ang="5400000" scaled="0"/>
                </a:gradFill>
              </a:rPr>
              <a:t>8 </a:t>
            </a:r>
            <a:r>
              <a:rPr lang="en-US" sz="1224" dirty="0" err="1">
                <a:gradFill>
                  <a:gsLst>
                    <a:gs pos="2917">
                      <a:schemeClr val="tx1"/>
                    </a:gs>
                    <a:gs pos="30000">
                      <a:schemeClr val="tx1"/>
                    </a:gs>
                  </a:gsLst>
                  <a:lin ang="5400000" scaled="0"/>
                </a:gradFill>
              </a:rPr>
              <a:t>vCores</a:t>
            </a:r>
            <a:r>
              <a:rPr lang="en-US" sz="1224" dirty="0">
                <a:gradFill>
                  <a:gsLst>
                    <a:gs pos="2917">
                      <a:schemeClr val="tx1"/>
                    </a:gs>
                    <a:gs pos="30000">
                      <a:schemeClr val="tx1"/>
                    </a:gs>
                  </a:gsLst>
                  <a:lin ang="5400000" scaled="0"/>
                </a:gradFill>
              </a:rPr>
              <a:t> Managed Instance</a:t>
            </a:r>
          </a:p>
          <a:p>
            <a:pPr>
              <a:lnSpc>
                <a:spcPct val="90000"/>
              </a:lnSpc>
              <a:spcAft>
                <a:spcPts val="612"/>
              </a:spcAft>
            </a:pPr>
            <a:endParaRPr lang="en-US" sz="1224" dirty="0">
              <a:gradFill>
                <a:gsLst>
                  <a:gs pos="2917">
                    <a:schemeClr val="tx1"/>
                  </a:gs>
                  <a:gs pos="30000">
                    <a:schemeClr val="tx1"/>
                  </a:gs>
                </a:gsLst>
                <a:lin ang="5400000" scaled="0"/>
              </a:gradFill>
            </a:endParaRPr>
          </a:p>
          <a:p>
            <a:r>
              <a:rPr lang="en-US" sz="1224" dirty="0"/>
              <a:t>Calculation = (10 Standard license cores * 1 core) + (10 Enterprise license cores * 4 cores) = </a:t>
            </a:r>
            <a:r>
              <a:rPr lang="en-US" sz="1224" b="1" dirty="0"/>
              <a:t>50 cores</a:t>
            </a:r>
          </a:p>
          <a:p>
            <a:endParaRPr lang="en-US" sz="1224" dirty="0"/>
          </a:p>
          <a:p>
            <a:r>
              <a:rPr lang="en-US" sz="1224" b="1" dirty="0"/>
              <a:t>Eligible number of instances: </a:t>
            </a:r>
          </a:p>
          <a:p>
            <a:r>
              <a:rPr lang="en-US" sz="1224" dirty="0"/>
              <a:t>(50 cores / 8 </a:t>
            </a:r>
            <a:r>
              <a:rPr lang="en-US" sz="1224" dirty="0" err="1"/>
              <a:t>vCore</a:t>
            </a:r>
            <a:r>
              <a:rPr lang="en-US" sz="1224" dirty="0"/>
              <a:t> instance) = </a:t>
            </a:r>
            <a:r>
              <a:rPr lang="en-US" sz="1224" b="1" dirty="0">
                <a:solidFill>
                  <a:srgbClr val="0070C0"/>
                </a:solidFill>
              </a:rPr>
              <a:t>6 eligible instances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706A144D-3A8D-44D2-8F41-50F173A86588}"/>
              </a:ext>
            </a:extLst>
          </p:cNvPr>
          <p:cNvSpPr/>
          <p:nvPr/>
        </p:nvSpPr>
        <p:spPr>
          <a:xfrm>
            <a:off x="5490614" y="6018509"/>
            <a:ext cx="5288496" cy="469103"/>
          </a:xfrm>
          <a:prstGeom prst="rect">
            <a:avLst/>
          </a:prstGeom>
        </p:spPr>
        <p:txBody>
          <a:bodyPr wrap="square">
            <a:spAutoFit/>
          </a:bodyPr>
          <a:lstStyle/>
          <a:p>
            <a:r>
              <a:rPr lang="en-US" sz="1224" dirty="0">
                <a:solidFill>
                  <a:srgbClr val="0070C0"/>
                </a:solidFill>
              </a:rPr>
              <a:t>1 Standard license core = 1 General Purpose core</a:t>
            </a:r>
          </a:p>
          <a:p>
            <a:r>
              <a:rPr lang="en-US" sz="1224" dirty="0">
                <a:solidFill>
                  <a:srgbClr val="0070C0"/>
                </a:solidFill>
              </a:rPr>
              <a:t>1 Enterprise license core = 4 General Purpose cores (virtualization benefit)</a:t>
            </a:r>
          </a:p>
        </p:txBody>
      </p:sp>
      <p:sp>
        <p:nvSpPr>
          <p:cNvPr id="8" name="TextBox 7">
            <a:extLst>
              <a:ext uri="{FF2B5EF4-FFF2-40B4-BE49-F238E27FC236}">
                <a16:creationId xmlns:a16="http://schemas.microsoft.com/office/drawing/2014/main" id="{E1DD8B85-C884-42FD-A29A-34264B63BED6}"/>
              </a:ext>
            </a:extLst>
          </p:cNvPr>
          <p:cNvSpPr txBox="1"/>
          <p:nvPr/>
        </p:nvSpPr>
        <p:spPr>
          <a:xfrm>
            <a:off x="8997763" y="1689658"/>
            <a:ext cx="3507148" cy="4686254"/>
          </a:xfrm>
          <a:prstGeom prst="rect">
            <a:avLst/>
          </a:prstGeom>
          <a:noFill/>
        </p:spPr>
        <p:txBody>
          <a:bodyPr wrap="square" lIns="93260" tIns="46630" rIns="93260" bIns="46630" rtlCol="0">
            <a:spAutoFit/>
          </a:bodyPr>
          <a:lstStyle/>
          <a:p>
            <a:pPr>
              <a:lnSpc>
                <a:spcPct val="90000"/>
              </a:lnSpc>
              <a:spcAft>
                <a:spcPts val="612"/>
              </a:spcAft>
            </a:pPr>
            <a:r>
              <a:rPr lang="en-US" sz="1632" b="1" dirty="0">
                <a:gradFill>
                  <a:gsLst>
                    <a:gs pos="2917">
                      <a:schemeClr val="tx1"/>
                    </a:gs>
                    <a:gs pos="30000">
                      <a:schemeClr val="tx1"/>
                    </a:gs>
                  </a:gsLst>
                  <a:lin ang="5400000" scaled="0"/>
                </a:gradFill>
              </a:rPr>
              <a:t>Example:</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Customer B has:</a:t>
            </a:r>
          </a:p>
          <a:p>
            <a:pPr>
              <a:lnSpc>
                <a:spcPct val="90000"/>
              </a:lnSpc>
              <a:spcAft>
                <a:spcPts val="612"/>
              </a:spcAft>
            </a:pPr>
            <a:r>
              <a:rPr lang="en-US" sz="1224" dirty="0">
                <a:gradFill>
                  <a:gsLst>
                    <a:gs pos="2917">
                      <a:schemeClr val="tx1"/>
                    </a:gs>
                    <a:gs pos="30000">
                      <a:schemeClr val="tx1"/>
                    </a:gs>
                  </a:gsLst>
                  <a:lin ang="5400000" scaled="0"/>
                </a:gradFill>
              </a:rPr>
              <a:t>5 Standard Edition license cores</a:t>
            </a:r>
          </a:p>
          <a:p>
            <a:pPr>
              <a:lnSpc>
                <a:spcPct val="90000"/>
              </a:lnSpc>
              <a:spcAft>
                <a:spcPts val="612"/>
              </a:spcAft>
            </a:pPr>
            <a:r>
              <a:rPr lang="en-US" sz="1224" dirty="0">
                <a:gradFill>
                  <a:gsLst>
                    <a:gs pos="2917">
                      <a:schemeClr val="tx1"/>
                    </a:gs>
                    <a:gs pos="30000">
                      <a:schemeClr val="tx1"/>
                    </a:gs>
                  </a:gsLst>
                  <a:lin ang="5400000" scaled="0"/>
                </a:gradFill>
              </a:rPr>
              <a:t>20 Enterprise Edition license cores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Wants a:</a:t>
            </a:r>
          </a:p>
          <a:p>
            <a:pPr>
              <a:lnSpc>
                <a:spcPct val="90000"/>
              </a:lnSpc>
              <a:spcAft>
                <a:spcPts val="612"/>
              </a:spcAft>
            </a:pPr>
            <a:r>
              <a:rPr lang="en-US" sz="1224" dirty="0">
                <a:gradFill>
                  <a:gsLst>
                    <a:gs pos="2917">
                      <a:schemeClr val="tx1"/>
                    </a:gs>
                    <a:gs pos="30000">
                      <a:schemeClr val="tx1"/>
                    </a:gs>
                  </a:gsLst>
                  <a:lin ang="5400000" scaled="0"/>
                </a:gradFill>
              </a:rPr>
              <a:t>16 </a:t>
            </a:r>
            <a:r>
              <a:rPr lang="en-US" sz="1224" dirty="0" err="1">
                <a:gradFill>
                  <a:gsLst>
                    <a:gs pos="2917">
                      <a:schemeClr val="tx1"/>
                    </a:gs>
                    <a:gs pos="30000">
                      <a:schemeClr val="tx1"/>
                    </a:gs>
                  </a:gsLst>
                  <a:lin ang="5400000" scaled="0"/>
                </a:gradFill>
              </a:rPr>
              <a:t>vCores</a:t>
            </a:r>
            <a:r>
              <a:rPr lang="en-US" sz="1224" dirty="0">
                <a:gradFill>
                  <a:gsLst>
                    <a:gs pos="2917">
                      <a:schemeClr val="tx1"/>
                    </a:gs>
                    <a:gs pos="30000">
                      <a:schemeClr val="tx1"/>
                    </a:gs>
                  </a:gsLst>
                  <a:lin ang="5400000" scaled="0"/>
                </a:gradFill>
              </a:rPr>
              <a:t> Managed Instance</a:t>
            </a:r>
          </a:p>
          <a:p>
            <a:pPr>
              <a:lnSpc>
                <a:spcPct val="90000"/>
              </a:lnSpc>
              <a:spcAft>
                <a:spcPts val="612"/>
              </a:spcAft>
            </a:pPr>
            <a:endParaRPr lang="en-US" sz="1224" dirty="0">
              <a:gradFill>
                <a:gsLst>
                  <a:gs pos="2917">
                    <a:schemeClr val="tx1"/>
                  </a:gs>
                  <a:gs pos="30000">
                    <a:schemeClr val="tx1"/>
                  </a:gs>
                </a:gsLst>
                <a:lin ang="5400000" scaled="0"/>
              </a:gradFill>
            </a:endParaRPr>
          </a:p>
          <a:p>
            <a:r>
              <a:rPr lang="en-US" sz="1224" dirty="0"/>
              <a:t>Calculation = (5 Standard license cores * 1 core) + (20 Enterprise license cores * 4 cores) = </a:t>
            </a:r>
            <a:r>
              <a:rPr lang="en-US" sz="1224" b="1" dirty="0"/>
              <a:t>85 cores</a:t>
            </a:r>
          </a:p>
          <a:p>
            <a:endParaRPr lang="en-US" sz="1224" dirty="0"/>
          </a:p>
          <a:p>
            <a:r>
              <a:rPr lang="en-US" sz="1224" b="1" dirty="0"/>
              <a:t>Eligible number of instances: </a:t>
            </a:r>
          </a:p>
          <a:p>
            <a:r>
              <a:rPr lang="en-US" sz="1224" dirty="0"/>
              <a:t>(85 cores / 16 </a:t>
            </a:r>
            <a:r>
              <a:rPr lang="en-US" sz="1224" dirty="0" err="1"/>
              <a:t>vCore</a:t>
            </a:r>
            <a:r>
              <a:rPr lang="en-US" sz="1224" dirty="0"/>
              <a:t> instance) = </a:t>
            </a:r>
            <a:r>
              <a:rPr lang="en-US" sz="1224" b="1" dirty="0">
                <a:solidFill>
                  <a:srgbClr val="0070C0"/>
                </a:solidFill>
              </a:rPr>
              <a:t>5 eligible instances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213C3847-1AC6-4B4B-BAE7-B3987324D1FD}"/>
              </a:ext>
            </a:extLst>
          </p:cNvPr>
          <p:cNvGrpSpPr/>
          <p:nvPr/>
        </p:nvGrpSpPr>
        <p:grpSpPr>
          <a:xfrm>
            <a:off x="275482" y="6040194"/>
            <a:ext cx="220575" cy="736002"/>
            <a:chOff x="4081774" y="3329291"/>
            <a:chExt cx="208476" cy="695630"/>
          </a:xfrm>
        </p:grpSpPr>
        <p:sp>
          <p:nvSpPr>
            <p:cNvPr id="10" name="Freeform: Shape 234">
              <a:extLst>
                <a:ext uri="{FF2B5EF4-FFF2-40B4-BE49-F238E27FC236}">
                  <a16:creationId xmlns:a16="http://schemas.microsoft.com/office/drawing/2014/main" id="{0C935224-8697-4692-BC60-954A5B1BD36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1" name="Straight Connector 10">
              <a:extLst>
                <a:ext uri="{FF2B5EF4-FFF2-40B4-BE49-F238E27FC236}">
                  <a16:creationId xmlns:a16="http://schemas.microsoft.com/office/drawing/2014/main" id="{2DD532D5-87CA-4E9F-803D-BBF69D0CE89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8922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4ED2-F76C-4882-B797-471EA3805230}"/>
              </a:ext>
            </a:extLst>
          </p:cNvPr>
          <p:cNvSpPr>
            <a:spLocks noGrp="1"/>
          </p:cNvSpPr>
          <p:nvPr>
            <p:ph type="title"/>
          </p:nvPr>
        </p:nvSpPr>
        <p:spPr/>
        <p:txBody>
          <a:bodyPr/>
          <a:lstStyle/>
          <a:p>
            <a:pPr algn="ctr"/>
            <a:r>
              <a:rPr lang="en-US" sz="2856" cap="all" dirty="0">
                <a:solidFill>
                  <a:schemeClr val="tx2"/>
                </a:solidFill>
                <a:latin typeface="Segoe UI Semilight" panose="020B0402040204020203" pitchFamily="34" charset="0"/>
                <a:cs typeface="Segoe UI Semilight" panose="020B0402040204020203" pitchFamily="34" charset="0"/>
              </a:rPr>
              <a:t>High-Virtualization benefit for AHB for SQL Server</a:t>
            </a:r>
          </a:p>
        </p:txBody>
      </p:sp>
      <p:sp>
        <p:nvSpPr>
          <p:cNvPr id="23" name="Rectangle 22">
            <a:extLst>
              <a:ext uri="{FF2B5EF4-FFF2-40B4-BE49-F238E27FC236}">
                <a16:creationId xmlns:a16="http://schemas.microsoft.com/office/drawing/2014/main" id="{1D14699F-F3F6-4AA6-B41E-95DF79400F4F}"/>
              </a:ext>
            </a:extLst>
          </p:cNvPr>
          <p:cNvSpPr/>
          <p:nvPr/>
        </p:nvSpPr>
        <p:spPr>
          <a:xfrm>
            <a:off x="170952" y="3151852"/>
            <a:ext cx="2917343" cy="1368500"/>
          </a:xfrm>
          <a:prstGeom prst="rect">
            <a:avLst/>
          </a:prstGeom>
          <a:ln w="1905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91">
              <a:defRPr/>
            </a:pPr>
            <a:r>
              <a:rPr lang="en-US" sz="1399" b="1">
                <a:solidFill>
                  <a:srgbClr val="0078D7"/>
                </a:solidFill>
                <a:latin typeface="Segoe UI"/>
              </a:rPr>
              <a:t>Enterprise Edition Customer</a:t>
            </a:r>
          </a:p>
          <a:p>
            <a:pPr algn="ctr" defTabSz="914191">
              <a:defRPr/>
            </a:pPr>
            <a:r>
              <a:rPr lang="en-US" sz="1399" b="1">
                <a:solidFill>
                  <a:srgbClr val="0078D7"/>
                </a:solidFill>
                <a:latin typeface="Segoe UI"/>
              </a:rPr>
              <a:t> Highly Virtualized </a:t>
            </a:r>
          </a:p>
          <a:p>
            <a:pPr algn="ctr" defTabSz="914191">
              <a:defRPr/>
            </a:pPr>
            <a:endParaRPr lang="en-US" sz="1399">
              <a:solidFill>
                <a:srgbClr val="0078D7"/>
              </a:solidFill>
              <a:latin typeface="Segoe UI"/>
            </a:endParaRPr>
          </a:p>
          <a:p>
            <a:pPr algn="ctr" defTabSz="914191">
              <a:defRPr/>
            </a:pPr>
            <a:r>
              <a:rPr lang="en-US" sz="1399">
                <a:solidFill>
                  <a:srgbClr val="0078D7"/>
                </a:solidFill>
                <a:latin typeface="Segoe UI"/>
              </a:rPr>
              <a:t>e.g. 32 core virtualized workload with 8 core SQL EE License </a:t>
            </a:r>
          </a:p>
        </p:txBody>
      </p:sp>
      <p:sp>
        <p:nvSpPr>
          <p:cNvPr id="74" name="TextBox 73">
            <a:extLst>
              <a:ext uri="{FF2B5EF4-FFF2-40B4-BE49-F238E27FC236}">
                <a16:creationId xmlns:a16="http://schemas.microsoft.com/office/drawing/2014/main" id="{24584E3C-7FAD-408A-A1CA-B4629164473B}"/>
              </a:ext>
            </a:extLst>
          </p:cNvPr>
          <p:cNvSpPr txBox="1"/>
          <p:nvPr/>
        </p:nvSpPr>
        <p:spPr>
          <a:xfrm>
            <a:off x="7431565" y="1212849"/>
            <a:ext cx="4731478" cy="483383"/>
          </a:xfrm>
          <a:prstGeom prst="rect">
            <a:avLst/>
          </a:prstGeom>
          <a:noFill/>
          <a:ln w="9525">
            <a:solidFill>
              <a:srgbClr val="0078D7"/>
            </a:solidFill>
            <a:prstDash val="sysDash"/>
          </a:ln>
        </p:spPr>
        <p:txBody>
          <a:bodyPr wrap="square" lIns="182854" tIns="146283" rIns="182854" bIns="146283" rtlCol="0">
            <a:noAutofit/>
          </a:bodyPr>
          <a:lstStyle/>
          <a:p>
            <a:pPr algn="ctr" defTabSz="932597">
              <a:lnSpc>
                <a:spcPct val="90000"/>
              </a:lnSpc>
              <a:defRPr/>
            </a:pPr>
            <a:r>
              <a:rPr lang="en-US" sz="2000">
                <a:solidFill>
                  <a:srgbClr val="0078D7"/>
                </a:solidFill>
                <a:latin typeface="Segoe UI"/>
              </a:rPr>
              <a:t>Cost on SQL DB (MI)= </a:t>
            </a:r>
            <a:r>
              <a:rPr lang="en-US" sz="2000" b="1">
                <a:solidFill>
                  <a:srgbClr val="0078D7"/>
                </a:solidFill>
                <a:latin typeface="Segoe UI"/>
              </a:rPr>
              <a:t>$6.21</a:t>
            </a:r>
          </a:p>
        </p:txBody>
      </p:sp>
      <p:grpSp>
        <p:nvGrpSpPr>
          <p:cNvPr id="83" name="Group 82">
            <a:extLst>
              <a:ext uri="{FF2B5EF4-FFF2-40B4-BE49-F238E27FC236}">
                <a16:creationId xmlns:a16="http://schemas.microsoft.com/office/drawing/2014/main" id="{4C7A54C4-5848-4E28-A7CD-8A7F94D9E6EF}"/>
              </a:ext>
            </a:extLst>
          </p:cNvPr>
          <p:cNvGrpSpPr/>
          <p:nvPr/>
        </p:nvGrpSpPr>
        <p:grpSpPr>
          <a:xfrm>
            <a:off x="3088296" y="1687215"/>
            <a:ext cx="9403441" cy="4417508"/>
            <a:chOff x="2944727" y="1473816"/>
            <a:chExt cx="9404775" cy="5008563"/>
          </a:xfrm>
        </p:grpSpPr>
        <p:sp>
          <p:nvSpPr>
            <p:cNvPr id="25" name="Rectangle 24">
              <a:extLst>
                <a:ext uri="{FF2B5EF4-FFF2-40B4-BE49-F238E27FC236}">
                  <a16:creationId xmlns:a16="http://schemas.microsoft.com/office/drawing/2014/main" id="{BC3F9C32-616C-4418-9AB9-B7E035636EDE}"/>
                </a:ext>
              </a:extLst>
            </p:cNvPr>
            <p:cNvSpPr/>
            <p:nvPr/>
          </p:nvSpPr>
          <p:spPr bwMode="auto">
            <a:xfrm>
              <a:off x="4308537" y="1717483"/>
              <a:ext cx="2487434" cy="9080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defRPr/>
              </a:pPr>
              <a:r>
                <a:rPr lang="en-US" sz="1599" dirty="0">
                  <a:solidFill>
                    <a:srgbClr val="0078D7"/>
                  </a:solidFill>
                  <a:latin typeface="Segoe UI"/>
                </a:rPr>
                <a:t>AHB for SQL Server with Managed Instance  </a:t>
              </a:r>
            </a:p>
          </p:txBody>
        </p:sp>
        <p:cxnSp>
          <p:nvCxnSpPr>
            <p:cNvPr id="27" name="Straight Arrow Connector 26">
              <a:extLst>
                <a:ext uri="{FF2B5EF4-FFF2-40B4-BE49-F238E27FC236}">
                  <a16:creationId xmlns:a16="http://schemas.microsoft.com/office/drawing/2014/main" id="{8B459922-70E8-4139-A382-FCFBDE0761F9}"/>
                </a:ext>
              </a:extLst>
            </p:cNvPr>
            <p:cNvCxnSpPr>
              <a:cxnSpLocks/>
              <a:stCxn id="23" idx="3"/>
              <a:endCxn id="25" idx="1"/>
            </p:cNvCxnSpPr>
            <p:nvPr/>
          </p:nvCxnSpPr>
          <p:spPr>
            <a:xfrm flipV="1">
              <a:off x="2944727" y="2171508"/>
              <a:ext cx="1363810" cy="173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3B28165-C647-48F9-9AF5-7AA5822FD91A}"/>
                </a:ext>
              </a:extLst>
            </p:cNvPr>
            <p:cNvSpPr/>
            <p:nvPr/>
          </p:nvSpPr>
          <p:spPr bwMode="auto">
            <a:xfrm>
              <a:off x="4266969" y="5022467"/>
              <a:ext cx="2455770" cy="9093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algn="ctr" defTabSz="932293" fontAlgn="base">
                <a:spcBef>
                  <a:spcPct val="0"/>
                </a:spcBef>
                <a:spcAft>
                  <a:spcPct val="0"/>
                </a:spcAft>
                <a:defRPr/>
              </a:pPr>
              <a:r>
                <a:rPr lang="en-US" sz="1599">
                  <a:solidFill>
                    <a:srgbClr val="0078D7"/>
                  </a:solidFill>
                  <a:latin typeface="Segoe UI"/>
                </a:rPr>
                <a:t>License Mobility for Azure IaaS Standard SE</a:t>
              </a:r>
            </a:p>
          </p:txBody>
        </p:sp>
        <p:pic>
          <p:nvPicPr>
            <p:cNvPr id="29" name="Graphic 28" descr="Database">
              <a:extLst>
                <a:ext uri="{FF2B5EF4-FFF2-40B4-BE49-F238E27FC236}">
                  <a16:creationId xmlns:a16="http://schemas.microsoft.com/office/drawing/2014/main" id="{81459B59-15A2-4B68-B268-0115916F5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2759" y="1473816"/>
              <a:ext cx="932604" cy="932603"/>
            </a:xfrm>
            <a:prstGeom prst="rect">
              <a:avLst/>
            </a:prstGeom>
          </p:spPr>
        </p:pic>
        <p:pic>
          <p:nvPicPr>
            <p:cNvPr id="30" name="Graphic 29" descr="Database">
              <a:extLst>
                <a:ext uri="{FF2B5EF4-FFF2-40B4-BE49-F238E27FC236}">
                  <a16:creationId xmlns:a16="http://schemas.microsoft.com/office/drawing/2014/main" id="{95B9F0C7-D595-4C61-BAE9-2FFAA4F952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52" y="1489717"/>
              <a:ext cx="932604" cy="932603"/>
            </a:xfrm>
            <a:prstGeom prst="rect">
              <a:avLst/>
            </a:prstGeom>
          </p:spPr>
        </p:pic>
        <p:pic>
          <p:nvPicPr>
            <p:cNvPr id="31" name="Graphic 30" descr="Database">
              <a:extLst>
                <a:ext uri="{FF2B5EF4-FFF2-40B4-BE49-F238E27FC236}">
                  <a16:creationId xmlns:a16="http://schemas.microsoft.com/office/drawing/2014/main" id="{C8FB2A4C-9D06-485B-98AA-E50163B133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5128" y="1489717"/>
              <a:ext cx="932604" cy="932603"/>
            </a:xfrm>
            <a:prstGeom prst="rect">
              <a:avLst/>
            </a:prstGeom>
          </p:spPr>
        </p:pic>
        <p:pic>
          <p:nvPicPr>
            <p:cNvPr id="32" name="Graphic 31" descr="Database">
              <a:extLst>
                <a:ext uri="{FF2B5EF4-FFF2-40B4-BE49-F238E27FC236}">
                  <a16:creationId xmlns:a16="http://schemas.microsoft.com/office/drawing/2014/main" id="{74026764-BD5A-46C4-A137-ACF948FB75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2304" y="1489717"/>
              <a:ext cx="932604" cy="932603"/>
            </a:xfrm>
            <a:prstGeom prst="rect">
              <a:avLst/>
            </a:prstGeom>
          </p:spPr>
        </p:pic>
        <p:sp>
          <p:nvSpPr>
            <p:cNvPr id="33" name="TextBox 32">
              <a:extLst>
                <a:ext uri="{FF2B5EF4-FFF2-40B4-BE49-F238E27FC236}">
                  <a16:creationId xmlns:a16="http://schemas.microsoft.com/office/drawing/2014/main" id="{4FB91301-0CBA-4B0E-905A-F0A75C123F1E}"/>
                </a:ext>
              </a:extLst>
            </p:cNvPr>
            <p:cNvSpPr txBox="1"/>
            <p:nvPr/>
          </p:nvSpPr>
          <p:spPr>
            <a:xfrm>
              <a:off x="8252609" y="2202868"/>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pic>
          <p:nvPicPr>
            <p:cNvPr id="42" name="Graphic 41" descr="Database">
              <a:extLst>
                <a:ext uri="{FF2B5EF4-FFF2-40B4-BE49-F238E27FC236}">
                  <a16:creationId xmlns:a16="http://schemas.microsoft.com/office/drawing/2014/main" id="{9C32B9E0-4AB1-4DEF-9192-85CAF87315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2759" y="4822640"/>
              <a:ext cx="932604" cy="932603"/>
            </a:xfrm>
            <a:prstGeom prst="rect">
              <a:avLst/>
            </a:prstGeom>
          </p:spPr>
        </p:pic>
        <p:pic>
          <p:nvPicPr>
            <p:cNvPr id="43" name="Graphic 42" descr="Database">
              <a:extLst>
                <a:ext uri="{FF2B5EF4-FFF2-40B4-BE49-F238E27FC236}">
                  <a16:creationId xmlns:a16="http://schemas.microsoft.com/office/drawing/2014/main" id="{36118542-E921-47B7-9572-EE0DB361AE2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9386" y="4333460"/>
              <a:ext cx="1247176" cy="1547895"/>
            </a:xfrm>
            <a:prstGeom prst="rect">
              <a:avLst/>
            </a:prstGeom>
          </p:spPr>
        </p:pic>
        <p:pic>
          <p:nvPicPr>
            <p:cNvPr id="44" name="Graphic 43" descr="Database">
              <a:extLst>
                <a:ext uri="{FF2B5EF4-FFF2-40B4-BE49-F238E27FC236}">
                  <a16:creationId xmlns:a16="http://schemas.microsoft.com/office/drawing/2014/main" id="{925D3246-C129-415E-A8AD-8F924A0963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7699" y="4221590"/>
              <a:ext cx="1247176" cy="1659766"/>
            </a:xfrm>
            <a:prstGeom prst="rect">
              <a:avLst/>
            </a:prstGeom>
          </p:spPr>
        </p:pic>
        <p:pic>
          <p:nvPicPr>
            <p:cNvPr id="45" name="Graphic 44" descr="Database">
              <a:extLst>
                <a:ext uri="{FF2B5EF4-FFF2-40B4-BE49-F238E27FC236}">
                  <a16:creationId xmlns:a16="http://schemas.microsoft.com/office/drawing/2014/main" id="{79E864C7-F830-48B9-9F30-81266D76AF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2326" y="4221589"/>
              <a:ext cx="1247176" cy="1601756"/>
            </a:xfrm>
            <a:prstGeom prst="rect">
              <a:avLst/>
            </a:prstGeom>
          </p:spPr>
        </p:pic>
        <p:sp>
          <p:nvSpPr>
            <p:cNvPr id="46" name="TextBox 45">
              <a:extLst>
                <a:ext uri="{FF2B5EF4-FFF2-40B4-BE49-F238E27FC236}">
                  <a16:creationId xmlns:a16="http://schemas.microsoft.com/office/drawing/2014/main" id="{D4ABF21D-8B46-40E6-847D-7650C9C85D3A}"/>
                </a:ext>
              </a:extLst>
            </p:cNvPr>
            <p:cNvSpPr txBox="1"/>
            <p:nvPr/>
          </p:nvSpPr>
          <p:spPr>
            <a:xfrm>
              <a:off x="6933419" y="5687349"/>
              <a:ext cx="1427023" cy="538845"/>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BYOL w/ SA </a:t>
              </a:r>
            </a:p>
          </p:txBody>
        </p:sp>
        <p:sp>
          <p:nvSpPr>
            <p:cNvPr id="47" name="TextBox 46">
              <a:extLst>
                <a:ext uri="{FF2B5EF4-FFF2-40B4-BE49-F238E27FC236}">
                  <a16:creationId xmlns:a16="http://schemas.microsoft.com/office/drawing/2014/main" id="{3B257F47-6CC6-4A94-A611-5188E431C01E}"/>
                </a:ext>
              </a:extLst>
            </p:cNvPr>
            <p:cNvSpPr txBox="1"/>
            <p:nvPr/>
          </p:nvSpPr>
          <p:spPr>
            <a:xfrm>
              <a:off x="8395216" y="5591145"/>
              <a:ext cx="1427023" cy="73380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cxnSp>
          <p:nvCxnSpPr>
            <p:cNvPr id="50" name="Straight Arrow Connector 49">
              <a:extLst>
                <a:ext uri="{FF2B5EF4-FFF2-40B4-BE49-F238E27FC236}">
                  <a16:creationId xmlns:a16="http://schemas.microsoft.com/office/drawing/2014/main" id="{4311BD66-7913-44C1-898A-A30C5155255F}"/>
                </a:ext>
              </a:extLst>
            </p:cNvPr>
            <p:cNvCxnSpPr>
              <a:cxnSpLocks/>
              <a:stCxn id="23" idx="3"/>
              <a:endCxn id="28" idx="1"/>
            </p:cNvCxnSpPr>
            <p:nvPr/>
          </p:nvCxnSpPr>
          <p:spPr>
            <a:xfrm>
              <a:off x="2944727" y="3910220"/>
              <a:ext cx="1322242" cy="156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A8345DC-B157-4E62-84F8-197A37665D35}"/>
                </a:ext>
              </a:extLst>
            </p:cNvPr>
            <p:cNvSpPr txBox="1"/>
            <p:nvPr/>
          </p:nvSpPr>
          <p:spPr>
            <a:xfrm>
              <a:off x="7036830" y="2690430"/>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1" name="TextBox 60">
              <a:extLst>
                <a:ext uri="{FF2B5EF4-FFF2-40B4-BE49-F238E27FC236}">
                  <a16:creationId xmlns:a16="http://schemas.microsoft.com/office/drawing/2014/main" id="{7D5ACE84-3BF4-4939-88A0-F5C827FD9AA5}"/>
                </a:ext>
              </a:extLst>
            </p:cNvPr>
            <p:cNvSpPr txBox="1"/>
            <p:nvPr/>
          </p:nvSpPr>
          <p:spPr>
            <a:xfrm>
              <a:off x="6953257" y="2196303"/>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2" name="TextBox 61">
              <a:extLst>
                <a:ext uri="{FF2B5EF4-FFF2-40B4-BE49-F238E27FC236}">
                  <a16:creationId xmlns:a16="http://schemas.microsoft.com/office/drawing/2014/main" id="{9548B34C-26C2-4650-B16F-D75104697EBD}"/>
                </a:ext>
              </a:extLst>
            </p:cNvPr>
            <p:cNvSpPr txBox="1"/>
            <p:nvPr/>
          </p:nvSpPr>
          <p:spPr>
            <a:xfrm>
              <a:off x="9589199" y="2217359"/>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3" name="TextBox 62">
              <a:extLst>
                <a:ext uri="{FF2B5EF4-FFF2-40B4-BE49-F238E27FC236}">
                  <a16:creationId xmlns:a16="http://schemas.microsoft.com/office/drawing/2014/main" id="{DD1AF3DB-EBEA-420C-A488-EF84B5EF41B1}"/>
                </a:ext>
              </a:extLst>
            </p:cNvPr>
            <p:cNvSpPr txBox="1"/>
            <p:nvPr/>
          </p:nvSpPr>
          <p:spPr>
            <a:xfrm>
              <a:off x="10764542" y="2228312"/>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4" name="TextBox 63">
              <a:extLst>
                <a:ext uri="{FF2B5EF4-FFF2-40B4-BE49-F238E27FC236}">
                  <a16:creationId xmlns:a16="http://schemas.microsoft.com/office/drawing/2014/main" id="{C53319AC-5CFE-4474-A12E-B7BB7995FBC0}"/>
                </a:ext>
              </a:extLst>
            </p:cNvPr>
            <p:cNvSpPr txBox="1"/>
            <p:nvPr/>
          </p:nvSpPr>
          <p:spPr>
            <a:xfrm>
              <a:off x="7093609" y="6182256"/>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$2.39</a:t>
              </a:r>
            </a:p>
          </p:txBody>
        </p:sp>
        <p:sp>
          <p:nvSpPr>
            <p:cNvPr id="65" name="TextBox 64">
              <a:extLst>
                <a:ext uri="{FF2B5EF4-FFF2-40B4-BE49-F238E27FC236}">
                  <a16:creationId xmlns:a16="http://schemas.microsoft.com/office/drawing/2014/main" id="{E255C555-60D8-454A-87B2-8EC39E613D27}"/>
                </a:ext>
              </a:extLst>
            </p:cNvPr>
            <p:cNvSpPr txBox="1"/>
            <p:nvPr/>
          </p:nvSpPr>
          <p:spPr>
            <a:xfrm>
              <a:off x="8522887" y="6146562"/>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$1.85</a:t>
              </a:r>
            </a:p>
          </p:txBody>
        </p:sp>
        <p:sp>
          <p:nvSpPr>
            <p:cNvPr id="75" name="TextBox 74">
              <a:extLst>
                <a:ext uri="{FF2B5EF4-FFF2-40B4-BE49-F238E27FC236}">
                  <a16:creationId xmlns:a16="http://schemas.microsoft.com/office/drawing/2014/main" id="{AE085D5E-A930-41B0-BB51-170F58116AFD}"/>
                </a:ext>
              </a:extLst>
            </p:cNvPr>
            <p:cNvSpPr txBox="1"/>
            <p:nvPr/>
          </p:nvSpPr>
          <p:spPr>
            <a:xfrm>
              <a:off x="7310487" y="3610949"/>
              <a:ext cx="4732149" cy="548059"/>
            </a:xfrm>
            <a:prstGeom prst="rect">
              <a:avLst/>
            </a:prstGeom>
            <a:noFill/>
            <a:ln w="9525">
              <a:solidFill>
                <a:srgbClr val="0078D7"/>
              </a:solidFill>
              <a:prstDash val="sysDash"/>
            </a:ln>
          </p:spPr>
          <p:txBody>
            <a:bodyPr wrap="square" lIns="182854" tIns="146283" rIns="182854" bIns="146283" rtlCol="0">
              <a:noAutofit/>
            </a:bodyPr>
            <a:lstStyle/>
            <a:p>
              <a:pPr algn="ctr" defTabSz="932597">
                <a:lnSpc>
                  <a:spcPct val="90000"/>
                </a:lnSpc>
                <a:defRPr/>
              </a:pPr>
              <a:r>
                <a:rPr lang="en-US" sz="2000">
                  <a:solidFill>
                    <a:srgbClr val="0078D7"/>
                  </a:solidFill>
                  <a:latin typeface="Segoe UI"/>
                </a:rPr>
                <a:t>Cost on Azure IaaS= </a:t>
              </a:r>
              <a:r>
                <a:rPr lang="en-US" sz="2000" b="1">
                  <a:solidFill>
                    <a:srgbClr val="0078D7"/>
                  </a:solidFill>
                  <a:latin typeface="Segoe UI"/>
                </a:rPr>
                <a:t>$7.92</a:t>
              </a:r>
            </a:p>
          </p:txBody>
        </p:sp>
        <p:cxnSp>
          <p:nvCxnSpPr>
            <p:cNvPr id="77" name="Straight Arrow Connector 76">
              <a:extLst>
                <a:ext uri="{FF2B5EF4-FFF2-40B4-BE49-F238E27FC236}">
                  <a16:creationId xmlns:a16="http://schemas.microsoft.com/office/drawing/2014/main" id="{188FAEE6-AFFC-4247-B741-49FD43BF85A9}"/>
                </a:ext>
              </a:extLst>
            </p:cNvPr>
            <p:cNvCxnSpPr>
              <a:cxnSpLocks/>
              <a:stCxn id="25" idx="2"/>
              <a:endCxn id="6" idx="0"/>
            </p:cNvCxnSpPr>
            <p:nvPr/>
          </p:nvCxnSpPr>
          <p:spPr>
            <a:xfrm flipH="1">
              <a:off x="5527100" y="2625532"/>
              <a:ext cx="25153" cy="1901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0048894E-AE70-430E-9D31-38F6F459BC7A}"/>
              </a:ext>
            </a:extLst>
          </p:cNvPr>
          <p:cNvSpPr txBox="1"/>
          <p:nvPr/>
        </p:nvSpPr>
        <p:spPr>
          <a:xfrm flipH="1">
            <a:off x="2882628" y="4625207"/>
            <a:ext cx="1330010" cy="393009"/>
          </a:xfrm>
          <a:prstGeom prst="rect">
            <a:avLst/>
          </a:prstGeom>
          <a:noFill/>
          <a:ln>
            <a:noFill/>
            <a:prstDash val="sysDash"/>
          </a:ln>
        </p:spPr>
        <p:txBody>
          <a:bodyPr wrap="square" lIns="182854" tIns="146283" rIns="182854" bIns="146283" rtlCol="0">
            <a:noAutofit/>
          </a:bodyPr>
          <a:lstStyle/>
          <a:p>
            <a:pPr defTabSz="932597">
              <a:lnSpc>
                <a:spcPct val="90000"/>
              </a:lnSpc>
              <a:defRPr/>
            </a:pPr>
            <a:r>
              <a:rPr lang="en-US" sz="1071">
                <a:gradFill>
                  <a:gsLst>
                    <a:gs pos="1250">
                      <a:prstClr val="black"/>
                    </a:gs>
                    <a:gs pos="99000">
                      <a:prstClr val="black"/>
                    </a:gs>
                  </a:gsLst>
                  <a:lin ang="5400000" scaled="0"/>
                </a:gradFill>
                <a:latin typeface="Segoe UI"/>
              </a:rPr>
              <a:t>@1:1 Trade-in</a:t>
            </a:r>
            <a:endParaRPr lang="en-US" sz="1071">
              <a:gradFill>
                <a:gsLst>
                  <a:gs pos="1250">
                    <a:prstClr val="black"/>
                  </a:gs>
                  <a:gs pos="99000">
                    <a:prstClr val="black"/>
                  </a:gs>
                </a:gsLst>
                <a:lin ang="5400000" scaled="0"/>
              </a:gradFill>
              <a:highlight>
                <a:srgbClr val="FFFF00"/>
              </a:highlight>
              <a:latin typeface="Segoe UI"/>
            </a:endParaRPr>
          </a:p>
        </p:txBody>
      </p:sp>
      <p:sp>
        <p:nvSpPr>
          <p:cNvPr id="94" name="TextBox 93">
            <a:extLst>
              <a:ext uri="{FF2B5EF4-FFF2-40B4-BE49-F238E27FC236}">
                <a16:creationId xmlns:a16="http://schemas.microsoft.com/office/drawing/2014/main" id="{2BE87B05-0C0A-466D-819D-E6B95AC2B470}"/>
              </a:ext>
            </a:extLst>
          </p:cNvPr>
          <p:cNvSpPr txBox="1"/>
          <p:nvPr/>
        </p:nvSpPr>
        <p:spPr>
          <a:xfrm flipH="1">
            <a:off x="2968851" y="1418158"/>
            <a:ext cx="1256540" cy="393009"/>
          </a:xfrm>
          <a:prstGeom prst="rect">
            <a:avLst/>
          </a:prstGeom>
          <a:noFill/>
          <a:ln>
            <a:noFill/>
            <a:prstDash val="sysDash"/>
          </a:ln>
        </p:spPr>
        <p:txBody>
          <a:bodyPr wrap="square" lIns="182854" tIns="146283" rIns="182854" bIns="146283" rtlCol="0">
            <a:noAutofit/>
          </a:bodyPr>
          <a:lstStyle/>
          <a:p>
            <a:pPr defTabSz="932597">
              <a:lnSpc>
                <a:spcPct val="90000"/>
              </a:lnSpc>
              <a:defRPr/>
            </a:pPr>
            <a:r>
              <a:rPr lang="en-US" sz="1071">
                <a:gradFill>
                  <a:gsLst>
                    <a:gs pos="1250">
                      <a:prstClr val="black"/>
                    </a:gs>
                    <a:gs pos="99000">
                      <a:prstClr val="black"/>
                    </a:gs>
                  </a:gsLst>
                  <a:lin ang="5400000" scaled="0"/>
                </a:gradFill>
                <a:latin typeface="Segoe UI"/>
              </a:rPr>
              <a:t>@1:4 Trade-in</a:t>
            </a:r>
            <a:endParaRPr lang="en-US" sz="1071">
              <a:gradFill>
                <a:gsLst>
                  <a:gs pos="1250">
                    <a:prstClr val="black"/>
                  </a:gs>
                  <a:gs pos="99000">
                    <a:prstClr val="black"/>
                  </a:gs>
                </a:gsLst>
                <a:lin ang="5400000" scaled="0"/>
              </a:gradFill>
              <a:highlight>
                <a:srgbClr val="FFFF00"/>
              </a:highlight>
              <a:latin typeface="Segoe UI"/>
            </a:endParaRPr>
          </a:p>
        </p:txBody>
      </p:sp>
      <p:sp>
        <p:nvSpPr>
          <p:cNvPr id="98" name="TextBox 97">
            <a:extLst>
              <a:ext uri="{FF2B5EF4-FFF2-40B4-BE49-F238E27FC236}">
                <a16:creationId xmlns:a16="http://schemas.microsoft.com/office/drawing/2014/main" id="{E4E7F9B7-F534-4F9D-AD2E-0CD0F7BA9853}"/>
              </a:ext>
            </a:extLst>
          </p:cNvPr>
          <p:cNvSpPr txBox="1"/>
          <p:nvPr/>
        </p:nvSpPr>
        <p:spPr>
          <a:xfrm>
            <a:off x="-155255" y="6261429"/>
            <a:ext cx="8993664" cy="548684"/>
          </a:xfrm>
          <a:prstGeom prst="rect">
            <a:avLst/>
          </a:prstGeom>
          <a:noFill/>
        </p:spPr>
        <p:txBody>
          <a:bodyPr wrap="square" lIns="182854" tIns="146283" rIns="182854" bIns="146283" rtlCol="0">
            <a:noAutofit/>
          </a:bodyPr>
          <a:lstStyle/>
          <a:p>
            <a:pPr defTabSz="932597">
              <a:lnSpc>
                <a:spcPct val="90000"/>
              </a:lnSpc>
              <a:defRPr/>
            </a:pPr>
            <a:r>
              <a:rPr lang="en-US" sz="1049">
                <a:solidFill>
                  <a:prstClr val="black"/>
                </a:solidFill>
                <a:latin typeface="Segoe UI"/>
              </a:rPr>
              <a:t>*</a:t>
            </a:r>
            <a:r>
              <a:rPr lang="en-US" sz="1099" i="1">
                <a:solidFill>
                  <a:prstClr val="black"/>
                </a:solidFill>
                <a:latin typeface="Segoe UI"/>
              </a:rPr>
              <a:t>All the SKUs above are 8 vCPU or </a:t>
            </a:r>
            <a:r>
              <a:rPr lang="en-US" sz="1099" i="1" err="1">
                <a:solidFill>
                  <a:prstClr val="black"/>
                </a:solidFill>
                <a:latin typeface="Segoe UI"/>
              </a:rPr>
              <a:t>vCore</a:t>
            </a:r>
            <a:r>
              <a:rPr lang="en-US" sz="1099" i="1">
                <a:solidFill>
                  <a:prstClr val="black"/>
                </a:solidFill>
                <a:latin typeface="Segoe UI"/>
              </a:rPr>
              <a:t> memory optimized equivalent. (D13v2 for Azure IaaS). The SA cost are based Open NL EE for SA. The License included prices are 8 core D13v2 for Azure IaaS. US East price. ** Prices as on Oct 2 2017 </a:t>
            </a:r>
          </a:p>
          <a:p>
            <a:pPr defTabSz="932597">
              <a:lnSpc>
                <a:spcPct val="90000"/>
              </a:lnSpc>
              <a:defRPr/>
            </a:pPr>
            <a:r>
              <a:rPr lang="en-US" sz="1099" i="1">
                <a:solidFill>
                  <a:prstClr val="black"/>
                </a:solidFill>
                <a:latin typeface="Segoe UI"/>
              </a:rPr>
              <a:t> </a:t>
            </a:r>
          </a:p>
        </p:txBody>
      </p:sp>
      <p:sp>
        <p:nvSpPr>
          <p:cNvPr id="3" name="Right Brace 2">
            <a:extLst>
              <a:ext uri="{FF2B5EF4-FFF2-40B4-BE49-F238E27FC236}">
                <a16:creationId xmlns:a16="http://schemas.microsoft.com/office/drawing/2014/main" id="{303B8B3F-0717-4CE6-AC3F-C879947E862D}"/>
              </a:ext>
            </a:extLst>
          </p:cNvPr>
          <p:cNvSpPr/>
          <p:nvPr/>
        </p:nvSpPr>
        <p:spPr>
          <a:xfrm rot="5400000">
            <a:off x="10709913" y="4503233"/>
            <a:ext cx="46629" cy="3205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prstClr val="black"/>
              </a:solidFill>
              <a:latin typeface="Segoe UI"/>
            </a:endParaRPr>
          </a:p>
        </p:txBody>
      </p:sp>
      <p:sp>
        <p:nvSpPr>
          <p:cNvPr id="5" name="TextBox 4">
            <a:extLst>
              <a:ext uri="{FF2B5EF4-FFF2-40B4-BE49-F238E27FC236}">
                <a16:creationId xmlns:a16="http://schemas.microsoft.com/office/drawing/2014/main" id="{04C86E26-D4F7-4A6B-B5A9-D945CAE93F85}"/>
              </a:ext>
            </a:extLst>
          </p:cNvPr>
          <p:cNvSpPr txBox="1"/>
          <p:nvPr/>
        </p:nvSpPr>
        <p:spPr>
          <a:xfrm>
            <a:off x="9234308" y="6063482"/>
            <a:ext cx="3286491" cy="515556"/>
          </a:xfrm>
          <a:prstGeom prst="rect">
            <a:avLst/>
          </a:prstGeom>
          <a:noFill/>
        </p:spPr>
        <p:txBody>
          <a:bodyPr wrap="square" lIns="182854" tIns="146283" rIns="182854" bIns="146283" rtlCol="0">
            <a:noAutofit/>
          </a:bodyPr>
          <a:lstStyle/>
          <a:p>
            <a:pPr defTabSz="932597">
              <a:lnSpc>
                <a:spcPct val="90000"/>
              </a:lnSpc>
              <a:defRPr/>
            </a:pPr>
            <a:r>
              <a:rPr lang="en-US" sz="1199" i="1">
                <a:gradFill>
                  <a:gsLst>
                    <a:gs pos="1250">
                      <a:prstClr val="black"/>
                    </a:gs>
                    <a:gs pos="99000">
                      <a:prstClr val="black"/>
                    </a:gs>
                  </a:gsLst>
                  <a:lin ang="5400000" scaled="0"/>
                </a:gradFill>
                <a:latin typeface="Segoe UI"/>
              </a:rPr>
              <a:t>Customer must purchase License Included Cores to get equivalent value on Azure IaaS</a:t>
            </a:r>
          </a:p>
        </p:txBody>
      </p:sp>
      <p:sp>
        <p:nvSpPr>
          <p:cNvPr id="51" name="TextBox 50">
            <a:extLst>
              <a:ext uri="{FF2B5EF4-FFF2-40B4-BE49-F238E27FC236}">
                <a16:creationId xmlns:a16="http://schemas.microsoft.com/office/drawing/2014/main" id="{42BC3423-4155-4A40-B313-9561757E45F4}"/>
              </a:ext>
            </a:extLst>
          </p:cNvPr>
          <p:cNvSpPr txBox="1"/>
          <p:nvPr/>
        </p:nvSpPr>
        <p:spPr>
          <a:xfrm>
            <a:off x="9980506" y="5334958"/>
            <a:ext cx="1426821" cy="647213"/>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sp>
        <p:nvSpPr>
          <p:cNvPr id="52" name="TextBox 51">
            <a:extLst>
              <a:ext uri="{FF2B5EF4-FFF2-40B4-BE49-F238E27FC236}">
                <a16:creationId xmlns:a16="http://schemas.microsoft.com/office/drawing/2014/main" id="{40555BF3-1CD2-4ADB-A521-3EAD088D440A}"/>
              </a:ext>
            </a:extLst>
          </p:cNvPr>
          <p:cNvSpPr txBox="1"/>
          <p:nvPr/>
        </p:nvSpPr>
        <p:spPr>
          <a:xfrm>
            <a:off x="11185598" y="5316761"/>
            <a:ext cx="1426821" cy="647213"/>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sp>
        <p:nvSpPr>
          <p:cNvPr id="6" name="TextBox 5">
            <a:extLst>
              <a:ext uri="{FF2B5EF4-FFF2-40B4-BE49-F238E27FC236}">
                <a16:creationId xmlns:a16="http://schemas.microsoft.com/office/drawing/2014/main" id="{E1AA1552-B927-4900-A699-9889E4EC23C4}"/>
              </a:ext>
            </a:extLst>
          </p:cNvPr>
          <p:cNvSpPr txBox="1"/>
          <p:nvPr/>
        </p:nvSpPr>
        <p:spPr>
          <a:xfrm>
            <a:off x="4679651" y="4380195"/>
            <a:ext cx="1981301" cy="408124"/>
          </a:xfrm>
          <a:prstGeom prst="rect">
            <a:avLst/>
          </a:prstGeom>
          <a:noFill/>
        </p:spPr>
        <p:txBody>
          <a:bodyPr wrap="square" lIns="182854" tIns="146283" rIns="182854" bIns="146283" rtlCol="0">
            <a:noAutofit/>
          </a:bodyPr>
          <a:lstStyle/>
          <a:p>
            <a:pPr algn="ctr" defTabSz="932597">
              <a:lnSpc>
                <a:spcPct val="90000"/>
              </a:lnSpc>
              <a:defRPr/>
            </a:pPr>
            <a:r>
              <a:rPr lang="en-US" sz="1428" b="1" dirty="0">
                <a:solidFill>
                  <a:srgbClr val="0078D7"/>
                </a:solidFill>
                <a:latin typeface="Segoe UI"/>
              </a:rPr>
              <a:t>Hosted/VM</a:t>
            </a:r>
          </a:p>
        </p:txBody>
      </p:sp>
      <p:sp>
        <p:nvSpPr>
          <p:cNvPr id="54" name="TextBox 53">
            <a:extLst>
              <a:ext uri="{FF2B5EF4-FFF2-40B4-BE49-F238E27FC236}">
                <a16:creationId xmlns:a16="http://schemas.microsoft.com/office/drawing/2014/main" id="{3695B6A9-3FA8-40AF-88E8-BFF66DFCA899}"/>
              </a:ext>
            </a:extLst>
          </p:cNvPr>
          <p:cNvSpPr txBox="1"/>
          <p:nvPr/>
        </p:nvSpPr>
        <p:spPr>
          <a:xfrm>
            <a:off x="4463118" y="1258915"/>
            <a:ext cx="2487081" cy="614438"/>
          </a:xfrm>
          <a:prstGeom prst="rect">
            <a:avLst/>
          </a:prstGeom>
          <a:noFill/>
        </p:spPr>
        <p:txBody>
          <a:bodyPr wrap="square" lIns="182854" tIns="146283" rIns="182854" bIns="146283" rtlCol="0">
            <a:noAutofit/>
          </a:bodyPr>
          <a:lstStyle/>
          <a:p>
            <a:pPr algn="ctr" defTabSz="932597">
              <a:lnSpc>
                <a:spcPct val="90000"/>
              </a:lnSpc>
              <a:defRPr/>
            </a:pPr>
            <a:r>
              <a:rPr lang="en-US" sz="1428" b="1" dirty="0">
                <a:solidFill>
                  <a:srgbClr val="0078D7"/>
                </a:solidFill>
                <a:latin typeface="Segoe UI"/>
              </a:rPr>
              <a:t>SQL Database Managed Instance</a:t>
            </a:r>
          </a:p>
        </p:txBody>
      </p:sp>
      <p:sp>
        <p:nvSpPr>
          <p:cNvPr id="49" name="TextBox 48">
            <a:extLst>
              <a:ext uri="{FF2B5EF4-FFF2-40B4-BE49-F238E27FC236}">
                <a16:creationId xmlns:a16="http://schemas.microsoft.com/office/drawing/2014/main" id="{4724248C-38B0-4271-A7AA-A603E2336130}"/>
              </a:ext>
            </a:extLst>
          </p:cNvPr>
          <p:cNvSpPr txBox="1"/>
          <p:nvPr/>
        </p:nvSpPr>
        <p:spPr>
          <a:xfrm>
            <a:off x="11034654" y="2839692"/>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55" name="TextBox 54">
            <a:extLst>
              <a:ext uri="{FF2B5EF4-FFF2-40B4-BE49-F238E27FC236}">
                <a16:creationId xmlns:a16="http://schemas.microsoft.com/office/drawing/2014/main" id="{13454BBB-F4A8-4039-B339-20722B64220A}"/>
              </a:ext>
            </a:extLst>
          </p:cNvPr>
          <p:cNvSpPr txBox="1"/>
          <p:nvPr/>
        </p:nvSpPr>
        <p:spPr>
          <a:xfrm>
            <a:off x="9832585" y="2796237"/>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0" name="TextBox 59">
            <a:extLst>
              <a:ext uri="{FF2B5EF4-FFF2-40B4-BE49-F238E27FC236}">
                <a16:creationId xmlns:a16="http://schemas.microsoft.com/office/drawing/2014/main" id="{FBC856EC-1EF6-45B8-8373-D51DF73B73B8}"/>
              </a:ext>
            </a:extLst>
          </p:cNvPr>
          <p:cNvSpPr txBox="1"/>
          <p:nvPr/>
        </p:nvSpPr>
        <p:spPr>
          <a:xfrm>
            <a:off x="8567171" y="2770861"/>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7" name="TextBox 66">
            <a:extLst>
              <a:ext uri="{FF2B5EF4-FFF2-40B4-BE49-F238E27FC236}">
                <a16:creationId xmlns:a16="http://schemas.microsoft.com/office/drawing/2014/main" id="{8AE36E9E-EF0B-4A75-8DB5-79F2855A6387}"/>
              </a:ext>
            </a:extLst>
          </p:cNvPr>
          <p:cNvSpPr txBox="1"/>
          <p:nvPr/>
        </p:nvSpPr>
        <p:spPr>
          <a:xfrm>
            <a:off x="10073224" y="5796309"/>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4472C4"/>
                </a:solidFill>
                <a:latin typeface="Segoe UI"/>
              </a:rPr>
              <a:t>$1.85</a:t>
            </a:r>
          </a:p>
        </p:txBody>
      </p:sp>
      <p:sp>
        <p:nvSpPr>
          <p:cNvPr id="68" name="TextBox 67">
            <a:extLst>
              <a:ext uri="{FF2B5EF4-FFF2-40B4-BE49-F238E27FC236}">
                <a16:creationId xmlns:a16="http://schemas.microsoft.com/office/drawing/2014/main" id="{B04F0942-FEFE-4000-B15A-00B7E4D7EC37}"/>
              </a:ext>
            </a:extLst>
          </p:cNvPr>
          <p:cNvSpPr txBox="1"/>
          <p:nvPr/>
        </p:nvSpPr>
        <p:spPr>
          <a:xfrm>
            <a:off x="11293989" y="5783705"/>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4472C4"/>
                </a:solidFill>
                <a:latin typeface="Segoe UI"/>
              </a:rPr>
              <a:t>$1.85</a:t>
            </a:r>
          </a:p>
        </p:txBody>
      </p:sp>
      <p:sp>
        <p:nvSpPr>
          <p:cNvPr id="7" name="Rectangle 6">
            <a:extLst>
              <a:ext uri="{FF2B5EF4-FFF2-40B4-BE49-F238E27FC236}">
                <a16:creationId xmlns:a16="http://schemas.microsoft.com/office/drawing/2014/main" id="{3F3272C5-3821-41BF-A3AC-1B9760F72B01}"/>
              </a:ext>
            </a:extLst>
          </p:cNvPr>
          <p:cNvSpPr/>
          <p:nvPr/>
        </p:nvSpPr>
        <p:spPr>
          <a:xfrm>
            <a:off x="672504" y="751675"/>
            <a:ext cx="11164155" cy="353469"/>
          </a:xfrm>
          <a:prstGeom prst="rect">
            <a:avLst/>
          </a:prstGeom>
        </p:spPr>
        <p:txBody>
          <a:bodyPr wrap="square">
            <a:spAutoFit/>
          </a:bodyPr>
          <a:lstStyle/>
          <a:p>
            <a:pPr lvl="0" algn="ctr">
              <a:lnSpc>
                <a:spcPct val="90000"/>
              </a:lnSpc>
              <a:defRPr/>
            </a:pPr>
            <a:r>
              <a:rPr lang="en-US" sz="1836" dirty="0">
                <a:solidFill>
                  <a:srgbClr val="0078D7"/>
                </a:solidFill>
              </a:rPr>
              <a:t>For virtualized EE workloads, customers get 4X </a:t>
            </a:r>
            <a:r>
              <a:rPr lang="en-US" sz="1836" dirty="0" err="1">
                <a:solidFill>
                  <a:srgbClr val="0078D7"/>
                </a:solidFill>
              </a:rPr>
              <a:t>vCore</a:t>
            </a:r>
            <a:r>
              <a:rPr lang="en-US" sz="1836" dirty="0">
                <a:solidFill>
                  <a:srgbClr val="0078D7"/>
                </a:solidFill>
              </a:rPr>
              <a:t> on Azure SQL DB vs. 1X core on Azure IaaS</a:t>
            </a:r>
          </a:p>
        </p:txBody>
      </p:sp>
      <p:grpSp>
        <p:nvGrpSpPr>
          <p:cNvPr id="8" name="Group 7">
            <a:extLst>
              <a:ext uri="{FF2B5EF4-FFF2-40B4-BE49-F238E27FC236}">
                <a16:creationId xmlns:a16="http://schemas.microsoft.com/office/drawing/2014/main" id="{7F5F1958-8142-4E98-A5BC-982337AB0FE6}"/>
              </a:ext>
            </a:extLst>
          </p:cNvPr>
          <p:cNvGrpSpPr/>
          <p:nvPr/>
        </p:nvGrpSpPr>
        <p:grpSpPr>
          <a:xfrm>
            <a:off x="1039319" y="2213188"/>
            <a:ext cx="951471" cy="775018"/>
            <a:chOff x="471015" y="1690266"/>
            <a:chExt cx="1147415" cy="934625"/>
          </a:xfrm>
        </p:grpSpPr>
        <p:sp>
          <p:nvSpPr>
            <p:cNvPr id="53" name="Freeform 5">
              <a:extLst>
                <a:ext uri="{FF2B5EF4-FFF2-40B4-BE49-F238E27FC236}">
                  <a16:creationId xmlns:a16="http://schemas.microsoft.com/office/drawing/2014/main" id="{1AF05869-CA35-4342-9392-0AEF8CEC6B6A}"/>
                </a:ext>
              </a:extLst>
            </p:cNvPr>
            <p:cNvSpPr>
              <a:spLocks noEditPoints="1"/>
            </p:cNvSpPr>
            <p:nvPr/>
          </p:nvSpPr>
          <p:spPr bwMode="auto">
            <a:xfrm>
              <a:off x="471015"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59" name="Freeform 5">
              <a:extLst>
                <a:ext uri="{FF2B5EF4-FFF2-40B4-BE49-F238E27FC236}">
                  <a16:creationId xmlns:a16="http://schemas.microsoft.com/office/drawing/2014/main" id="{ECE952F5-264C-4B1C-ADCE-AEAD069F4F23}"/>
                </a:ext>
              </a:extLst>
            </p:cNvPr>
            <p:cNvSpPr>
              <a:spLocks noEditPoints="1"/>
            </p:cNvSpPr>
            <p:nvPr/>
          </p:nvSpPr>
          <p:spPr bwMode="auto">
            <a:xfrm>
              <a:off x="1110637"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6" name="Freeform 5">
              <a:extLst>
                <a:ext uri="{FF2B5EF4-FFF2-40B4-BE49-F238E27FC236}">
                  <a16:creationId xmlns:a16="http://schemas.microsoft.com/office/drawing/2014/main" id="{CB1DDCE2-C370-472B-A51B-08C3315FC736}"/>
                </a:ext>
              </a:extLst>
            </p:cNvPr>
            <p:cNvSpPr>
              <a:spLocks noEditPoints="1"/>
            </p:cNvSpPr>
            <p:nvPr/>
          </p:nvSpPr>
          <p:spPr bwMode="auto">
            <a:xfrm>
              <a:off x="790826" y="2057528"/>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82" name="Freeform 15">
            <a:extLst>
              <a:ext uri="{FF2B5EF4-FFF2-40B4-BE49-F238E27FC236}">
                <a16:creationId xmlns:a16="http://schemas.microsoft.com/office/drawing/2014/main" id="{7D636690-8278-4B0B-89C0-D51FC81EDB33}"/>
              </a:ext>
            </a:extLst>
          </p:cNvPr>
          <p:cNvSpPr/>
          <p:nvPr/>
        </p:nvSpPr>
        <p:spPr>
          <a:xfrm>
            <a:off x="3590022" y="2277252"/>
            <a:ext cx="0" cy="249226"/>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6" name="Freeform 178">
            <a:extLst>
              <a:ext uri="{FF2B5EF4-FFF2-40B4-BE49-F238E27FC236}">
                <a16:creationId xmlns:a16="http://schemas.microsoft.com/office/drawing/2014/main" id="{1C6D69D4-76F9-44B0-9D5E-C8A30F4BD2A8}"/>
              </a:ext>
            </a:extLst>
          </p:cNvPr>
          <p:cNvSpPr/>
          <p:nvPr/>
        </p:nvSpPr>
        <p:spPr>
          <a:xfrm>
            <a:off x="3555263" y="5478378"/>
            <a:ext cx="0" cy="249226"/>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9" name="Group 8">
            <a:extLst>
              <a:ext uri="{FF2B5EF4-FFF2-40B4-BE49-F238E27FC236}">
                <a16:creationId xmlns:a16="http://schemas.microsoft.com/office/drawing/2014/main" id="{5898C3DB-E92E-4836-ABE7-69D0118EFF09}"/>
              </a:ext>
            </a:extLst>
          </p:cNvPr>
          <p:cNvGrpSpPr/>
          <p:nvPr/>
        </p:nvGrpSpPr>
        <p:grpSpPr>
          <a:xfrm>
            <a:off x="3133539" y="1788260"/>
            <a:ext cx="937908" cy="450191"/>
            <a:chOff x="412765" y="5298184"/>
            <a:chExt cx="919601" cy="441404"/>
          </a:xfrm>
        </p:grpSpPr>
        <p:sp>
          <p:nvSpPr>
            <p:cNvPr id="81" name="Freeform 128">
              <a:extLst>
                <a:ext uri="{FF2B5EF4-FFF2-40B4-BE49-F238E27FC236}">
                  <a16:creationId xmlns:a16="http://schemas.microsoft.com/office/drawing/2014/main" id="{696B31F8-2ADE-40F1-83A4-241E8DDC5FA7}"/>
                </a:ext>
              </a:extLst>
            </p:cNvPr>
            <p:cNvSpPr>
              <a:spLocks noChangeAspect="1"/>
            </p:cNvSpPr>
            <p:nvPr/>
          </p:nvSpPr>
          <p:spPr bwMode="auto">
            <a:xfrm>
              <a:off x="412765" y="5298184"/>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endParaRPr lang="en-US" sz="1836">
                <a:solidFill>
                  <a:srgbClr val="333333"/>
                </a:solidFill>
                <a:latin typeface="Segoe UI"/>
              </a:endParaRPr>
            </a:p>
          </p:txBody>
        </p:sp>
        <p:pic>
          <p:nvPicPr>
            <p:cNvPr id="90" name="Picture 89">
              <a:extLst>
                <a:ext uri="{FF2B5EF4-FFF2-40B4-BE49-F238E27FC236}">
                  <a16:creationId xmlns:a16="http://schemas.microsoft.com/office/drawing/2014/main" id="{3C235694-784A-4B31-AA6B-C2694BD7CDC2}"/>
                </a:ext>
              </a:extLst>
            </p:cNvPr>
            <p:cNvPicPr>
              <a:picLocks noChangeAspect="1"/>
            </p:cNvPicPr>
            <p:nvPr/>
          </p:nvPicPr>
          <p:blipFill>
            <a:blip r:embed="rId7"/>
            <a:stretch>
              <a:fillRect/>
            </a:stretch>
          </p:blipFill>
          <p:spPr>
            <a:xfrm>
              <a:off x="518281" y="5523859"/>
              <a:ext cx="162431" cy="167891"/>
            </a:xfrm>
            <a:prstGeom prst="rect">
              <a:avLst/>
            </a:prstGeom>
          </p:spPr>
        </p:pic>
        <p:pic>
          <p:nvPicPr>
            <p:cNvPr id="91" name="Picture 90">
              <a:extLst>
                <a:ext uri="{FF2B5EF4-FFF2-40B4-BE49-F238E27FC236}">
                  <a16:creationId xmlns:a16="http://schemas.microsoft.com/office/drawing/2014/main" id="{5A888A76-5E69-4D32-84F0-ADF7EB21D88D}"/>
                </a:ext>
              </a:extLst>
            </p:cNvPr>
            <p:cNvPicPr>
              <a:picLocks noChangeAspect="1"/>
            </p:cNvPicPr>
            <p:nvPr/>
          </p:nvPicPr>
          <p:blipFill>
            <a:blip r:embed="rId7"/>
            <a:stretch>
              <a:fillRect/>
            </a:stretch>
          </p:blipFill>
          <p:spPr>
            <a:xfrm>
              <a:off x="697908" y="5523859"/>
              <a:ext cx="162431" cy="167891"/>
            </a:xfrm>
            <a:prstGeom prst="rect">
              <a:avLst/>
            </a:prstGeom>
          </p:spPr>
        </p:pic>
        <p:pic>
          <p:nvPicPr>
            <p:cNvPr id="92" name="Picture 91">
              <a:extLst>
                <a:ext uri="{FF2B5EF4-FFF2-40B4-BE49-F238E27FC236}">
                  <a16:creationId xmlns:a16="http://schemas.microsoft.com/office/drawing/2014/main" id="{5E2077EF-6646-467C-9035-0166C5134A12}"/>
                </a:ext>
              </a:extLst>
            </p:cNvPr>
            <p:cNvPicPr>
              <a:picLocks noChangeAspect="1"/>
            </p:cNvPicPr>
            <p:nvPr/>
          </p:nvPicPr>
          <p:blipFill>
            <a:blip r:embed="rId7"/>
            <a:stretch>
              <a:fillRect/>
            </a:stretch>
          </p:blipFill>
          <p:spPr>
            <a:xfrm>
              <a:off x="882233" y="5523859"/>
              <a:ext cx="162431" cy="167891"/>
            </a:xfrm>
            <a:prstGeom prst="rect">
              <a:avLst/>
            </a:prstGeom>
          </p:spPr>
        </p:pic>
        <p:pic>
          <p:nvPicPr>
            <p:cNvPr id="93" name="Picture 92">
              <a:extLst>
                <a:ext uri="{FF2B5EF4-FFF2-40B4-BE49-F238E27FC236}">
                  <a16:creationId xmlns:a16="http://schemas.microsoft.com/office/drawing/2014/main" id="{26E9F4F7-A613-40C0-8860-4654BFA26D95}"/>
                </a:ext>
              </a:extLst>
            </p:cNvPr>
            <p:cNvPicPr>
              <a:picLocks noChangeAspect="1"/>
            </p:cNvPicPr>
            <p:nvPr/>
          </p:nvPicPr>
          <p:blipFill>
            <a:blip r:embed="rId7"/>
            <a:stretch>
              <a:fillRect/>
            </a:stretch>
          </p:blipFill>
          <p:spPr>
            <a:xfrm>
              <a:off x="1061860" y="5523859"/>
              <a:ext cx="162431" cy="167891"/>
            </a:xfrm>
            <a:prstGeom prst="rect">
              <a:avLst/>
            </a:prstGeom>
          </p:spPr>
        </p:pic>
      </p:grpSp>
      <p:pic>
        <p:nvPicPr>
          <p:cNvPr id="95" name="Picture 94">
            <a:extLst>
              <a:ext uri="{FF2B5EF4-FFF2-40B4-BE49-F238E27FC236}">
                <a16:creationId xmlns:a16="http://schemas.microsoft.com/office/drawing/2014/main" id="{7E44E12D-095D-48C9-8D33-4FB3E2EB6C87}"/>
              </a:ext>
            </a:extLst>
          </p:cNvPr>
          <p:cNvPicPr>
            <a:picLocks noChangeAspect="1"/>
          </p:cNvPicPr>
          <p:nvPr/>
        </p:nvPicPr>
        <p:blipFill>
          <a:blip r:embed="rId7"/>
          <a:stretch>
            <a:fillRect/>
          </a:stretch>
        </p:blipFill>
        <p:spPr>
          <a:xfrm>
            <a:off x="3417183" y="2568417"/>
            <a:ext cx="370617" cy="383075"/>
          </a:xfrm>
          <a:prstGeom prst="rect">
            <a:avLst/>
          </a:prstGeom>
        </p:spPr>
      </p:pic>
      <p:pic>
        <p:nvPicPr>
          <p:cNvPr id="96" name="Picture 95">
            <a:extLst>
              <a:ext uri="{FF2B5EF4-FFF2-40B4-BE49-F238E27FC236}">
                <a16:creationId xmlns:a16="http://schemas.microsoft.com/office/drawing/2014/main" id="{DCAF1097-78EA-4A6D-A043-D6F43F104CC1}"/>
              </a:ext>
            </a:extLst>
          </p:cNvPr>
          <p:cNvPicPr>
            <a:picLocks noChangeAspect="1"/>
          </p:cNvPicPr>
          <p:nvPr/>
        </p:nvPicPr>
        <p:blipFill>
          <a:blip r:embed="rId7"/>
          <a:stretch>
            <a:fillRect/>
          </a:stretch>
        </p:blipFill>
        <p:spPr>
          <a:xfrm>
            <a:off x="3369954" y="5755346"/>
            <a:ext cx="370617" cy="383075"/>
          </a:xfrm>
          <a:prstGeom prst="rect">
            <a:avLst/>
          </a:prstGeom>
        </p:spPr>
      </p:pic>
      <p:grpSp>
        <p:nvGrpSpPr>
          <p:cNvPr id="97" name="Group 96">
            <a:extLst>
              <a:ext uri="{FF2B5EF4-FFF2-40B4-BE49-F238E27FC236}">
                <a16:creationId xmlns:a16="http://schemas.microsoft.com/office/drawing/2014/main" id="{E7DAB213-DA9D-40EB-82D2-456A84ADF9E5}"/>
              </a:ext>
            </a:extLst>
          </p:cNvPr>
          <p:cNvGrpSpPr/>
          <p:nvPr/>
        </p:nvGrpSpPr>
        <p:grpSpPr>
          <a:xfrm>
            <a:off x="3147786" y="4990337"/>
            <a:ext cx="814953" cy="450191"/>
            <a:chOff x="6488549" y="6125493"/>
            <a:chExt cx="799046" cy="441404"/>
          </a:xfrm>
        </p:grpSpPr>
        <p:sp>
          <p:nvSpPr>
            <p:cNvPr id="99" name="Freeform 128">
              <a:extLst>
                <a:ext uri="{FF2B5EF4-FFF2-40B4-BE49-F238E27FC236}">
                  <a16:creationId xmlns:a16="http://schemas.microsoft.com/office/drawing/2014/main" id="{297C461F-D649-46CA-A463-1031CA2E0389}"/>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endParaRPr lang="en-US" sz="1836">
                <a:solidFill>
                  <a:srgbClr val="333333"/>
                </a:solidFill>
                <a:latin typeface="Segoe UI"/>
              </a:endParaRPr>
            </a:p>
          </p:txBody>
        </p:sp>
        <p:pic>
          <p:nvPicPr>
            <p:cNvPr id="100" name="Picture 99">
              <a:extLst>
                <a:ext uri="{FF2B5EF4-FFF2-40B4-BE49-F238E27FC236}">
                  <a16:creationId xmlns:a16="http://schemas.microsoft.com/office/drawing/2014/main" id="{08376448-D9C7-4AE1-8624-EB6FE201F4FB}"/>
                </a:ext>
              </a:extLst>
            </p:cNvPr>
            <p:cNvPicPr>
              <a:picLocks noChangeAspect="1"/>
            </p:cNvPicPr>
            <p:nvPr/>
          </p:nvPicPr>
          <p:blipFill>
            <a:blip r:embed="rId7"/>
            <a:stretch>
              <a:fillRect/>
            </a:stretch>
          </p:blipFill>
          <p:spPr>
            <a:xfrm>
              <a:off x="6773600" y="6282619"/>
              <a:ext cx="228944" cy="236640"/>
            </a:xfrm>
            <a:prstGeom prst="rect">
              <a:avLst/>
            </a:prstGeom>
          </p:spPr>
        </p:pic>
      </p:grpSp>
      <p:sp>
        <p:nvSpPr>
          <p:cNvPr id="10" name="TextBox 9">
            <a:extLst>
              <a:ext uri="{FF2B5EF4-FFF2-40B4-BE49-F238E27FC236}">
                <a16:creationId xmlns:a16="http://schemas.microsoft.com/office/drawing/2014/main" id="{4A1C6F8F-2832-42CC-A2B8-51DB65D947FF}"/>
              </a:ext>
            </a:extLst>
          </p:cNvPr>
          <p:cNvSpPr txBox="1"/>
          <p:nvPr/>
        </p:nvSpPr>
        <p:spPr>
          <a:xfrm>
            <a:off x="5736527" y="3083343"/>
            <a:ext cx="1036111" cy="1217946"/>
          </a:xfrm>
          <a:prstGeom prst="rect">
            <a:avLst/>
          </a:prstGeom>
          <a:noFill/>
        </p:spPr>
        <p:txBody>
          <a:bodyPr wrap="square" lIns="93260" tIns="46630" rIns="93260" bIns="46630" rtlCol="0">
            <a:spAutoFit/>
          </a:bodyPr>
          <a:lstStyle/>
          <a:p>
            <a:pPr lvl="0" algn="ctr">
              <a:lnSpc>
                <a:spcPct val="90000"/>
              </a:lnSpc>
              <a:defRPr/>
            </a:pPr>
            <a:r>
              <a:rPr lang="en-US" sz="1428">
                <a:solidFill>
                  <a:prstClr val="black"/>
                </a:solidFill>
              </a:rPr>
              <a:t>SQL DB will be </a:t>
            </a:r>
            <a:r>
              <a:rPr lang="en-US" sz="1428" b="1">
                <a:solidFill>
                  <a:srgbClr val="C00000"/>
                </a:solidFill>
              </a:rPr>
              <a:t>~22%</a:t>
            </a:r>
            <a:r>
              <a:rPr lang="en-US" sz="1224" b="1">
                <a:solidFill>
                  <a:srgbClr val="C00000"/>
                </a:solidFill>
              </a:rPr>
              <a:t> </a:t>
            </a:r>
            <a:r>
              <a:rPr lang="en-US" sz="1224">
                <a:solidFill>
                  <a:prstClr val="black"/>
                </a:solidFill>
              </a:rPr>
              <a:t>cheaper than Azure IaaS</a:t>
            </a:r>
          </a:p>
        </p:txBody>
      </p:sp>
    </p:spTree>
    <p:extLst>
      <p:ext uri="{BB962C8B-B14F-4D97-AF65-F5344CB8AC3E}">
        <p14:creationId xmlns:p14="http://schemas.microsoft.com/office/powerpoint/2010/main" val="425826918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20EC-C7F5-4246-882E-3EB29CAD112E}"/>
              </a:ext>
            </a:extLst>
          </p:cNvPr>
          <p:cNvSpPr>
            <a:spLocks noGrp="1"/>
          </p:cNvSpPr>
          <p:nvPr>
            <p:ph type="title"/>
          </p:nvPr>
        </p:nvSpPr>
        <p:spPr/>
        <p:txBody>
          <a:bodyPr/>
          <a:lstStyle/>
          <a:p>
            <a:r>
              <a:rPr lang="en-US" sz="4000" dirty="0"/>
              <a:t>Azure Database for MySQL/PostgreSQL/MariaDB</a:t>
            </a:r>
            <a:br>
              <a:rPr lang="en-US" sz="4000" dirty="0"/>
            </a:br>
            <a:r>
              <a:rPr lang="en-US" sz="3200" dirty="0"/>
              <a:t>Managed </a:t>
            </a:r>
            <a:r>
              <a:rPr lang="en-US" sz="3200" i="1" dirty="0"/>
              <a:t>community</a:t>
            </a:r>
            <a:r>
              <a:rPr lang="en-US" sz="3200" dirty="0"/>
              <a:t> version of MySQL, PostgreSQL, and MariaDB</a:t>
            </a:r>
            <a:endParaRPr lang="en-US" sz="4000" dirty="0"/>
          </a:p>
        </p:txBody>
      </p:sp>
      <p:sp>
        <p:nvSpPr>
          <p:cNvPr id="5" name="Rectangle 4">
            <a:extLst>
              <a:ext uri="{FF2B5EF4-FFF2-40B4-BE49-F238E27FC236}">
                <a16:creationId xmlns:a16="http://schemas.microsoft.com/office/drawing/2014/main" id="{7DAA7FE6-2E73-4890-BC50-1AA95294873C}"/>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5DDA563-D1AC-4EF8-A73D-3769C4A8927E}"/>
              </a:ext>
            </a:extLst>
          </p:cNvPr>
          <p:cNvSpPr/>
          <p:nvPr/>
        </p:nvSpPr>
        <p:spPr bwMode="auto">
          <a:xfrm>
            <a:off x="462987" y="1570101"/>
            <a:ext cx="4745621" cy="4970997"/>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1836"/>
              </a:spcBef>
            </a:pPr>
            <a:r>
              <a:rPr lang="en-US" sz="2400" b="1" kern="0">
                <a:solidFill>
                  <a:schemeClr val="accent1"/>
                </a:solidFill>
                <a:cs typeface="Segoe UI Semibold" charset="0"/>
              </a:rPr>
              <a:t>Focus on your apps by leaving the management and patching of your infrastructure and database to an enterprise-ready cloud service</a:t>
            </a:r>
          </a:p>
          <a:p>
            <a:pPr>
              <a:spcBef>
                <a:spcPts val="1200"/>
              </a:spcBef>
            </a:pPr>
            <a:r>
              <a:rPr lang="en-US" sz="2000" kern="0">
                <a:solidFill>
                  <a:schemeClr val="tx2"/>
                </a:solidFill>
                <a:cs typeface="Segoe UI Semilight" panose="020B0402040204020203" pitchFamily="34" charset="0"/>
              </a:rPr>
              <a:t>Automatic updates</a:t>
            </a:r>
          </a:p>
          <a:p>
            <a:pPr>
              <a:spcBef>
                <a:spcPts val="1200"/>
              </a:spcBef>
            </a:pPr>
            <a:r>
              <a:rPr lang="en-US" sz="2000" kern="0">
                <a:solidFill>
                  <a:schemeClr val="tx2"/>
                </a:solidFill>
                <a:cs typeface="Segoe UI Semilight" panose="020B0402040204020203" pitchFamily="34" charset="0"/>
              </a:rPr>
              <a:t>Automatic security fixes</a:t>
            </a:r>
          </a:p>
          <a:p>
            <a:pPr>
              <a:spcBef>
                <a:spcPts val="1200"/>
              </a:spcBef>
            </a:pPr>
            <a:r>
              <a:rPr lang="en-US" sz="2000" kern="0">
                <a:solidFill>
                  <a:schemeClr val="tx2"/>
                </a:solidFill>
                <a:cs typeface="Segoe UI Semilight" panose="020B0402040204020203" pitchFamily="34" charset="0"/>
              </a:rPr>
              <a:t>Automatic new feature updates </a:t>
            </a:r>
            <a:endParaRPr lang="en-US" sz="2000" kern="0" dirty="0">
              <a:solidFill>
                <a:schemeClr val="tx2"/>
              </a:solidFill>
              <a:cs typeface="Segoe UI Semilight" panose="020B0402040204020203" pitchFamily="34" charset="0"/>
            </a:endParaRPr>
          </a:p>
        </p:txBody>
      </p:sp>
      <p:grpSp>
        <p:nvGrpSpPr>
          <p:cNvPr id="48" name="Group 47">
            <a:extLst>
              <a:ext uri="{FF2B5EF4-FFF2-40B4-BE49-F238E27FC236}">
                <a16:creationId xmlns:a16="http://schemas.microsoft.com/office/drawing/2014/main" id="{67C54379-569C-41AC-899F-26822CCB2FCC}"/>
              </a:ext>
            </a:extLst>
          </p:cNvPr>
          <p:cNvGrpSpPr/>
          <p:nvPr/>
        </p:nvGrpSpPr>
        <p:grpSpPr>
          <a:xfrm>
            <a:off x="5708968" y="1734890"/>
            <a:ext cx="5897875" cy="4641422"/>
            <a:chOff x="5937016" y="996267"/>
            <a:chExt cx="5846445" cy="4600948"/>
          </a:xfrm>
        </p:grpSpPr>
        <p:cxnSp>
          <p:nvCxnSpPr>
            <p:cNvPr id="49" name="Straight Connector 48">
              <a:extLst>
                <a:ext uri="{FF2B5EF4-FFF2-40B4-BE49-F238E27FC236}">
                  <a16:creationId xmlns:a16="http://schemas.microsoft.com/office/drawing/2014/main" id="{39648018-5422-4310-86D6-8EBA9A687844}"/>
                </a:ext>
              </a:extLst>
            </p:cNvPr>
            <p:cNvCxnSpPr/>
            <p:nvPr/>
          </p:nvCxnSpPr>
          <p:spPr>
            <a:xfrm>
              <a:off x="5937016" y="3950547"/>
              <a:ext cx="5846445"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3C2FEFC-C0EE-4E6F-B40C-0FBB8B9BCB0F}"/>
                </a:ext>
              </a:extLst>
            </p:cNvPr>
            <p:cNvGrpSpPr/>
            <p:nvPr/>
          </p:nvGrpSpPr>
          <p:grpSpPr>
            <a:xfrm>
              <a:off x="6385666" y="4465532"/>
              <a:ext cx="1047859" cy="1131683"/>
              <a:chOff x="5140719" y="5534213"/>
              <a:chExt cx="1095071" cy="1182675"/>
            </a:xfrm>
          </p:grpSpPr>
          <p:grpSp>
            <p:nvGrpSpPr>
              <p:cNvPr id="74" name="Group 73">
                <a:extLst>
                  <a:ext uri="{FF2B5EF4-FFF2-40B4-BE49-F238E27FC236}">
                    <a16:creationId xmlns:a16="http://schemas.microsoft.com/office/drawing/2014/main" id="{4D8B8580-5978-429F-A47D-76D256E87042}"/>
                  </a:ext>
                </a:extLst>
              </p:cNvPr>
              <p:cNvGrpSpPr/>
              <p:nvPr/>
            </p:nvGrpSpPr>
            <p:grpSpPr>
              <a:xfrm>
                <a:off x="5140719" y="5851083"/>
                <a:ext cx="1095071" cy="865805"/>
                <a:chOff x="967154" y="1481462"/>
                <a:chExt cx="5331069" cy="4214950"/>
              </a:xfrm>
            </p:grpSpPr>
            <p:cxnSp>
              <p:nvCxnSpPr>
                <p:cNvPr id="76" name="Straight Connector 75">
                  <a:extLst>
                    <a:ext uri="{FF2B5EF4-FFF2-40B4-BE49-F238E27FC236}">
                      <a16:creationId xmlns:a16="http://schemas.microsoft.com/office/drawing/2014/main" id="{B085B14A-1FD0-4106-AB3B-8231D8DC750C}"/>
                    </a:ext>
                  </a:extLst>
                </p:cNvPr>
                <p:cNvCxnSpPr>
                  <a:cxnSpLocks/>
                </p:cNvCxnSpPr>
                <p:nvPr/>
              </p:nvCxnSpPr>
              <p:spPr>
                <a:xfrm>
                  <a:off x="967154" y="5696412"/>
                  <a:ext cx="5331069" cy="0"/>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570E50E-867A-49AF-BE0C-03F871B8FA80}"/>
                    </a:ext>
                  </a:extLst>
                </p:cNvPr>
                <p:cNvSpPr/>
                <p:nvPr/>
              </p:nvSpPr>
              <p:spPr bwMode="auto">
                <a:xfrm>
                  <a:off x="1286608" y="2696308"/>
                  <a:ext cx="2793023" cy="3000104"/>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D2B370DE-E1CD-41F6-8028-5C73DAA15C5C}"/>
                    </a:ext>
                  </a:extLst>
                </p:cNvPr>
                <p:cNvSpPr/>
                <p:nvPr/>
              </p:nvSpPr>
              <p:spPr bwMode="auto">
                <a:xfrm>
                  <a:off x="2225919" y="4700954"/>
                  <a:ext cx="914400" cy="995458"/>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Shape 404">
                  <a:extLst>
                    <a:ext uri="{FF2B5EF4-FFF2-40B4-BE49-F238E27FC236}">
                      <a16:creationId xmlns:a16="http://schemas.microsoft.com/office/drawing/2014/main" id="{6E8A0641-FB83-4BFA-B9F6-D63F9C1CA5A3}"/>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5">
                  <a:extLst>
                    <a:ext uri="{FF2B5EF4-FFF2-40B4-BE49-F238E27FC236}">
                      <a16:creationId xmlns:a16="http://schemas.microsoft.com/office/drawing/2014/main" id="{29661DB3-4F48-46AB-B1D3-15940328AA1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Freeform 48">
                <a:extLst>
                  <a:ext uri="{FF2B5EF4-FFF2-40B4-BE49-F238E27FC236}">
                    <a16:creationId xmlns:a16="http://schemas.microsoft.com/office/drawing/2014/main" id="{E5962582-3E71-4BEB-B5E1-2F6AEAF2F427}"/>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en-US" sz="1836" dirty="0">
                  <a:solidFill>
                    <a:srgbClr val="FFFFFF"/>
                  </a:solidFill>
                  <a:latin typeface="Segoe UI"/>
                </a:endParaRPr>
              </a:p>
            </p:txBody>
          </p:sp>
        </p:grpSp>
        <p:grpSp>
          <p:nvGrpSpPr>
            <p:cNvPr id="51" name="Group 50">
              <a:extLst>
                <a:ext uri="{FF2B5EF4-FFF2-40B4-BE49-F238E27FC236}">
                  <a16:creationId xmlns:a16="http://schemas.microsoft.com/office/drawing/2014/main" id="{AC60868D-2A33-4C40-B111-1AB91B8C8A74}"/>
                </a:ext>
              </a:extLst>
            </p:cNvPr>
            <p:cNvGrpSpPr/>
            <p:nvPr/>
          </p:nvGrpSpPr>
          <p:grpSpPr>
            <a:xfrm>
              <a:off x="7983716" y="3207680"/>
              <a:ext cx="1933458" cy="1561060"/>
              <a:chOff x="7766356" y="2514600"/>
              <a:chExt cx="2017803" cy="2487504"/>
            </a:xfrm>
          </p:grpSpPr>
          <p:cxnSp>
            <p:nvCxnSpPr>
              <p:cNvPr id="71" name="Straight Connector 70">
                <a:extLst>
                  <a:ext uri="{FF2B5EF4-FFF2-40B4-BE49-F238E27FC236}">
                    <a16:creationId xmlns:a16="http://schemas.microsoft.com/office/drawing/2014/main" id="{3854E68A-1470-4541-AEFA-60B07DF22893}"/>
                  </a:ext>
                </a:extLst>
              </p:cNvPr>
              <p:cNvCxnSpPr/>
              <p:nvPr/>
            </p:nvCxnSpPr>
            <p:spPr>
              <a:xfrm>
                <a:off x="8775258" y="2514600"/>
                <a:ext cx="0" cy="2434410"/>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362042-088C-4E31-8A35-AE4D3421C77C}"/>
                  </a:ext>
                </a:extLst>
              </p:cNvPr>
              <p:cNvCxnSpPr/>
              <p:nvPr/>
            </p:nvCxnSpPr>
            <p:spPr>
              <a:xfrm>
                <a:off x="9784159" y="2514600"/>
                <a:ext cx="0" cy="2487504"/>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CC15D7-2626-4517-A705-E69E2E944FBD}"/>
                  </a:ext>
                </a:extLst>
              </p:cNvPr>
              <p:cNvCxnSpPr/>
              <p:nvPr/>
            </p:nvCxnSpPr>
            <p:spPr>
              <a:xfrm>
                <a:off x="7766356" y="2514600"/>
                <a:ext cx="0" cy="2434410"/>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Freeform 146">
              <a:extLst>
                <a:ext uri="{FF2B5EF4-FFF2-40B4-BE49-F238E27FC236}">
                  <a16:creationId xmlns:a16="http://schemas.microsoft.com/office/drawing/2014/main" id="{EDC79387-154A-4C4C-811D-B3B0B51333A7}"/>
                </a:ext>
              </a:extLst>
            </p:cNvPr>
            <p:cNvSpPr>
              <a:spLocks noChangeAspect="1"/>
            </p:cNvSpPr>
            <p:nvPr/>
          </p:nvSpPr>
          <p:spPr bwMode="auto">
            <a:xfrm>
              <a:off x="6853730" y="996267"/>
              <a:ext cx="4111600" cy="26039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000" b="1" dirty="0">
                <a:solidFill>
                  <a:srgbClr val="FFFFFF"/>
                </a:solidFill>
                <a:latin typeface="Segoe UI 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4489DA92-F806-44B6-8B8A-A081BAE7AC71}"/>
                </a:ext>
              </a:extLst>
            </p:cNvPr>
            <p:cNvGrpSpPr/>
            <p:nvPr/>
          </p:nvGrpSpPr>
          <p:grpSpPr>
            <a:xfrm>
              <a:off x="7723026" y="2257083"/>
              <a:ext cx="2432312" cy="713994"/>
              <a:chOff x="7213035" y="2038243"/>
              <a:chExt cx="3482597" cy="1022302"/>
            </a:xfrm>
          </p:grpSpPr>
          <p:sp>
            <p:nvSpPr>
              <p:cNvPr id="64" name="Cylinder 513">
                <a:extLst>
                  <a:ext uri="{FF2B5EF4-FFF2-40B4-BE49-F238E27FC236}">
                    <a16:creationId xmlns:a16="http://schemas.microsoft.com/office/drawing/2014/main" id="{2E083E85-BAF5-4A99-925B-7DD5CBF1D5D3}"/>
                  </a:ext>
                </a:extLst>
              </p:cNvPr>
              <p:cNvSpPr/>
              <p:nvPr/>
            </p:nvSpPr>
            <p:spPr bwMode="auto">
              <a:xfrm>
                <a:off x="7213035"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b="1" dirty="0">
                    <a:solidFill>
                      <a:srgbClr val="0078D7"/>
                    </a:solidFill>
                    <a:latin typeface="Segoe UI" charset="0"/>
                    <a:ea typeface="Segoe UI" charset="0"/>
                    <a:cs typeface="Segoe UI" charset="0"/>
                  </a:rPr>
                  <a:t>My</a:t>
                </a:r>
              </a:p>
            </p:txBody>
          </p:sp>
          <p:sp>
            <p:nvSpPr>
              <p:cNvPr id="65" name="Cylinder 513">
                <a:extLst>
                  <a:ext uri="{FF2B5EF4-FFF2-40B4-BE49-F238E27FC236}">
                    <a16:creationId xmlns:a16="http://schemas.microsoft.com/office/drawing/2014/main" id="{C5B2D5E5-CABE-4507-98A7-4F1D9237BB04}"/>
                  </a:ext>
                </a:extLst>
              </p:cNvPr>
              <p:cNvSpPr/>
              <p:nvPr/>
            </p:nvSpPr>
            <p:spPr bwMode="auto">
              <a:xfrm>
                <a:off x="8565259"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F1812E85-205A-427A-B138-1645479ED6A0}"/>
                  </a:ext>
                </a:extLst>
              </p:cNvPr>
              <p:cNvGrpSpPr/>
              <p:nvPr/>
            </p:nvGrpSpPr>
            <p:grpSpPr>
              <a:xfrm>
                <a:off x="8720645" y="2465609"/>
                <a:ext cx="467376" cy="484189"/>
                <a:chOff x="10970759" y="2371811"/>
                <a:chExt cx="661987" cy="685800"/>
              </a:xfrm>
              <a:solidFill>
                <a:schemeClr val="tx2"/>
              </a:solidFill>
            </p:grpSpPr>
            <p:sp>
              <p:nvSpPr>
                <p:cNvPr id="69" name="Freeform 235">
                  <a:extLst>
                    <a:ext uri="{FF2B5EF4-FFF2-40B4-BE49-F238E27FC236}">
                      <a16:creationId xmlns:a16="http://schemas.microsoft.com/office/drawing/2014/main" id="{ADA66653-996E-4FAB-B4D4-D0D3D2C9F3E0}"/>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0000"/>
                    </a:solidFill>
                    <a:latin typeface="Segoe UI"/>
                  </a:endParaRPr>
                </a:p>
              </p:txBody>
            </p:sp>
            <p:sp>
              <p:nvSpPr>
                <p:cNvPr id="70" name="Freeform 236">
                  <a:extLst>
                    <a:ext uri="{FF2B5EF4-FFF2-40B4-BE49-F238E27FC236}">
                      <a16:creationId xmlns:a16="http://schemas.microsoft.com/office/drawing/2014/main" id="{7CD6B3D3-8448-4933-B491-431106F458BA}"/>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000000"/>
                    </a:solidFill>
                    <a:latin typeface="Segoe UI"/>
                  </a:endParaRPr>
                </a:p>
              </p:txBody>
            </p:sp>
          </p:grpSp>
          <p:sp>
            <p:nvSpPr>
              <p:cNvPr id="67" name="Cylinder 513">
                <a:extLst>
                  <a:ext uri="{FF2B5EF4-FFF2-40B4-BE49-F238E27FC236}">
                    <a16:creationId xmlns:a16="http://schemas.microsoft.com/office/drawing/2014/main" id="{5D39775B-2184-439D-8618-0AC5BF4EFDBD}"/>
                  </a:ext>
                </a:extLst>
              </p:cNvPr>
              <p:cNvSpPr/>
              <p:nvPr/>
            </p:nvSpPr>
            <p:spPr bwMode="auto">
              <a:xfrm>
                <a:off x="9917482"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pic>
            <p:nvPicPr>
              <p:cNvPr id="68" name="Picture 67">
                <a:extLst>
                  <a:ext uri="{FF2B5EF4-FFF2-40B4-BE49-F238E27FC236}">
                    <a16:creationId xmlns:a16="http://schemas.microsoft.com/office/drawing/2014/main" id="{C5735258-33A5-4A97-806A-EB4958BCCA09}"/>
                  </a:ext>
                </a:extLst>
              </p:cNvPr>
              <p:cNvPicPr>
                <a:picLocks noChangeAspect="1"/>
              </p:cNvPicPr>
              <p:nvPr/>
            </p:nvPicPr>
            <p:blipFill rotWithShape="1">
              <a:blip r:embed="rId3">
                <a:extLst>
                  <a:ext uri="{28A0092B-C50C-407E-A947-70E740481C1C}">
                    <a14:useLocalDpi xmlns:a14="http://schemas.microsoft.com/office/drawing/2010/main" val="0"/>
                  </a:ext>
                </a:extLst>
              </a:blip>
              <a:srcRect l="9868" r="9868" b="27669"/>
              <a:stretch/>
            </p:blipFill>
            <p:spPr>
              <a:xfrm>
                <a:off x="10022659" y="2451001"/>
                <a:ext cx="586451" cy="373969"/>
              </a:xfrm>
              <a:prstGeom prst="rect">
                <a:avLst/>
              </a:prstGeom>
              <a:ln w="12700">
                <a:noFill/>
              </a:ln>
              <a:effectLst/>
            </p:spPr>
          </p:pic>
        </p:grpSp>
        <p:grpSp>
          <p:nvGrpSpPr>
            <p:cNvPr id="54" name="Group 53">
              <a:extLst>
                <a:ext uri="{FF2B5EF4-FFF2-40B4-BE49-F238E27FC236}">
                  <a16:creationId xmlns:a16="http://schemas.microsoft.com/office/drawing/2014/main" id="{FB4AA8C5-7811-414D-8EE1-7FA13DE36813}"/>
                </a:ext>
              </a:extLst>
            </p:cNvPr>
            <p:cNvGrpSpPr/>
            <p:nvPr/>
          </p:nvGrpSpPr>
          <p:grpSpPr>
            <a:xfrm>
              <a:off x="7576996" y="4744904"/>
              <a:ext cx="2772798" cy="852311"/>
              <a:chOff x="6703584" y="5374031"/>
              <a:chExt cx="4846717" cy="1489798"/>
            </a:xfrm>
          </p:grpSpPr>
          <p:grpSp>
            <p:nvGrpSpPr>
              <p:cNvPr id="55" name="Group 54">
                <a:extLst>
                  <a:ext uri="{FF2B5EF4-FFF2-40B4-BE49-F238E27FC236}">
                    <a16:creationId xmlns:a16="http://schemas.microsoft.com/office/drawing/2014/main" id="{95B547F1-CB01-4850-8508-7FEF89B1068A}"/>
                  </a:ext>
                </a:extLst>
              </p:cNvPr>
              <p:cNvGrpSpPr/>
              <p:nvPr/>
            </p:nvGrpSpPr>
            <p:grpSpPr>
              <a:xfrm>
                <a:off x="6703584" y="5374031"/>
                <a:ext cx="1489798" cy="1489798"/>
                <a:chOff x="1778282" y="4394344"/>
                <a:chExt cx="1489798" cy="1489798"/>
              </a:xfrm>
            </p:grpSpPr>
            <p:sp>
              <p:nvSpPr>
                <p:cNvPr id="62" name="Oval 61">
                  <a:extLst>
                    <a:ext uri="{FF2B5EF4-FFF2-40B4-BE49-F238E27FC236}">
                      <a16:creationId xmlns:a16="http://schemas.microsoft.com/office/drawing/2014/main" id="{5FA8AC7B-9A18-4910-8E21-8B491D0E1A0C}"/>
                    </a:ext>
                  </a:extLst>
                </p:cNvPr>
                <p:cNvSpPr/>
                <p:nvPr/>
              </p:nvSpPr>
              <p:spPr bwMode="auto">
                <a:xfrm>
                  <a:off x="1778282" y="4394344"/>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63" name="Picture 62">
                  <a:extLst>
                    <a:ext uri="{FF2B5EF4-FFF2-40B4-BE49-F238E27FC236}">
                      <a16:creationId xmlns:a16="http://schemas.microsoft.com/office/drawing/2014/main" id="{325561EA-7041-40BD-9BA6-D9A121D0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983" y="4819278"/>
                  <a:ext cx="998122" cy="519024"/>
                </a:xfrm>
                <a:prstGeom prst="rect">
                  <a:avLst/>
                </a:prstGeom>
              </p:spPr>
            </p:pic>
          </p:grpSp>
          <p:grpSp>
            <p:nvGrpSpPr>
              <p:cNvPr id="56" name="Group 55">
                <a:extLst>
                  <a:ext uri="{FF2B5EF4-FFF2-40B4-BE49-F238E27FC236}">
                    <a16:creationId xmlns:a16="http://schemas.microsoft.com/office/drawing/2014/main" id="{F1C21A91-BD5E-4C1A-B14F-CF1B1FAE2B98}"/>
                  </a:ext>
                </a:extLst>
              </p:cNvPr>
              <p:cNvGrpSpPr/>
              <p:nvPr/>
            </p:nvGrpSpPr>
            <p:grpSpPr>
              <a:xfrm>
                <a:off x="8382044" y="5374031"/>
                <a:ext cx="1489798" cy="1489798"/>
                <a:chOff x="3385215" y="5851882"/>
                <a:chExt cx="1489798" cy="1489798"/>
              </a:xfrm>
            </p:grpSpPr>
            <p:sp>
              <p:nvSpPr>
                <p:cNvPr id="60" name="Oval 59">
                  <a:extLst>
                    <a:ext uri="{FF2B5EF4-FFF2-40B4-BE49-F238E27FC236}">
                      <a16:creationId xmlns:a16="http://schemas.microsoft.com/office/drawing/2014/main" id="{EA8D2BA4-F720-4FD5-BAFD-E25EC6058EB6}"/>
                    </a:ext>
                  </a:extLst>
                </p:cNvPr>
                <p:cNvSpPr/>
                <p:nvPr/>
              </p:nvSpPr>
              <p:spPr bwMode="auto">
                <a:xfrm>
                  <a:off x="3385215" y="5851882"/>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61" name="Picture 60">
                  <a:extLst>
                    <a:ext uri="{FF2B5EF4-FFF2-40B4-BE49-F238E27FC236}">
                      <a16:creationId xmlns:a16="http://schemas.microsoft.com/office/drawing/2014/main" id="{AA0EB6A1-378A-4AA6-8F70-C6704DB20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972" y="6009471"/>
                  <a:ext cx="981898" cy="1091706"/>
                </a:xfrm>
                <a:prstGeom prst="rect">
                  <a:avLst/>
                </a:prstGeom>
              </p:spPr>
            </p:pic>
          </p:grpSp>
          <p:grpSp>
            <p:nvGrpSpPr>
              <p:cNvPr id="57" name="Group 56">
                <a:extLst>
                  <a:ext uri="{FF2B5EF4-FFF2-40B4-BE49-F238E27FC236}">
                    <a16:creationId xmlns:a16="http://schemas.microsoft.com/office/drawing/2014/main" id="{0DF5C726-FA51-46F1-8731-43BC1666DC57}"/>
                  </a:ext>
                </a:extLst>
              </p:cNvPr>
              <p:cNvGrpSpPr/>
              <p:nvPr/>
            </p:nvGrpSpPr>
            <p:grpSpPr>
              <a:xfrm>
                <a:off x="10060503" y="5374031"/>
                <a:ext cx="1489798" cy="1489798"/>
                <a:chOff x="4670227" y="3898386"/>
                <a:chExt cx="1489798" cy="1489798"/>
              </a:xfrm>
            </p:grpSpPr>
            <p:sp>
              <p:nvSpPr>
                <p:cNvPr id="58" name="Oval 57">
                  <a:extLst>
                    <a:ext uri="{FF2B5EF4-FFF2-40B4-BE49-F238E27FC236}">
                      <a16:creationId xmlns:a16="http://schemas.microsoft.com/office/drawing/2014/main" id="{48EFC02D-D971-434B-9E76-078D676BFB0E}"/>
                    </a:ext>
                  </a:extLst>
                </p:cNvPr>
                <p:cNvSpPr/>
                <p:nvPr/>
              </p:nvSpPr>
              <p:spPr bwMode="auto">
                <a:xfrm>
                  <a:off x="4670227" y="3898386"/>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59" name="Picture 58">
                  <a:extLst>
                    <a:ext uri="{FF2B5EF4-FFF2-40B4-BE49-F238E27FC236}">
                      <a16:creationId xmlns:a16="http://schemas.microsoft.com/office/drawing/2014/main" id="{031D9EF4-B909-433A-8134-C494C8B6CB3E}"/>
                    </a:ext>
                  </a:extLst>
                </p:cNvPr>
                <p:cNvPicPr>
                  <a:picLocks noChangeAspect="1"/>
                </p:cNvPicPr>
                <p:nvPr/>
              </p:nvPicPr>
              <p:blipFill>
                <a:blip r:embed="rId6"/>
                <a:stretch>
                  <a:fillRect/>
                </a:stretch>
              </p:blipFill>
              <p:spPr>
                <a:xfrm>
                  <a:off x="4762512" y="4275870"/>
                  <a:ext cx="1282622" cy="660172"/>
                </a:xfrm>
                <a:prstGeom prst="rect">
                  <a:avLst/>
                </a:prstGeom>
              </p:spPr>
            </p:pic>
          </p:grpSp>
        </p:grpSp>
      </p:grpSp>
    </p:spTree>
    <p:extLst>
      <p:ext uri="{BB962C8B-B14F-4D97-AF65-F5344CB8AC3E}">
        <p14:creationId xmlns:p14="http://schemas.microsoft.com/office/powerpoint/2010/main" val="53321851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E4A-57D7-4EA7-B862-0E283C64DF99}"/>
              </a:ext>
            </a:extLst>
          </p:cNvPr>
          <p:cNvSpPr>
            <a:spLocks noGrp="1"/>
          </p:cNvSpPr>
          <p:nvPr>
            <p:ph type="title"/>
          </p:nvPr>
        </p:nvSpPr>
        <p:spPr/>
        <p:txBody>
          <a:bodyPr/>
          <a:lstStyle/>
          <a:p>
            <a:r>
              <a:rPr lang="en-US" dirty="0"/>
              <a:t>Migration Technics</a:t>
            </a:r>
            <a:endParaRPr lang="en-IN" dirty="0"/>
          </a:p>
        </p:txBody>
      </p:sp>
    </p:spTree>
    <p:extLst>
      <p:ext uri="{BB962C8B-B14F-4D97-AF65-F5344CB8AC3E}">
        <p14:creationId xmlns:p14="http://schemas.microsoft.com/office/powerpoint/2010/main" val="95848099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6908-D077-41F3-A36D-F8E75F2213E0}"/>
              </a:ext>
            </a:extLst>
          </p:cNvPr>
          <p:cNvSpPr>
            <a:spLocks noGrp="1"/>
          </p:cNvSpPr>
          <p:nvPr>
            <p:ph type="title"/>
          </p:nvPr>
        </p:nvSpPr>
        <p:spPr/>
        <p:txBody>
          <a:bodyPr/>
          <a:lstStyle/>
          <a:p>
            <a:r>
              <a:rPr lang="en-US" sz="4400" dirty="0"/>
              <a:t>Migration Approaches</a:t>
            </a:r>
          </a:p>
        </p:txBody>
      </p:sp>
      <p:sp>
        <p:nvSpPr>
          <p:cNvPr id="16" name="Flowchart: Process 15">
            <a:extLst>
              <a:ext uri="{FF2B5EF4-FFF2-40B4-BE49-F238E27FC236}">
                <a16:creationId xmlns:a16="http://schemas.microsoft.com/office/drawing/2014/main" id="{8CB514D3-A604-401E-B860-E732E61CCFCA}"/>
              </a:ext>
            </a:extLst>
          </p:cNvPr>
          <p:cNvSpPr/>
          <p:nvPr/>
        </p:nvSpPr>
        <p:spPr bwMode="auto">
          <a:xfrm>
            <a:off x="3336353" y="1322159"/>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Backup the workload configuration, deploy new </a:t>
            </a:r>
            <a:r>
              <a:rPr lang="en-US" sz="1400" dirty="0" err="1">
                <a:solidFill>
                  <a:schemeClr val="tx2"/>
                </a:solidFill>
              </a:rPr>
              <a:t>VM</a:t>
            </a:r>
            <a:r>
              <a:rPr lang="en-US" sz="1400" dirty="0">
                <a:solidFill>
                  <a:schemeClr val="tx2"/>
                </a:solidFill>
              </a:rPr>
              <a:t> in Azure and restore the configuration</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Backup and restore the database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Good for stateless workloads, clean installation using Azure Marketplace image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Consider containers as an option instead of </a:t>
            </a:r>
            <a:r>
              <a:rPr lang="en-US" sz="1400" dirty="0" err="1">
                <a:solidFill>
                  <a:schemeClr val="tx2"/>
                </a:solidFill>
              </a:rPr>
              <a:t>VMs</a:t>
            </a:r>
            <a:endParaRPr lang="en-US" sz="1400" dirty="0">
              <a:solidFill>
                <a:schemeClr val="tx2"/>
              </a:solidFill>
            </a:endParaRPr>
          </a:p>
        </p:txBody>
      </p:sp>
      <p:sp>
        <p:nvSpPr>
          <p:cNvPr id="17" name="Flowchart: Process 16">
            <a:extLst>
              <a:ext uri="{FF2B5EF4-FFF2-40B4-BE49-F238E27FC236}">
                <a16:creationId xmlns:a16="http://schemas.microsoft.com/office/drawing/2014/main" id="{A453649A-738E-44BF-AF0B-F7A173FD37E4}"/>
              </a:ext>
            </a:extLst>
          </p:cNvPr>
          <p:cNvSpPr/>
          <p:nvPr/>
        </p:nvSpPr>
        <p:spPr bwMode="auto">
          <a:xfrm>
            <a:off x="465137" y="1322159"/>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Re-deploy</a:t>
            </a:r>
          </a:p>
        </p:txBody>
      </p:sp>
      <p:sp>
        <p:nvSpPr>
          <p:cNvPr id="19" name="Flowchart: Process 18">
            <a:extLst>
              <a:ext uri="{FF2B5EF4-FFF2-40B4-BE49-F238E27FC236}">
                <a16:creationId xmlns:a16="http://schemas.microsoft.com/office/drawing/2014/main" id="{94C51C3E-7B2C-4321-AA97-52E06E357B9F}"/>
              </a:ext>
            </a:extLst>
          </p:cNvPr>
          <p:cNvSpPr/>
          <p:nvPr/>
        </p:nvSpPr>
        <p:spPr bwMode="auto">
          <a:xfrm>
            <a:off x="3336353" y="2447912"/>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Configure on-prem to Azure connectivity using S2S VPN or Express Route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additional domain controllers in Azure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additional nodes of the workload in Azure (e.g. heavy web apps and worker nodes)</a:t>
            </a:r>
          </a:p>
        </p:txBody>
      </p:sp>
      <p:sp>
        <p:nvSpPr>
          <p:cNvPr id="20" name="Flowchart: Process 19">
            <a:extLst>
              <a:ext uri="{FF2B5EF4-FFF2-40B4-BE49-F238E27FC236}">
                <a16:creationId xmlns:a16="http://schemas.microsoft.com/office/drawing/2014/main" id="{9D9AEA89-3D8F-485D-9FD7-9CA220E6C969}"/>
              </a:ext>
            </a:extLst>
          </p:cNvPr>
          <p:cNvSpPr/>
          <p:nvPr/>
        </p:nvSpPr>
        <p:spPr bwMode="auto">
          <a:xfrm>
            <a:off x="465137" y="2447912"/>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Workload-level Scale-out</a:t>
            </a:r>
          </a:p>
        </p:txBody>
      </p:sp>
      <p:sp>
        <p:nvSpPr>
          <p:cNvPr id="22" name="Flowchart: Process 21">
            <a:extLst>
              <a:ext uri="{FF2B5EF4-FFF2-40B4-BE49-F238E27FC236}">
                <a16:creationId xmlns:a16="http://schemas.microsoft.com/office/drawing/2014/main" id="{F5690B14-229F-49CF-B756-F677144A603C}"/>
              </a:ext>
            </a:extLst>
          </p:cNvPr>
          <p:cNvSpPr/>
          <p:nvPr/>
        </p:nvSpPr>
        <p:spPr bwMode="auto">
          <a:xfrm>
            <a:off x="3336353" y="3573666"/>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Site Recovery (ASR) as a recommended and free solution for migration to Azure at scale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ASR agents on </a:t>
            </a:r>
            <a:r>
              <a:rPr lang="en-US" sz="1400" dirty="0" err="1">
                <a:solidFill>
                  <a:schemeClr val="tx2"/>
                </a:solidFill>
              </a:rPr>
              <a:t>VMs</a:t>
            </a:r>
            <a:r>
              <a:rPr lang="en-US" sz="1400" dirty="0">
                <a:solidFill>
                  <a:schemeClr val="tx2"/>
                </a:solidFill>
              </a:rPr>
              <a:t>, replicate to Azure, failover.</a:t>
            </a:r>
          </a:p>
        </p:txBody>
      </p:sp>
      <p:sp>
        <p:nvSpPr>
          <p:cNvPr id="23" name="Flowchart: Process 22">
            <a:extLst>
              <a:ext uri="{FF2B5EF4-FFF2-40B4-BE49-F238E27FC236}">
                <a16:creationId xmlns:a16="http://schemas.microsoft.com/office/drawing/2014/main" id="{292CAB6C-6A70-47B7-B958-3F21D848AAB6}"/>
              </a:ext>
            </a:extLst>
          </p:cNvPr>
          <p:cNvSpPr/>
          <p:nvPr/>
        </p:nvSpPr>
        <p:spPr bwMode="auto">
          <a:xfrm>
            <a:off x="465137" y="3573666"/>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err="1">
                <a:solidFill>
                  <a:schemeClr val="bg1"/>
                </a:solidFill>
                <a:latin typeface="+mj-lt"/>
                <a:cs typeface="Segoe UI Semibold" panose="020B0702040204020203" pitchFamily="34" charset="0"/>
              </a:rPr>
              <a:t>VM</a:t>
            </a:r>
            <a:r>
              <a:rPr lang="en-US" sz="2400" dirty="0">
                <a:solidFill>
                  <a:schemeClr val="bg1"/>
                </a:solidFill>
                <a:latin typeface="+mj-lt"/>
                <a:cs typeface="Segoe UI Semibold" panose="020B0702040204020203" pitchFamily="34" charset="0"/>
              </a:rPr>
              <a:t> Lift &amp; Shift</a:t>
            </a:r>
          </a:p>
        </p:txBody>
      </p:sp>
      <p:sp>
        <p:nvSpPr>
          <p:cNvPr id="25" name="Flowchart: Process 24">
            <a:extLst>
              <a:ext uri="{FF2B5EF4-FFF2-40B4-BE49-F238E27FC236}">
                <a16:creationId xmlns:a16="http://schemas.microsoft.com/office/drawing/2014/main" id="{468E87F1-3835-450D-83FD-7D073E85BB6B}"/>
              </a:ext>
            </a:extLst>
          </p:cNvPr>
          <p:cNvSpPr/>
          <p:nvPr/>
        </p:nvSpPr>
        <p:spPr bwMode="auto">
          <a:xfrm>
            <a:off x="3336353" y="4699420"/>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Using technologies like SQL Server </a:t>
            </a:r>
            <a:r>
              <a:rPr lang="en-US" sz="1400" dirty="0" err="1">
                <a:solidFill>
                  <a:schemeClr val="tx2"/>
                </a:solidFill>
              </a:rPr>
              <a:t>AlwaysOn</a:t>
            </a:r>
            <a:r>
              <a:rPr lang="en-US" sz="1400" dirty="0">
                <a:solidFill>
                  <a:schemeClr val="tx2"/>
                </a:solidFill>
              </a:rPr>
              <a:t> Availability Groups</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Database Migration Service (DMS) for migrations to Azure SQL Database</a:t>
            </a:r>
          </a:p>
          <a:p>
            <a:pPr marL="182880" indent="-182880" defTabSz="932472" fontAlgn="base">
              <a:spcBef>
                <a:spcPts val="200"/>
              </a:spcBef>
              <a:spcAft>
                <a:spcPct val="0"/>
              </a:spcAft>
              <a:buFont typeface="Segoe UI" panose="020B0502040204020203" pitchFamily="34" charset="0"/>
              <a:buChar char="•"/>
            </a:pPr>
            <a:r>
              <a:rPr lang="en-US" sz="1400" dirty="0" err="1">
                <a:solidFill>
                  <a:schemeClr val="tx2"/>
                </a:solidFill>
              </a:rPr>
              <a:t>Attunity</a:t>
            </a:r>
            <a:r>
              <a:rPr lang="en-US" sz="1400" dirty="0">
                <a:solidFill>
                  <a:schemeClr val="tx2"/>
                </a:solidFill>
              </a:rPr>
              <a:t> Replication for Microsoft – free solution, extending the capabilities of DMS</a:t>
            </a:r>
          </a:p>
        </p:txBody>
      </p:sp>
      <p:sp>
        <p:nvSpPr>
          <p:cNvPr id="26" name="Flowchart: Process 25">
            <a:extLst>
              <a:ext uri="{FF2B5EF4-FFF2-40B4-BE49-F238E27FC236}">
                <a16:creationId xmlns:a16="http://schemas.microsoft.com/office/drawing/2014/main" id="{13370F9D-B157-4EA3-BF86-6468D744A0FB}"/>
              </a:ext>
            </a:extLst>
          </p:cNvPr>
          <p:cNvSpPr/>
          <p:nvPr/>
        </p:nvSpPr>
        <p:spPr bwMode="auto">
          <a:xfrm>
            <a:off x="465137" y="4699420"/>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Database-level migration</a:t>
            </a:r>
          </a:p>
        </p:txBody>
      </p:sp>
      <p:sp>
        <p:nvSpPr>
          <p:cNvPr id="28" name="Flowchart: Process 27">
            <a:extLst>
              <a:ext uri="{FF2B5EF4-FFF2-40B4-BE49-F238E27FC236}">
                <a16:creationId xmlns:a16="http://schemas.microsoft.com/office/drawing/2014/main" id="{E38C3700-DF1A-4515-A87C-AB788AEBBE8D}"/>
              </a:ext>
            </a:extLst>
          </p:cNvPr>
          <p:cNvSpPr/>
          <p:nvPr/>
        </p:nvSpPr>
        <p:spPr bwMode="auto">
          <a:xfrm>
            <a:off x="3336353" y="5825173"/>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File Sync or StorSimple Virtual Appliance to upload large amounts of data to Azure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Disk import and Azure Databox</a:t>
            </a:r>
          </a:p>
        </p:txBody>
      </p:sp>
      <p:sp>
        <p:nvSpPr>
          <p:cNvPr id="29" name="Flowchart: Process 28">
            <a:extLst>
              <a:ext uri="{FF2B5EF4-FFF2-40B4-BE49-F238E27FC236}">
                <a16:creationId xmlns:a16="http://schemas.microsoft.com/office/drawing/2014/main" id="{550894C2-5383-4363-8BCB-B946A1389490}"/>
              </a:ext>
            </a:extLst>
          </p:cNvPr>
          <p:cNvSpPr/>
          <p:nvPr/>
        </p:nvSpPr>
        <p:spPr bwMode="auto">
          <a:xfrm>
            <a:off x="465137" y="5825173"/>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Large data migrations</a:t>
            </a:r>
          </a:p>
        </p:txBody>
      </p:sp>
    </p:spTree>
    <p:extLst>
      <p:ext uri="{BB962C8B-B14F-4D97-AF65-F5344CB8AC3E}">
        <p14:creationId xmlns:p14="http://schemas.microsoft.com/office/powerpoint/2010/main" val="38685324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31FFA5-760A-4675-A2D9-35D97BFE97F1}"/>
              </a:ext>
            </a:extLst>
          </p:cNvPr>
          <p:cNvSpPr>
            <a:spLocks noGrp="1"/>
          </p:cNvSpPr>
          <p:nvPr>
            <p:ph type="title"/>
          </p:nvPr>
        </p:nvSpPr>
        <p:spPr/>
        <p:txBody>
          <a:bodyPr/>
          <a:lstStyle/>
          <a:p>
            <a:r>
              <a:rPr lang="en-US" dirty="0"/>
              <a:t>Uploading large amounts of data to Azure</a:t>
            </a:r>
            <a:endParaRPr lang="en-IN" dirty="0"/>
          </a:p>
        </p:txBody>
      </p:sp>
      <p:sp>
        <p:nvSpPr>
          <p:cNvPr id="30" name="Rectangle 29">
            <a:extLst>
              <a:ext uri="{FF2B5EF4-FFF2-40B4-BE49-F238E27FC236}">
                <a16:creationId xmlns:a16="http://schemas.microsoft.com/office/drawing/2014/main" id="{71FC7BB0-8D85-4943-8727-70B0D25D8A1F}"/>
              </a:ext>
            </a:extLst>
          </p:cNvPr>
          <p:cNvSpPr/>
          <p:nvPr/>
        </p:nvSpPr>
        <p:spPr bwMode="auto">
          <a:xfrm>
            <a:off x="868101"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&lt;10TB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Customer supplied disk</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USB/SATA Interface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Ships in tamper resistant case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High capacity with Super Transport</a:t>
            </a:r>
          </a:p>
        </p:txBody>
      </p:sp>
      <p:sp>
        <p:nvSpPr>
          <p:cNvPr id="31" name="Rectangle 30">
            <a:extLst>
              <a:ext uri="{FF2B5EF4-FFF2-40B4-BE49-F238E27FC236}">
                <a16:creationId xmlns:a16="http://schemas.microsoft.com/office/drawing/2014/main" id="{EDC6BF7A-E0E5-432F-9B2C-D34819B6CCA4}"/>
              </a:ext>
            </a:extLst>
          </p:cNvPr>
          <p:cNvSpPr/>
          <p:nvPr/>
        </p:nvSpPr>
        <p:spPr bwMode="auto">
          <a:xfrm>
            <a:off x="868101"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Disk Import</a:t>
            </a:r>
            <a:endParaRPr lang="en-US" sz="1600" b="1" dirty="0">
              <a:solidFill>
                <a:schemeClr val="bg1"/>
              </a:solidFill>
            </a:endParaRPr>
          </a:p>
        </p:txBody>
      </p:sp>
      <p:sp>
        <p:nvSpPr>
          <p:cNvPr id="32" name="Rectangle 31">
            <a:extLst>
              <a:ext uri="{FF2B5EF4-FFF2-40B4-BE49-F238E27FC236}">
                <a16:creationId xmlns:a16="http://schemas.microsoft.com/office/drawing/2014/main" id="{F1AFBDC3-FC58-4FCA-941F-47AAE4FAEC07}"/>
              </a:ext>
            </a:extLst>
          </p:cNvPr>
          <p:cNvSpPr/>
          <p:nvPr/>
        </p:nvSpPr>
        <p:spPr bwMode="auto">
          <a:xfrm>
            <a:off x="3669440"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&lt;10TB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Azure leased service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Tamper resistant</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Low complexity - USB </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Low cost</a:t>
            </a:r>
          </a:p>
        </p:txBody>
      </p:sp>
      <p:sp>
        <p:nvSpPr>
          <p:cNvPr id="33" name="Rectangle 32">
            <a:extLst>
              <a:ext uri="{FF2B5EF4-FFF2-40B4-BE49-F238E27FC236}">
                <a16:creationId xmlns:a16="http://schemas.microsoft.com/office/drawing/2014/main" id="{DB002BC9-5B14-4C8E-9F01-2842D09290BD}"/>
              </a:ext>
            </a:extLst>
          </p:cNvPr>
          <p:cNvSpPr/>
          <p:nvPr/>
        </p:nvSpPr>
        <p:spPr bwMode="auto">
          <a:xfrm>
            <a:off x="3669440"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Disk Rental</a:t>
            </a:r>
            <a:endParaRPr lang="en-US" sz="1600" b="1" dirty="0">
              <a:solidFill>
                <a:schemeClr val="bg1"/>
              </a:solidFill>
            </a:endParaRPr>
          </a:p>
        </p:txBody>
      </p:sp>
      <p:sp>
        <p:nvSpPr>
          <p:cNvPr id="34" name="Rectangle 33">
            <a:extLst>
              <a:ext uri="{FF2B5EF4-FFF2-40B4-BE49-F238E27FC236}">
                <a16:creationId xmlns:a16="http://schemas.microsoft.com/office/drawing/2014/main" id="{B6ABF28B-A792-4BC1-A961-5A17B3DA12DB}"/>
              </a:ext>
            </a:extLst>
          </p:cNvPr>
          <p:cNvSpPr/>
          <p:nvPr/>
        </p:nvSpPr>
        <p:spPr bwMode="auto">
          <a:xfrm>
            <a:off x="6470778"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100TB</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Human scale: &lt; 50 lbs.</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Ruggedized, tamper, water resistant</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SMB Interface</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Large Fleet Size</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Automated Ordering and Managed Service in Azure</a:t>
            </a:r>
          </a:p>
        </p:txBody>
      </p:sp>
      <p:sp>
        <p:nvSpPr>
          <p:cNvPr id="35" name="Rectangle 34">
            <a:extLst>
              <a:ext uri="{FF2B5EF4-FFF2-40B4-BE49-F238E27FC236}">
                <a16:creationId xmlns:a16="http://schemas.microsoft.com/office/drawing/2014/main" id="{36AC1C35-5935-49EF-A561-E7BAF5380A4F}"/>
              </a:ext>
            </a:extLst>
          </p:cNvPr>
          <p:cNvSpPr/>
          <p:nvPr/>
        </p:nvSpPr>
        <p:spPr bwMode="auto">
          <a:xfrm>
            <a:off x="6470778"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Data Box</a:t>
            </a:r>
            <a:endParaRPr lang="en-US" sz="1600" b="1" dirty="0">
              <a:solidFill>
                <a:schemeClr val="bg1"/>
              </a:solidFill>
            </a:endParaRPr>
          </a:p>
        </p:txBody>
      </p:sp>
      <p:sp>
        <p:nvSpPr>
          <p:cNvPr id="36" name="Rectangle 35">
            <a:extLst>
              <a:ext uri="{FF2B5EF4-FFF2-40B4-BE49-F238E27FC236}">
                <a16:creationId xmlns:a16="http://schemas.microsoft.com/office/drawing/2014/main" id="{D4CD4D07-C1CB-4188-AE5E-CB4AC57FA7BC}"/>
              </a:ext>
            </a:extLst>
          </p:cNvPr>
          <p:cNvSpPr/>
          <p:nvPr/>
        </p:nvSpPr>
        <p:spPr bwMode="auto">
          <a:xfrm>
            <a:off x="9272116"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&lt;64TB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Deploy on Hyper-V or </a:t>
            </a:r>
            <a:r>
              <a:rPr lang="en-US" sz="1400" dirty="0" err="1">
                <a:solidFill>
                  <a:srgbClr val="505050"/>
                </a:solidFill>
                <a:ea typeface="Segoe UI" pitchFamily="34" charset="0"/>
                <a:cs typeface="Segoe UI" pitchFamily="34" charset="0"/>
              </a:rPr>
              <a:t>vShere</a:t>
            </a:r>
            <a:r>
              <a:rPr lang="en-US" sz="1400" dirty="0">
                <a:solidFill>
                  <a:srgbClr val="505050"/>
                </a:solidFill>
                <a:ea typeface="Segoe UI" pitchFamily="34" charset="0"/>
                <a:cs typeface="Segoe UI" pitchFamily="34" charset="0"/>
              </a:rPr>
              <a:t> host on-prem</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Replicate data to Azure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Extract replicated data</a:t>
            </a:r>
          </a:p>
        </p:txBody>
      </p:sp>
      <p:sp>
        <p:nvSpPr>
          <p:cNvPr id="37" name="Rectangle 36">
            <a:extLst>
              <a:ext uri="{FF2B5EF4-FFF2-40B4-BE49-F238E27FC236}">
                <a16:creationId xmlns:a16="http://schemas.microsoft.com/office/drawing/2014/main" id="{552E53A7-CA20-476F-9142-501FE3BF0B86}"/>
              </a:ext>
            </a:extLst>
          </p:cNvPr>
          <p:cNvSpPr/>
          <p:nvPr/>
        </p:nvSpPr>
        <p:spPr bwMode="auto">
          <a:xfrm>
            <a:off x="9272116"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StorSimple Virtual Appliance</a:t>
            </a:r>
            <a:endParaRPr lang="en-US" sz="1600" b="1" dirty="0">
              <a:solidFill>
                <a:schemeClr val="bg1"/>
              </a:solidFill>
            </a:endParaRPr>
          </a:p>
        </p:txBody>
      </p:sp>
      <p:sp>
        <p:nvSpPr>
          <p:cNvPr id="38" name="Rectangle 37">
            <a:extLst>
              <a:ext uri="{FF2B5EF4-FFF2-40B4-BE49-F238E27FC236}">
                <a16:creationId xmlns:a16="http://schemas.microsoft.com/office/drawing/2014/main" id="{BBB0F6C8-5FED-41A9-8AE6-5B1D14C9F044}"/>
              </a:ext>
            </a:extLst>
          </p:cNvPr>
          <p:cNvSpPr/>
          <p:nvPr/>
        </p:nvSpPr>
        <p:spPr>
          <a:xfrm rot="16200000">
            <a:off x="32077" y="5858902"/>
            <a:ext cx="1285326" cy="28460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51304">
              <a:defRPr/>
            </a:pPr>
            <a:r>
              <a:rPr lang="en-US" sz="1400" b="1" dirty="0">
                <a:solidFill>
                  <a:schemeClr val="tx1"/>
                </a:solidFill>
                <a:latin typeface="Segoe UI" panose="020B0502040204020203" pitchFamily="34" charset="0"/>
                <a:cs typeface="Segoe UI" panose="020B0502040204020203" pitchFamily="34" charset="0"/>
              </a:rPr>
              <a:t>Availability</a:t>
            </a:r>
          </a:p>
        </p:txBody>
      </p:sp>
      <p:sp>
        <p:nvSpPr>
          <p:cNvPr id="39" name="Rectangle 38">
            <a:extLst>
              <a:ext uri="{FF2B5EF4-FFF2-40B4-BE49-F238E27FC236}">
                <a16:creationId xmlns:a16="http://schemas.microsoft.com/office/drawing/2014/main" id="{674808E3-0F9E-4BA8-939E-8B386CB91A2A}"/>
              </a:ext>
            </a:extLst>
          </p:cNvPr>
          <p:cNvSpPr/>
          <p:nvPr/>
        </p:nvSpPr>
        <p:spPr>
          <a:xfrm rot="16200000">
            <a:off x="-468261" y="3975391"/>
            <a:ext cx="2286001" cy="28460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51304">
              <a:defRPr/>
            </a:pPr>
            <a:r>
              <a:rPr lang="en-US" sz="1400" b="1" dirty="0">
                <a:solidFill>
                  <a:schemeClr val="tx1"/>
                </a:solidFill>
                <a:latin typeface="Segoe UI" panose="020B0502040204020203" pitchFamily="34" charset="0"/>
                <a:cs typeface="Segoe UI" panose="020B0502040204020203" pitchFamily="34" charset="0"/>
              </a:rPr>
              <a:t>Specifications</a:t>
            </a:r>
          </a:p>
        </p:txBody>
      </p:sp>
      <p:sp>
        <p:nvSpPr>
          <p:cNvPr id="40" name="Rectangle 39">
            <a:extLst>
              <a:ext uri="{FF2B5EF4-FFF2-40B4-BE49-F238E27FC236}">
                <a16:creationId xmlns:a16="http://schemas.microsoft.com/office/drawing/2014/main" id="{5F967837-EB6F-4923-A8A3-4E362DC8210B}"/>
              </a:ext>
            </a:extLst>
          </p:cNvPr>
          <p:cNvSpPr/>
          <p:nvPr/>
        </p:nvSpPr>
        <p:spPr bwMode="auto">
          <a:xfrm>
            <a:off x="868101"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385541F-5226-4296-A78C-A617B8960190}"/>
              </a:ext>
            </a:extLst>
          </p:cNvPr>
          <p:cNvSpPr/>
          <p:nvPr/>
        </p:nvSpPr>
        <p:spPr bwMode="auto">
          <a:xfrm>
            <a:off x="3669440"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1075F4F-DA0E-4235-BF8C-D38E2EA4BB81}"/>
              </a:ext>
            </a:extLst>
          </p:cNvPr>
          <p:cNvSpPr/>
          <p:nvPr/>
        </p:nvSpPr>
        <p:spPr bwMode="auto">
          <a:xfrm>
            <a:off x="6470778"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09A38C55-84FE-423B-8020-CF98A2E129A7}"/>
              </a:ext>
            </a:extLst>
          </p:cNvPr>
          <p:cNvSpPr/>
          <p:nvPr/>
        </p:nvSpPr>
        <p:spPr bwMode="auto">
          <a:xfrm>
            <a:off x="9272116"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7DAA7829-160C-4C52-A6AA-E226C04041E7}"/>
              </a:ext>
            </a:extLst>
          </p:cNvPr>
          <p:cNvSpPr/>
          <p:nvPr/>
        </p:nvSpPr>
        <p:spPr bwMode="auto">
          <a:xfrm>
            <a:off x="868101"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Available</a:t>
            </a:r>
          </a:p>
        </p:txBody>
      </p:sp>
      <p:sp>
        <p:nvSpPr>
          <p:cNvPr id="45" name="Rectangle 44">
            <a:extLst>
              <a:ext uri="{FF2B5EF4-FFF2-40B4-BE49-F238E27FC236}">
                <a16:creationId xmlns:a16="http://schemas.microsoft.com/office/drawing/2014/main" id="{9295A5ED-CA5F-4FB6-B575-D0A35F3C3305}"/>
              </a:ext>
            </a:extLst>
          </p:cNvPr>
          <p:cNvSpPr/>
          <p:nvPr/>
        </p:nvSpPr>
        <p:spPr bwMode="auto">
          <a:xfrm>
            <a:off x="3669440"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Preview Mid-year ‘18</a:t>
            </a:r>
          </a:p>
        </p:txBody>
      </p:sp>
      <p:sp>
        <p:nvSpPr>
          <p:cNvPr id="46" name="Rectangle 45">
            <a:extLst>
              <a:ext uri="{FF2B5EF4-FFF2-40B4-BE49-F238E27FC236}">
                <a16:creationId xmlns:a16="http://schemas.microsoft.com/office/drawing/2014/main" id="{18B6E8A4-91F7-4506-8C8B-B6C6B55E4E92}"/>
              </a:ext>
            </a:extLst>
          </p:cNvPr>
          <p:cNvSpPr/>
          <p:nvPr/>
        </p:nvSpPr>
        <p:spPr bwMode="auto">
          <a:xfrm>
            <a:off x="6470778"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in Preview</a:t>
            </a:r>
          </a:p>
        </p:txBody>
      </p:sp>
      <p:sp>
        <p:nvSpPr>
          <p:cNvPr id="47" name="Rectangle 46">
            <a:extLst>
              <a:ext uri="{FF2B5EF4-FFF2-40B4-BE49-F238E27FC236}">
                <a16:creationId xmlns:a16="http://schemas.microsoft.com/office/drawing/2014/main" id="{18CEA35B-957B-45CC-8F63-17C0FA32A510}"/>
              </a:ext>
            </a:extLst>
          </p:cNvPr>
          <p:cNvSpPr/>
          <p:nvPr/>
        </p:nvSpPr>
        <p:spPr bwMode="auto">
          <a:xfrm>
            <a:off x="9272116"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Available</a:t>
            </a:r>
          </a:p>
        </p:txBody>
      </p:sp>
      <p:pic>
        <p:nvPicPr>
          <p:cNvPr id="48" name="Picture 4">
            <a:extLst>
              <a:ext uri="{FF2B5EF4-FFF2-40B4-BE49-F238E27FC236}">
                <a16:creationId xmlns:a16="http://schemas.microsoft.com/office/drawing/2014/main" id="{CDA55170-B5C1-4710-855A-F65DFBA11C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2308" y="1316474"/>
            <a:ext cx="836162" cy="914400"/>
          </a:xfrm>
          <a:prstGeom prst="rect">
            <a:avLst/>
          </a:prstGeom>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DF2E0F95-4BD3-4FCB-B82B-281255C19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512" y="1316474"/>
            <a:ext cx="914400" cy="914400"/>
          </a:xfrm>
          <a:prstGeom prst="rect">
            <a:avLst/>
          </a:prstGeom>
        </p:spPr>
      </p:pic>
      <p:pic>
        <p:nvPicPr>
          <p:cNvPr id="50" name="Picture 49">
            <a:extLst>
              <a:ext uri="{FF2B5EF4-FFF2-40B4-BE49-F238E27FC236}">
                <a16:creationId xmlns:a16="http://schemas.microsoft.com/office/drawing/2014/main" id="{E26C5045-62C5-49CA-BC26-B53150589B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4147" y="1316474"/>
            <a:ext cx="1569808" cy="914400"/>
          </a:xfrm>
          <a:prstGeom prst="rect">
            <a:avLst/>
          </a:prstGeom>
        </p:spPr>
      </p:pic>
      <p:pic>
        <p:nvPicPr>
          <p:cNvPr id="51" name="Picture 50">
            <a:extLst>
              <a:ext uri="{FF2B5EF4-FFF2-40B4-BE49-F238E27FC236}">
                <a16:creationId xmlns:a16="http://schemas.microsoft.com/office/drawing/2014/main" id="{0AEAB0ED-5B12-481A-A87B-232B76917772}"/>
              </a:ext>
            </a:extLst>
          </p:cNvPr>
          <p:cNvPicPr>
            <a:picLocks noChangeAspect="1"/>
          </p:cNvPicPr>
          <p:nvPr/>
        </p:nvPicPr>
        <p:blipFill>
          <a:blip r:embed="rId5">
            <a:clrChange>
              <a:clrFrom>
                <a:srgbClr val="000000"/>
              </a:clrFrom>
              <a:clrTo>
                <a:srgbClr val="000000">
                  <a:alpha val="0"/>
                </a:srgbClr>
              </a:clrTo>
            </a:clrChange>
            <a:extLst/>
          </a:blip>
          <a:stretch>
            <a:fillRect/>
          </a:stretch>
        </p:blipFill>
        <p:spPr>
          <a:xfrm>
            <a:off x="10125561" y="1316474"/>
            <a:ext cx="992332" cy="914400"/>
          </a:xfrm>
          <a:prstGeom prst="rect">
            <a:avLst/>
          </a:prstGeom>
        </p:spPr>
      </p:pic>
    </p:spTree>
    <p:extLst>
      <p:ext uri="{BB962C8B-B14F-4D97-AF65-F5344CB8AC3E}">
        <p14:creationId xmlns:p14="http://schemas.microsoft.com/office/powerpoint/2010/main" val="368443072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p:txBody>
          <a:bodyPr/>
          <a:lstStyle/>
          <a:p>
            <a:r>
              <a:rPr lang="en-US" dirty="0"/>
              <a:t>Migration Assessment</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4294967295"/>
          </p:nvPr>
        </p:nvSpPr>
        <p:spPr>
          <a:xfrm>
            <a:off x="1935480" y="3265154"/>
            <a:ext cx="10035857" cy="3216265"/>
          </a:xfrm>
        </p:spPr>
        <p:txBody>
          <a:bodyPr lIns="0" rIns="0" bIns="0"/>
          <a:lstStyle/>
          <a:p>
            <a:pPr marL="0" lvl="1" indent="0">
              <a:lnSpc>
                <a:spcPct val="100000"/>
              </a:lnSpc>
              <a:spcBef>
                <a:spcPts val="100"/>
              </a:spcBef>
              <a:spcAft>
                <a:spcPts val="600"/>
              </a:spcAft>
              <a:buNone/>
            </a:pPr>
            <a:r>
              <a:rPr lang="en-US" sz="2800" dirty="0">
                <a:solidFill>
                  <a:schemeClr val="tx1"/>
                </a:solidFill>
              </a:rPr>
              <a:t>Steps</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Deploy </a:t>
            </a:r>
            <a:r>
              <a:rPr lang="en-US" sz="2000" dirty="0" err="1">
                <a:latin typeface="+mn-lt"/>
              </a:rPr>
              <a:t>Cloudamize</a:t>
            </a:r>
            <a:r>
              <a:rPr lang="en-US" sz="2000" dirty="0">
                <a:latin typeface="+mn-lt"/>
              </a:rPr>
              <a:t> in the source environment on all servers with migration potential</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Leave it for 2 weeks to collect data</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Cloudamize detects OSs and SQL Server editions, analyzes usage trends to recommend RIs and checks if ASR can be used for </a:t>
            </a:r>
            <a:r>
              <a:rPr lang="en-US" sz="2000" dirty="0" err="1">
                <a:latin typeface="+mn-lt"/>
              </a:rPr>
              <a:t>lift&amp;shift</a:t>
            </a:r>
            <a:r>
              <a:rPr lang="en-US" sz="2000" dirty="0">
                <a:latin typeface="+mn-lt"/>
              </a:rPr>
              <a:t> migration</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Use DMA to assess detected SQL Server workloads</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Detect non-SQL Server databases and select a migration approach manually</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Build reports and prepare offers for each customer</a:t>
            </a:r>
          </a:p>
        </p:txBody>
      </p:sp>
      <p:grpSp>
        <p:nvGrpSpPr>
          <p:cNvPr id="19" name="Group 18">
            <a:extLst>
              <a:ext uri="{FF2B5EF4-FFF2-40B4-BE49-F238E27FC236}">
                <a16:creationId xmlns:a16="http://schemas.microsoft.com/office/drawing/2014/main" id="{43047E83-991C-4FE3-B880-B8B060DF85C9}"/>
              </a:ext>
            </a:extLst>
          </p:cNvPr>
          <p:cNvGrpSpPr/>
          <p:nvPr/>
        </p:nvGrpSpPr>
        <p:grpSpPr>
          <a:xfrm>
            <a:off x="343218" y="1193019"/>
            <a:ext cx="1470342" cy="1470342"/>
            <a:chOff x="343218" y="1193019"/>
            <a:chExt cx="1470342" cy="1470342"/>
          </a:xfrm>
        </p:grpSpPr>
        <p:sp>
          <p:nvSpPr>
            <p:cNvPr id="20" name="Oval 19">
              <a:extLst>
                <a:ext uri="{FF2B5EF4-FFF2-40B4-BE49-F238E27FC236}">
                  <a16:creationId xmlns:a16="http://schemas.microsoft.com/office/drawing/2014/main" id="{D401B50E-F76F-4FA7-9D8C-06BCEB62C265}"/>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21" name="Arc 20">
              <a:extLst>
                <a:ext uri="{FF2B5EF4-FFF2-40B4-BE49-F238E27FC236}">
                  <a16:creationId xmlns:a16="http://schemas.microsoft.com/office/drawing/2014/main" id="{DBB052CC-0AF5-4959-BAF7-2186A6C29332}"/>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22" name="Rectangle 21">
            <a:extLst>
              <a:ext uri="{FF2B5EF4-FFF2-40B4-BE49-F238E27FC236}">
                <a16:creationId xmlns:a16="http://schemas.microsoft.com/office/drawing/2014/main" id="{F215DAB0-358A-499A-9B39-DF1A55A80922}"/>
              </a:ext>
            </a:extLst>
          </p:cNvPr>
          <p:cNvSpPr/>
          <p:nvPr/>
        </p:nvSpPr>
        <p:spPr>
          <a:xfrm>
            <a:off x="1935480" y="1451137"/>
            <a:ext cx="10035858" cy="861774"/>
          </a:xfrm>
          <a:prstGeom prst="rect">
            <a:avLst/>
          </a:prstGeom>
        </p:spPr>
        <p:txBody>
          <a:bodyPr wrap="square" lIns="0" tIns="0" rIns="0" bIns="0">
            <a:spAutoFit/>
          </a:bodyPr>
          <a:lstStyle/>
          <a:p>
            <a:r>
              <a:rPr lang="en-US" sz="2800" dirty="0">
                <a:latin typeface="+mj-lt"/>
              </a:rPr>
              <a:t>Purpose of migration assessment – build a detailed migration plan and present it to customers</a:t>
            </a:r>
            <a:endParaRPr lang="en-IN" sz="2800" dirty="0">
              <a:latin typeface="+mj-lt"/>
            </a:endParaRPr>
          </a:p>
        </p:txBody>
      </p:sp>
      <p:cxnSp>
        <p:nvCxnSpPr>
          <p:cNvPr id="28" name="Straight Connector 27">
            <a:extLst>
              <a:ext uri="{FF2B5EF4-FFF2-40B4-BE49-F238E27FC236}">
                <a16:creationId xmlns:a16="http://schemas.microsoft.com/office/drawing/2014/main" id="{C330885D-6C7F-4746-8F7C-C16BBC1E554B}"/>
              </a:ext>
            </a:extLst>
          </p:cNvPr>
          <p:cNvCxnSpPr>
            <a:cxnSpLocks/>
          </p:cNvCxnSpPr>
          <p:nvPr/>
        </p:nvCxnSpPr>
        <p:spPr>
          <a:xfrm>
            <a:off x="1935480" y="2835199"/>
            <a:ext cx="10035857"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47E0EEE-E088-4FD2-AB8C-2851D628C662}"/>
              </a:ext>
            </a:extLst>
          </p:cNvPr>
          <p:cNvGrpSpPr/>
          <p:nvPr/>
        </p:nvGrpSpPr>
        <p:grpSpPr>
          <a:xfrm>
            <a:off x="343218" y="2971394"/>
            <a:ext cx="1470342" cy="1470342"/>
            <a:chOff x="343218" y="2937006"/>
            <a:chExt cx="1470342" cy="1470342"/>
          </a:xfrm>
        </p:grpSpPr>
        <p:sp>
          <p:nvSpPr>
            <p:cNvPr id="30" name="Oval 29">
              <a:extLst>
                <a:ext uri="{FF2B5EF4-FFF2-40B4-BE49-F238E27FC236}">
                  <a16:creationId xmlns:a16="http://schemas.microsoft.com/office/drawing/2014/main" id="{342D05AA-E582-4DF0-9FA3-6334545EB7D3}"/>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1" name="Arc 30">
              <a:extLst>
                <a:ext uri="{FF2B5EF4-FFF2-40B4-BE49-F238E27FC236}">
                  <a16:creationId xmlns:a16="http://schemas.microsoft.com/office/drawing/2014/main" id="{60882385-142A-4B5C-AED9-93EC4413C833}"/>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ectangle 110">
            <a:extLst>
              <a:ext uri="{FF2B5EF4-FFF2-40B4-BE49-F238E27FC236}">
                <a16:creationId xmlns:a16="http://schemas.microsoft.com/office/drawing/2014/main" id="{23F5D31B-F068-478E-B294-C690CDA88A22}"/>
              </a:ext>
            </a:extLst>
          </p:cNvPr>
          <p:cNvSpPr/>
          <p:nvPr/>
        </p:nvSpPr>
        <p:spPr>
          <a:xfrm>
            <a:off x="669677" y="3405148"/>
            <a:ext cx="817424" cy="525432"/>
          </a:xfrm>
          <a:custGeom>
            <a:avLst/>
            <a:gdLst/>
            <a:ahLst/>
            <a:cxnLst/>
            <a:rect l="l" t="t" r="r" b="b"/>
            <a:pathLst>
              <a:path w="1849310" h="1188720">
                <a:moveTo>
                  <a:pt x="307975" y="1119028"/>
                </a:moveTo>
                <a:lnTo>
                  <a:pt x="376079" y="1119028"/>
                </a:lnTo>
                <a:lnTo>
                  <a:pt x="376079" y="1187132"/>
                </a:lnTo>
                <a:lnTo>
                  <a:pt x="307975" y="1187132"/>
                </a:lnTo>
                <a:close/>
                <a:moveTo>
                  <a:pt x="556134" y="1050924"/>
                </a:moveTo>
                <a:lnTo>
                  <a:pt x="624238" y="1050924"/>
                </a:lnTo>
                <a:lnTo>
                  <a:pt x="624238" y="1187132"/>
                </a:lnTo>
                <a:lnTo>
                  <a:pt x="419926" y="1187132"/>
                </a:lnTo>
                <a:lnTo>
                  <a:pt x="419926" y="1119028"/>
                </a:lnTo>
                <a:lnTo>
                  <a:pt x="488030" y="1119028"/>
                </a:lnTo>
                <a:lnTo>
                  <a:pt x="556134" y="1119028"/>
                </a:lnTo>
                <a:close/>
                <a:moveTo>
                  <a:pt x="203200" y="1050924"/>
                </a:moveTo>
                <a:lnTo>
                  <a:pt x="271304" y="1050924"/>
                </a:lnTo>
                <a:lnTo>
                  <a:pt x="271304" y="1119028"/>
                </a:lnTo>
                <a:lnTo>
                  <a:pt x="203200" y="1119028"/>
                </a:lnTo>
                <a:close/>
                <a:moveTo>
                  <a:pt x="488030" y="982820"/>
                </a:moveTo>
                <a:lnTo>
                  <a:pt x="556134" y="982820"/>
                </a:lnTo>
                <a:lnTo>
                  <a:pt x="556134" y="1050924"/>
                </a:lnTo>
                <a:lnTo>
                  <a:pt x="488030" y="1050924"/>
                </a:lnTo>
                <a:close/>
                <a:moveTo>
                  <a:pt x="307975" y="982820"/>
                </a:moveTo>
                <a:lnTo>
                  <a:pt x="376079" y="982820"/>
                </a:lnTo>
                <a:lnTo>
                  <a:pt x="376079" y="1050924"/>
                </a:lnTo>
                <a:lnTo>
                  <a:pt x="307975" y="1050924"/>
                </a:lnTo>
                <a:close/>
                <a:moveTo>
                  <a:pt x="0" y="982820"/>
                </a:moveTo>
                <a:lnTo>
                  <a:pt x="68104" y="982820"/>
                </a:lnTo>
                <a:lnTo>
                  <a:pt x="68104" y="1050924"/>
                </a:lnTo>
                <a:lnTo>
                  <a:pt x="0" y="1050924"/>
                </a:lnTo>
                <a:close/>
                <a:moveTo>
                  <a:pt x="556134" y="914716"/>
                </a:moveTo>
                <a:lnTo>
                  <a:pt x="624238" y="914716"/>
                </a:lnTo>
                <a:lnTo>
                  <a:pt x="624238" y="982820"/>
                </a:lnTo>
                <a:lnTo>
                  <a:pt x="556134" y="982820"/>
                </a:lnTo>
                <a:close/>
                <a:moveTo>
                  <a:pt x="405214" y="817245"/>
                </a:moveTo>
                <a:lnTo>
                  <a:pt x="473318" y="817245"/>
                </a:lnTo>
                <a:lnTo>
                  <a:pt x="473318" y="885349"/>
                </a:lnTo>
                <a:lnTo>
                  <a:pt x="405214" y="885349"/>
                </a:lnTo>
                <a:close/>
                <a:moveTo>
                  <a:pt x="1114268" y="815354"/>
                </a:moveTo>
                <a:lnTo>
                  <a:pt x="1114268" y="1188720"/>
                </a:lnTo>
                <a:lnTo>
                  <a:pt x="913100" y="1188720"/>
                </a:lnTo>
                <a:lnTo>
                  <a:pt x="913100" y="917151"/>
                </a:lnTo>
                <a:close/>
                <a:moveTo>
                  <a:pt x="135096" y="772795"/>
                </a:moveTo>
                <a:lnTo>
                  <a:pt x="203200" y="772795"/>
                </a:lnTo>
                <a:lnTo>
                  <a:pt x="203200" y="840899"/>
                </a:lnTo>
                <a:lnTo>
                  <a:pt x="135096" y="840899"/>
                </a:lnTo>
                <a:close/>
                <a:moveTo>
                  <a:pt x="668085" y="731520"/>
                </a:moveTo>
                <a:lnTo>
                  <a:pt x="801149" y="731520"/>
                </a:lnTo>
                <a:lnTo>
                  <a:pt x="801149" y="799624"/>
                </a:lnTo>
                <a:lnTo>
                  <a:pt x="869253" y="799624"/>
                </a:lnTo>
                <a:lnTo>
                  <a:pt x="869253" y="836858"/>
                </a:lnTo>
                <a:lnTo>
                  <a:pt x="669618" y="937879"/>
                </a:lnTo>
                <a:lnTo>
                  <a:pt x="710904" y="1019468"/>
                </a:lnTo>
                <a:lnTo>
                  <a:pt x="869253" y="939338"/>
                </a:lnTo>
                <a:lnTo>
                  <a:pt x="869253" y="1188720"/>
                </a:lnTo>
                <a:lnTo>
                  <a:pt x="668085" y="1188720"/>
                </a:lnTo>
                <a:close/>
                <a:moveTo>
                  <a:pt x="1359283" y="691369"/>
                </a:moveTo>
                <a:lnTo>
                  <a:pt x="1359283" y="1188720"/>
                </a:lnTo>
                <a:lnTo>
                  <a:pt x="1158115" y="1188720"/>
                </a:lnTo>
                <a:lnTo>
                  <a:pt x="1158115" y="793166"/>
                </a:lnTo>
                <a:close/>
                <a:moveTo>
                  <a:pt x="801149" y="663416"/>
                </a:moveTo>
                <a:lnTo>
                  <a:pt x="869253" y="663416"/>
                </a:lnTo>
                <a:lnTo>
                  <a:pt x="869253" y="731520"/>
                </a:lnTo>
                <a:lnTo>
                  <a:pt x="801149" y="731520"/>
                </a:lnTo>
                <a:close/>
                <a:moveTo>
                  <a:pt x="1604298" y="567384"/>
                </a:moveTo>
                <a:lnTo>
                  <a:pt x="1604298" y="1188720"/>
                </a:lnTo>
                <a:lnTo>
                  <a:pt x="1403130" y="1188720"/>
                </a:lnTo>
                <a:lnTo>
                  <a:pt x="1403130" y="669181"/>
                </a:lnTo>
                <a:close/>
                <a:moveTo>
                  <a:pt x="913100" y="548640"/>
                </a:moveTo>
                <a:lnTo>
                  <a:pt x="1114268" y="548640"/>
                </a:lnTo>
                <a:lnTo>
                  <a:pt x="1114268" y="712873"/>
                </a:lnTo>
                <a:lnTo>
                  <a:pt x="913100" y="814670"/>
                </a:lnTo>
                <a:close/>
                <a:moveTo>
                  <a:pt x="249408" y="466647"/>
                </a:moveTo>
                <a:lnTo>
                  <a:pt x="317512" y="466647"/>
                </a:lnTo>
                <a:lnTo>
                  <a:pt x="317512" y="534751"/>
                </a:lnTo>
                <a:lnTo>
                  <a:pt x="249408" y="534751"/>
                </a:lnTo>
                <a:close/>
                <a:moveTo>
                  <a:pt x="1158115" y="365760"/>
                </a:moveTo>
                <a:lnTo>
                  <a:pt x="1359283" y="365760"/>
                </a:lnTo>
                <a:lnTo>
                  <a:pt x="1359283" y="588888"/>
                </a:lnTo>
                <a:lnTo>
                  <a:pt x="1158115" y="690685"/>
                </a:lnTo>
                <a:close/>
                <a:moveTo>
                  <a:pt x="1403130" y="182880"/>
                </a:moveTo>
                <a:lnTo>
                  <a:pt x="1604298" y="182880"/>
                </a:lnTo>
                <a:lnTo>
                  <a:pt x="1604298" y="464903"/>
                </a:lnTo>
                <a:lnTo>
                  <a:pt x="1403130" y="566700"/>
                </a:lnTo>
                <a:close/>
                <a:moveTo>
                  <a:pt x="1648142" y="0"/>
                </a:moveTo>
                <a:lnTo>
                  <a:pt x="1849310" y="0"/>
                </a:lnTo>
                <a:lnTo>
                  <a:pt x="1849310" y="1188720"/>
                </a:lnTo>
                <a:lnTo>
                  <a:pt x="1648142" y="1188720"/>
                </a:lnTo>
                <a:lnTo>
                  <a:pt x="1648142" y="545198"/>
                </a:lnTo>
                <a:lnTo>
                  <a:pt x="1771558" y="482746"/>
                </a:lnTo>
                <a:lnTo>
                  <a:pt x="1792201" y="523540"/>
                </a:lnTo>
                <a:lnTo>
                  <a:pt x="1832503" y="400665"/>
                </a:lnTo>
                <a:lnTo>
                  <a:pt x="1709628" y="360363"/>
                </a:lnTo>
                <a:lnTo>
                  <a:pt x="1730271" y="401157"/>
                </a:lnTo>
                <a:lnTo>
                  <a:pt x="1648142" y="4427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9" name="Freeform 22">
            <a:extLst>
              <a:ext uri="{FF2B5EF4-FFF2-40B4-BE49-F238E27FC236}">
                <a16:creationId xmlns:a16="http://schemas.microsoft.com/office/drawing/2014/main" id="{72C69D24-8B4D-4BA0-8E92-7E810E818470}"/>
              </a:ext>
            </a:extLst>
          </p:cNvPr>
          <p:cNvSpPr>
            <a:spLocks noEditPoints="1"/>
          </p:cNvSpPr>
          <p:nvPr/>
        </p:nvSpPr>
        <p:spPr bwMode="black">
          <a:xfrm>
            <a:off x="681406" y="1531311"/>
            <a:ext cx="793966" cy="79375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430574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0199-9766-440C-9673-EC917A4D5D6B}"/>
              </a:ext>
            </a:extLst>
          </p:cNvPr>
          <p:cNvSpPr>
            <a:spLocks noGrp="1"/>
          </p:cNvSpPr>
          <p:nvPr>
            <p:ph type="title"/>
          </p:nvPr>
        </p:nvSpPr>
        <p:spPr/>
        <p:txBody>
          <a:bodyPr/>
          <a:lstStyle/>
          <a:p>
            <a:r>
              <a:rPr lang="en-US" dirty="0" err="1"/>
              <a:t>VM</a:t>
            </a:r>
            <a:r>
              <a:rPr lang="en-US" dirty="0"/>
              <a:t> assessment with </a:t>
            </a:r>
            <a:r>
              <a:rPr lang="en-US" dirty="0" err="1"/>
              <a:t>Cloudamize</a:t>
            </a:r>
            <a:endParaRPr lang="en-US" dirty="0"/>
          </a:p>
        </p:txBody>
      </p:sp>
      <p:sp>
        <p:nvSpPr>
          <p:cNvPr id="26" name="Rectangle 25">
            <a:extLst>
              <a:ext uri="{FF2B5EF4-FFF2-40B4-BE49-F238E27FC236}">
                <a16:creationId xmlns:a16="http://schemas.microsoft.com/office/drawing/2014/main" id="{057D7B6C-0EF8-4996-B45E-A16EB0C6FCAF}"/>
              </a:ext>
            </a:extLst>
          </p:cNvPr>
          <p:cNvSpPr/>
          <p:nvPr/>
        </p:nvSpPr>
        <p:spPr>
          <a:xfrm>
            <a:off x="920801" y="1450163"/>
            <a:ext cx="11050537" cy="369332"/>
          </a:xfrm>
          <a:prstGeom prst="rect">
            <a:avLst/>
          </a:prstGeom>
        </p:spPr>
        <p:txBody>
          <a:bodyPr wrap="square" lIns="0" tIns="0" rIns="0" bIns="0">
            <a:spAutoFit/>
          </a:bodyPr>
          <a:lstStyle/>
          <a:p>
            <a:r>
              <a:rPr lang="en-US" sz="2400" dirty="0">
                <a:solidFill>
                  <a:schemeClr val="tx2"/>
                </a:solidFill>
                <a:latin typeface="+mj-lt"/>
              </a:rPr>
              <a:t>SaaS solution for cloud migration discovery &amp; assessment</a:t>
            </a:r>
          </a:p>
        </p:txBody>
      </p:sp>
      <p:sp>
        <p:nvSpPr>
          <p:cNvPr id="28" name="Rectangle 27">
            <a:extLst>
              <a:ext uri="{FF2B5EF4-FFF2-40B4-BE49-F238E27FC236}">
                <a16:creationId xmlns:a16="http://schemas.microsoft.com/office/drawing/2014/main" id="{EA861F2A-14D7-420F-8A1C-D30C21822E38}"/>
              </a:ext>
            </a:extLst>
          </p:cNvPr>
          <p:cNvSpPr/>
          <p:nvPr/>
        </p:nvSpPr>
        <p:spPr>
          <a:xfrm>
            <a:off x="920801" y="2229905"/>
            <a:ext cx="11050537" cy="369332"/>
          </a:xfrm>
          <a:prstGeom prst="rect">
            <a:avLst/>
          </a:prstGeom>
        </p:spPr>
        <p:txBody>
          <a:bodyPr wrap="square" lIns="0" tIns="0" rIns="0" bIns="0">
            <a:spAutoFit/>
          </a:bodyPr>
          <a:lstStyle/>
          <a:p>
            <a:r>
              <a:rPr lang="en-US" sz="2400" dirty="0">
                <a:solidFill>
                  <a:schemeClr val="tx2"/>
                </a:solidFill>
                <a:latin typeface="+mj-lt"/>
              </a:rPr>
              <a:t>Supports VMWare 5.0+, Hyper-V 2008 R2+ and non-virtualized servers</a:t>
            </a:r>
          </a:p>
        </p:txBody>
      </p:sp>
      <p:sp>
        <p:nvSpPr>
          <p:cNvPr id="32" name="Arrow: Bent 31">
            <a:extLst>
              <a:ext uri="{FF2B5EF4-FFF2-40B4-BE49-F238E27FC236}">
                <a16:creationId xmlns:a16="http://schemas.microsoft.com/office/drawing/2014/main" id="{0DC91ECB-BC50-4788-BCEF-CAEBC0AF1A34}"/>
              </a:ext>
            </a:extLst>
          </p:cNvPr>
          <p:cNvSpPr/>
          <p:nvPr/>
        </p:nvSpPr>
        <p:spPr bwMode="auto">
          <a:xfrm rot="5400000">
            <a:off x="-2002348" y="3316361"/>
            <a:ext cx="4715894" cy="711200"/>
          </a:xfrm>
          <a:prstGeom prst="bentArrow">
            <a:avLst>
              <a:gd name="adj1" fmla="val 0"/>
              <a:gd name="adj2" fmla="val 0"/>
              <a:gd name="adj3" fmla="val 0"/>
              <a:gd name="adj4" fmla="val 3303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CAED49F-E5B7-4A4E-9375-F679BDFCD8CC}"/>
              </a:ext>
            </a:extLst>
          </p:cNvPr>
          <p:cNvSpPr/>
          <p:nvPr/>
        </p:nvSpPr>
        <p:spPr>
          <a:xfrm>
            <a:off x="920801" y="3009647"/>
            <a:ext cx="11050537" cy="369332"/>
          </a:xfrm>
          <a:prstGeom prst="rect">
            <a:avLst/>
          </a:prstGeom>
        </p:spPr>
        <p:txBody>
          <a:bodyPr wrap="square" lIns="0" tIns="0" rIns="0" bIns="0">
            <a:spAutoFit/>
          </a:bodyPr>
          <a:lstStyle/>
          <a:p>
            <a:r>
              <a:rPr lang="en-US" sz="2400" dirty="0" err="1">
                <a:solidFill>
                  <a:schemeClr val="tx2"/>
                </a:solidFill>
                <a:latin typeface="+mj-lt"/>
              </a:rPr>
              <a:t>VMs</a:t>
            </a:r>
            <a:r>
              <a:rPr lang="en-US" sz="2400" dirty="0">
                <a:solidFill>
                  <a:schemeClr val="tx2"/>
                </a:solidFill>
                <a:latin typeface="+mj-lt"/>
              </a:rPr>
              <a:t> running on exotic hypervisors can be treated as non-virtualized servers</a:t>
            </a:r>
          </a:p>
        </p:txBody>
      </p:sp>
      <p:sp>
        <p:nvSpPr>
          <p:cNvPr id="37" name="Rectangle 36">
            <a:extLst>
              <a:ext uri="{FF2B5EF4-FFF2-40B4-BE49-F238E27FC236}">
                <a16:creationId xmlns:a16="http://schemas.microsoft.com/office/drawing/2014/main" id="{2A47442F-CD58-4E18-9AF9-A6B33D4D1404}"/>
              </a:ext>
            </a:extLst>
          </p:cNvPr>
          <p:cNvSpPr/>
          <p:nvPr/>
        </p:nvSpPr>
        <p:spPr>
          <a:xfrm>
            <a:off x="920801" y="3789389"/>
            <a:ext cx="11050537" cy="369332"/>
          </a:xfrm>
          <a:prstGeom prst="rect">
            <a:avLst/>
          </a:prstGeom>
        </p:spPr>
        <p:txBody>
          <a:bodyPr wrap="square" lIns="0" tIns="0" rIns="0" bIns="0">
            <a:spAutoFit/>
          </a:bodyPr>
          <a:lstStyle/>
          <a:p>
            <a:r>
              <a:rPr lang="en-US" sz="2400" dirty="0">
                <a:solidFill>
                  <a:schemeClr val="tx2"/>
                </a:solidFill>
                <a:latin typeface="+mj-lt"/>
              </a:rPr>
              <a:t>Hypervisor lever assessment for </a:t>
            </a:r>
            <a:r>
              <a:rPr lang="en-US" sz="2400" dirty="0" err="1">
                <a:solidFill>
                  <a:schemeClr val="tx2"/>
                </a:solidFill>
                <a:latin typeface="+mj-lt"/>
              </a:rPr>
              <a:t>Vmware</a:t>
            </a:r>
            <a:r>
              <a:rPr lang="en-US" sz="2400" dirty="0">
                <a:solidFill>
                  <a:schemeClr val="tx2"/>
                </a:solidFill>
                <a:latin typeface="+mj-lt"/>
              </a:rPr>
              <a:t> – no need to touch tenant </a:t>
            </a:r>
            <a:r>
              <a:rPr lang="en-US" sz="2400" dirty="0" err="1">
                <a:solidFill>
                  <a:schemeClr val="tx2"/>
                </a:solidFill>
                <a:latin typeface="+mj-lt"/>
              </a:rPr>
              <a:t>VMs</a:t>
            </a:r>
            <a:endParaRPr lang="en-US" sz="2400" dirty="0">
              <a:solidFill>
                <a:schemeClr val="tx2"/>
              </a:solidFill>
              <a:latin typeface="+mj-lt"/>
            </a:endParaRPr>
          </a:p>
        </p:txBody>
      </p:sp>
      <p:sp>
        <p:nvSpPr>
          <p:cNvPr id="39" name="Rectangle 38">
            <a:extLst>
              <a:ext uri="{FF2B5EF4-FFF2-40B4-BE49-F238E27FC236}">
                <a16:creationId xmlns:a16="http://schemas.microsoft.com/office/drawing/2014/main" id="{2E55E032-366F-4DC6-AB49-9E7D422220A7}"/>
              </a:ext>
            </a:extLst>
          </p:cNvPr>
          <p:cNvSpPr/>
          <p:nvPr/>
        </p:nvSpPr>
        <p:spPr>
          <a:xfrm>
            <a:off x="920801" y="4569131"/>
            <a:ext cx="11050537" cy="369332"/>
          </a:xfrm>
          <a:prstGeom prst="rect">
            <a:avLst/>
          </a:prstGeom>
        </p:spPr>
        <p:txBody>
          <a:bodyPr wrap="square" lIns="0" tIns="0" rIns="0" bIns="0">
            <a:spAutoFit/>
          </a:bodyPr>
          <a:lstStyle/>
          <a:p>
            <a:r>
              <a:rPr lang="en-US" sz="2400" dirty="0">
                <a:solidFill>
                  <a:schemeClr val="tx2"/>
                </a:solidFill>
                <a:latin typeface="+mj-lt"/>
              </a:rPr>
              <a:t>Agent-based or agent-less deployment options.</a:t>
            </a:r>
          </a:p>
        </p:txBody>
      </p:sp>
      <p:sp>
        <p:nvSpPr>
          <p:cNvPr id="41" name="Rectangle 40">
            <a:extLst>
              <a:ext uri="{FF2B5EF4-FFF2-40B4-BE49-F238E27FC236}">
                <a16:creationId xmlns:a16="http://schemas.microsoft.com/office/drawing/2014/main" id="{B1F19B42-39A6-4FDC-B401-14BCF05B4307}"/>
              </a:ext>
            </a:extLst>
          </p:cNvPr>
          <p:cNvSpPr/>
          <p:nvPr/>
        </p:nvSpPr>
        <p:spPr>
          <a:xfrm>
            <a:off x="920801" y="5348868"/>
            <a:ext cx="11050537" cy="369332"/>
          </a:xfrm>
          <a:prstGeom prst="rect">
            <a:avLst/>
          </a:prstGeom>
        </p:spPr>
        <p:txBody>
          <a:bodyPr wrap="square" lIns="0" tIns="0" rIns="0" bIns="0">
            <a:spAutoFit/>
          </a:bodyPr>
          <a:lstStyle/>
          <a:p>
            <a:r>
              <a:rPr lang="en-US" sz="2400" dirty="0">
                <a:solidFill>
                  <a:schemeClr val="tx2"/>
                </a:solidFill>
                <a:latin typeface="+mj-lt"/>
              </a:rPr>
              <a:t>Needs 14 days to collect data and build reports</a:t>
            </a:r>
          </a:p>
        </p:txBody>
      </p:sp>
      <p:sp>
        <p:nvSpPr>
          <p:cNvPr id="43" name="Rectangle 42">
            <a:extLst>
              <a:ext uri="{FF2B5EF4-FFF2-40B4-BE49-F238E27FC236}">
                <a16:creationId xmlns:a16="http://schemas.microsoft.com/office/drawing/2014/main" id="{7169B831-778A-4211-925D-69EF7C041B4B}"/>
              </a:ext>
            </a:extLst>
          </p:cNvPr>
          <p:cNvSpPr/>
          <p:nvPr/>
        </p:nvSpPr>
        <p:spPr>
          <a:xfrm>
            <a:off x="1" y="6029906"/>
            <a:ext cx="12436474" cy="964619"/>
          </a:xfrm>
          <a:prstGeom prst="rect">
            <a:avLst/>
          </a:prstGeom>
          <a:solidFill>
            <a:schemeClr val="bg1">
              <a:lumMod val="95000"/>
            </a:schemeClr>
          </a:solidFill>
        </p:spPr>
        <p:txBody>
          <a:bodyPr wrap="square" lIns="91440" tIns="0" rIns="0" bIns="0" anchor="ctr">
            <a:noAutofit/>
          </a:bodyPr>
          <a:lstStyle/>
          <a:p>
            <a:pPr algn="ctr"/>
            <a:r>
              <a:rPr lang="en-US" sz="2200" dirty="0">
                <a:solidFill>
                  <a:schemeClr val="tx2"/>
                </a:solidFill>
                <a:latin typeface="+mj-lt"/>
              </a:rPr>
              <a:t>To get </a:t>
            </a:r>
            <a:r>
              <a:rPr lang="en-US" sz="2200" dirty="0" err="1">
                <a:solidFill>
                  <a:schemeClr val="tx2"/>
                </a:solidFill>
                <a:latin typeface="+mj-lt"/>
              </a:rPr>
              <a:t>Cloudamize</a:t>
            </a:r>
            <a:r>
              <a:rPr lang="en-US" sz="2200" dirty="0">
                <a:solidFill>
                  <a:schemeClr val="tx2"/>
                </a:solidFill>
                <a:latin typeface="+mj-lt"/>
              </a:rPr>
              <a:t> licenses for free – Send a request to </a:t>
            </a:r>
            <a:r>
              <a:rPr lang="en-US" sz="2200" u="sng" dirty="0">
                <a:solidFill>
                  <a:schemeClr val="bg2"/>
                </a:solidFill>
                <a:latin typeface="+mj-lt"/>
                <a:hlinkClick r:id="rId2"/>
              </a:rPr>
              <a:t>dcmsupport@microsoft.com</a:t>
            </a:r>
            <a:br>
              <a:rPr lang="en-US" sz="2200" u="sng" dirty="0">
                <a:solidFill>
                  <a:schemeClr val="bg2"/>
                </a:solidFill>
                <a:latin typeface="+mj-lt"/>
              </a:rPr>
            </a:br>
            <a:r>
              <a:rPr lang="en-US" sz="2200" dirty="0">
                <a:solidFill>
                  <a:schemeClr val="tx2"/>
                </a:solidFill>
                <a:latin typeface="+mj-lt"/>
              </a:rPr>
              <a:t>That’s $40/VM value, available to DCM partners free of charge</a:t>
            </a:r>
          </a:p>
        </p:txBody>
      </p:sp>
      <p:cxnSp>
        <p:nvCxnSpPr>
          <p:cNvPr id="47" name="Straight Connector 46">
            <a:extLst>
              <a:ext uri="{FF2B5EF4-FFF2-40B4-BE49-F238E27FC236}">
                <a16:creationId xmlns:a16="http://schemas.microsoft.com/office/drawing/2014/main" id="{273A74ED-F55D-4BF2-A529-954AEF0A6B8F}"/>
              </a:ext>
            </a:extLst>
          </p:cNvPr>
          <p:cNvCxnSpPr>
            <a:cxnSpLocks/>
          </p:cNvCxnSpPr>
          <p:nvPr/>
        </p:nvCxnSpPr>
        <p:spPr>
          <a:xfrm>
            <a:off x="920801" y="2024700"/>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7160F1-B461-423C-B6E7-5BA34E5FFA8B}"/>
              </a:ext>
            </a:extLst>
          </p:cNvPr>
          <p:cNvCxnSpPr>
            <a:cxnSpLocks/>
          </p:cNvCxnSpPr>
          <p:nvPr/>
        </p:nvCxnSpPr>
        <p:spPr>
          <a:xfrm>
            <a:off x="920801" y="2804442"/>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D3A303-E74E-42BF-9889-78DC35522CDC}"/>
              </a:ext>
            </a:extLst>
          </p:cNvPr>
          <p:cNvCxnSpPr>
            <a:cxnSpLocks/>
          </p:cNvCxnSpPr>
          <p:nvPr/>
        </p:nvCxnSpPr>
        <p:spPr>
          <a:xfrm>
            <a:off x="920801" y="3584184"/>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8E0E40F-4C2B-49A9-B149-EA23B0ADC762}"/>
              </a:ext>
            </a:extLst>
          </p:cNvPr>
          <p:cNvCxnSpPr>
            <a:cxnSpLocks/>
          </p:cNvCxnSpPr>
          <p:nvPr/>
        </p:nvCxnSpPr>
        <p:spPr>
          <a:xfrm>
            <a:off x="920801" y="4363926"/>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6A43A1-F86E-4AE4-9EC0-2E5E5FE45935}"/>
              </a:ext>
            </a:extLst>
          </p:cNvPr>
          <p:cNvCxnSpPr>
            <a:cxnSpLocks/>
          </p:cNvCxnSpPr>
          <p:nvPr/>
        </p:nvCxnSpPr>
        <p:spPr>
          <a:xfrm>
            <a:off x="920801" y="5143668"/>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lowchart: Connector 55">
            <a:extLst>
              <a:ext uri="{FF2B5EF4-FFF2-40B4-BE49-F238E27FC236}">
                <a16:creationId xmlns:a16="http://schemas.microsoft.com/office/drawing/2014/main" id="{85734206-82BC-44FD-8AFF-74C4EB45CC6E}"/>
              </a:ext>
            </a:extLst>
          </p:cNvPr>
          <p:cNvSpPr/>
          <p:nvPr/>
        </p:nvSpPr>
        <p:spPr bwMode="auto">
          <a:xfrm>
            <a:off x="605287" y="154338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8E5E61EB-9B65-4083-B329-46181421619D}"/>
              </a:ext>
            </a:extLst>
          </p:cNvPr>
          <p:cNvSpPr/>
          <p:nvPr/>
        </p:nvSpPr>
        <p:spPr bwMode="auto">
          <a:xfrm>
            <a:off x="605287" y="2323130"/>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72FCB252-CD88-4B87-B056-A24327D7ABC2}"/>
              </a:ext>
            </a:extLst>
          </p:cNvPr>
          <p:cNvSpPr/>
          <p:nvPr/>
        </p:nvSpPr>
        <p:spPr bwMode="auto">
          <a:xfrm>
            <a:off x="605287" y="3102871"/>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EA3F516F-C372-4539-A33F-C80A4E3FB77E}"/>
              </a:ext>
            </a:extLst>
          </p:cNvPr>
          <p:cNvSpPr/>
          <p:nvPr/>
        </p:nvSpPr>
        <p:spPr bwMode="auto">
          <a:xfrm>
            <a:off x="605287" y="3882612"/>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0DCC1B32-EB62-491D-9D6B-E61637ABB262}"/>
              </a:ext>
            </a:extLst>
          </p:cNvPr>
          <p:cNvSpPr/>
          <p:nvPr/>
        </p:nvSpPr>
        <p:spPr bwMode="auto">
          <a:xfrm>
            <a:off x="605287" y="4662353"/>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a:extLst>
              <a:ext uri="{FF2B5EF4-FFF2-40B4-BE49-F238E27FC236}">
                <a16:creationId xmlns:a16="http://schemas.microsoft.com/office/drawing/2014/main" id="{3A5C063B-9716-4CB5-9225-D738D3D799E7}"/>
              </a:ext>
            </a:extLst>
          </p:cNvPr>
          <p:cNvSpPr/>
          <p:nvPr/>
        </p:nvSpPr>
        <p:spPr bwMode="auto">
          <a:xfrm>
            <a:off x="605287" y="5442094"/>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49683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13D9-2BBB-42BD-9B09-69579C340083}"/>
              </a:ext>
            </a:extLst>
          </p:cNvPr>
          <p:cNvSpPr>
            <a:spLocks noGrp="1"/>
          </p:cNvSpPr>
          <p:nvPr>
            <p:ph type="title"/>
          </p:nvPr>
        </p:nvSpPr>
        <p:spPr/>
        <p:txBody>
          <a:bodyPr/>
          <a:lstStyle/>
          <a:p>
            <a:r>
              <a:rPr lang="en-US" dirty="0"/>
              <a:t>Right Workloads</a:t>
            </a:r>
            <a:endParaRPr lang="en-IN" dirty="0"/>
          </a:p>
        </p:txBody>
      </p:sp>
      <p:cxnSp>
        <p:nvCxnSpPr>
          <p:cNvPr id="4" name="Straight Connector 3">
            <a:extLst>
              <a:ext uri="{FF2B5EF4-FFF2-40B4-BE49-F238E27FC236}">
                <a16:creationId xmlns:a16="http://schemas.microsoft.com/office/drawing/2014/main" id="{685CFA9C-EDF9-4B52-B011-8537164CE97A}"/>
              </a:ext>
            </a:extLst>
          </p:cNvPr>
          <p:cNvCxnSpPr>
            <a:cxnSpLocks/>
            <a:endCxn id="7"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B78BDFA-A879-4639-A912-40F084D0F54B}"/>
              </a:ext>
            </a:extLst>
          </p:cNvPr>
          <p:cNvGrpSpPr/>
          <p:nvPr/>
        </p:nvGrpSpPr>
        <p:grpSpPr>
          <a:xfrm>
            <a:off x="415108" y="1236528"/>
            <a:ext cx="644072" cy="644072"/>
            <a:chOff x="415108" y="1236528"/>
            <a:chExt cx="644072" cy="644072"/>
          </a:xfrm>
        </p:grpSpPr>
        <p:sp>
          <p:nvSpPr>
            <p:cNvPr id="6" name="Arc 5">
              <a:extLst>
                <a:ext uri="{FF2B5EF4-FFF2-40B4-BE49-F238E27FC236}">
                  <a16:creationId xmlns:a16="http://schemas.microsoft.com/office/drawing/2014/main" id="{E6C7226C-6430-4002-817A-3D721C07371C}"/>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7" name="Oval 6">
              <a:extLst>
                <a:ext uri="{FF2B5EF4-FFF2-40B4-BE49-F238E27FC236}">
                  <a16:creationId xmlns:a16="http://schemas.microsoft.com/office/drawing/2014/main" id="{0A703C33-0B0F-4509-90E3-9CA7C51DFEBF}"/>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66EC31F3-3C83-449E-B7B7-1F6FFB8A4B70}"/>
              </a:ext>
            </a:extLst>
          </p:cNvPr>
          <p:cNvGrpSpPr/>
          <p:nvPr/>
        </p:nvGrpSpPr>
        <p:grpSpPr>
          <a:xfrm>
            <a:off x="415108" y="2179150"/>
            <a:ext cx="644072" cy="644072"/>
            <a:chOff x="415108" y="2036628"/>
            <a:chExt cx="644072" cy="644072"/>
          </a:xfrm>
        </p:grpSpPr>
        <p:sp>
          <p:nvSpPr>
            <p:cNvPr id="9" name="Arc 8">
              <a:extLst>
                <a:ext uri="{FF2B5EF4-FFF2-40B4-BE49-F238E27FC236}">
                  <a16:creationId xmlns:a16="http://schemas.microsoft.com/office/drawing/2014/main" id="{F5C3E2FD-8EF4-473F-8DA4-3687697FF311}"/>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0" name="Oval 9">
              <a:extLst>
                <a:ext uri="{FF2B5EF4-FFF2-40B4-BE49-F238E27FC236}">
                  <a16:creationId xmlns:a16="http://schemas.microsoft.com/office/drawing/2014/main" id="{DAA5EEFA-D573-4D89-B998-89013DB020AF}"/>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50759CFE-68D1-4300-BB0C-F00A4CF3C01A}"/>
              </a:ext>
            </a:extLst>
          </p:cNvPr>
          <p:cNvGrpSpPr/>
          <p:nvPr/>
        </p:nvGrpSpPr>
        <p:grpSpPr>
          <a:xfrm>
            <a:off x="415108" y="3121772"/>
            <a:ext cx="644072" cy="644072"/>
            <a:chOff x="415108" y="2836728"/>
            <a:chExt cx="644072" cy="644072"/>
          </a:xfrm>
        </p:grpSpPr>
        <p:sp>
          <p:nvSpPr>
            <p:cNvPr id="12" name="Arc 11">
              <a:extLst>
                <a:ext uri="{FF2B5EF4-FFF2-40B4-BE49-F238E27FC236}">
                  <a16:creationId xmlns:a16="http://schemas.microsoft.com/office/drawing/2014/main" id="{9D9C886D-8514-4282-B7E8-FFFFF3DEAC7A}"/>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3" name="Oval 12">
              <a:extLst>
                <a:ext uri="{FF2B5EF4-FFF2-40B4-BE49-F238E27FC236}">
                  <a16:creationId xmlns:a16="http://schemas.microsoft.com/office/drawing/2014/main" id="{22E45FAF-88C5-4EF9-8FA7-6A6EB20FD958}"/>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852D31B-29DD-4CE5-9E26-114F06B49FF6}"/>
              </a:ext>
            </a:extLst>
          </p:cNvPr>
          <p:cNvGrpSpPr/>
          <p:nvPr/>
        </p:nvGrpSpPr>
        <p:grpSpPr>
          <a:xfrm>
            <a:off x="415108" y="4064394"/>
            <a:ext cx="644072" cy="644072"/>
            <a:chOff x="415108" y="3636828"/>
            <a:chExt cx="644072" cy="644072"/>
          </a:xfrm>
        </p:grpSpPr>
        <p:sp>
          <p:nvSpPr>
            <p:cNvPr id="15" name="Arc 14">
              <a:extLst>
                <a:ext uri="{FF2B5EF4-FFF2-40B4-BE49-F238E27FC236}">
                  <a16:creationId xmlns:a16="http://schemas.microsoft.com/office/drawing/2014/main" id="{E7B88C1A-4161-4D5F-A922-D562C981A7FB}"/>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6" name="Oval 15">
              <a:extLst>
                <a:ext uri="{FF2B5EF4-FFF2-40B4-BE49-F238E27FC236}">
                  <a16:creationId xmlns:a16="http://schemas.microsoft.com/office/drawing/2014/main" id="{DB39657C-C474-4FD0-8940-41EFBB1879D5}"/>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B52D8F0-4DAF-4197-A7F1-0C9AD96FABBA}"/>
              </a:ext>
            </a:extLst>
          </p:cNvPr>
          <p:cNvGrpSpPr/>
          <p:nvPr/>
        </p:nvGrpSpPr>
        <p:grpSpPr>
          <a:xfrm>
            <a:off x="415108" y="5007016"/>
            <a:ext cx="644072" cy="644072"/>
            <a:chOff x="415108" y="4436928"/>
            <a:chExt cx="644072" cy="644072"/>
          </a:xfrm>
        </p:grpSpPr>
        <p:sp>
          <p:nvSpPr>
            <p:cNvPr id="18" name="Arc 17">
              <a:extLst>
                <a:ext uri="{FF2B5EF4-FFF2-40B4-BE49-F238E27FC236}">
                  <a16:creationId xmlns:a16="http://schemas.microsoft.com/office/drawing/2014/main" id="{E28B9787-6B2C-4E42-BE5A-09302AFA5352}"/>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9" name="Oval 18">
              <a:extLst>
                <a:ext uri="{FF2B5EF4-FFF2-40B4-BE49-F238E27FC236}">
                  <a16:creationId xmlns:a16="http://schemas.microsoft.com/office/drawing/2014/main" id="{730AC349-FA8A-4FCE-8E3A-9F39DFFF3A6F}"/>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34E2DE4-F0BD-464B-BED1-66ED4ADB2AF2}"/>
              </a:ext>
            </a:extLst>
          </p:cNvPr>
          <p:cNvGrpSpPr/>
          <p:nvPr/>
        </p:nvGrpSpPr>
        <p:grpSpPr>
          <a:xfrm>
            <a:off x="415108" y="5949640"/>
            <a:ext cx="644072" cy="644072"/>
            <a:chOff x="415108" y="5237028"/>
            <a:chExt cx="644072" cy="644072"/>
          </a:xfrm>
        </p:grpSpPr>
        <p:sp>
          <p:nvSpPr>
            <p:cNvPr id="21" name="Arc 20">
              <a:extLst>
                <a:ext uri="{FF2B5EF4-FFF2-40B4-BE49-F238E27FC236}">
                  <a16:creationId xmlns:a16="http://schemas.microsoft.com/office/drawing/2014/main" id="{9C7334BE-418A-4562-9FDD-9A9C4872EF89}"/>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2" name="Oval 21">
              <a:extLst>
                <a:ext uri="{FF2B5EF4-FFF2-40B4-BE49-F238E27FC236}">
                  <a16:creationId xmlns:a16="http://schemas.microsoft.com/office/drawing/2014/main" id="{5C7139C6-7E6C-4DDE-887A-A9A1D179F8C2}"/>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E40B4CA0-0691-40E9-A01F-C705A9D34789}"/>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Workloads that can benefit from running not 24/7</a:t>
            </a:r>
          </a:p>
        </p:txBody>
      </p:sp>
      <p:sp>
        <p:nvSpPr>
          <p:cNvPr id="24" name="Rectangle 23">
            <a:extLst>
              <a:ext uri="{FF2B5EF4-FFF2-40B4-BE49-F238E27FC236}">
                <a16:creationId xmlns:a16="http://schemas.microsoft.com/office/drawing/2014/main" id="{1AC9EA97-F94E-4960-B97A-E4F595E0AA03}"/>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Business-critical workloads, running 24/7</a:t>
            </a:r>
          </a:p>
        </p:txBody>
      </p:sp>
      <p:sp>
        <p:nvSpPr>
          <p:cNvPr id="25" name="Rectangle 24">
            <a:extLst>
              <a:ext uri="{FF2B5EF4-FFF2-40B4-BE49-F238E27FC236}">
                <a16:creationId xmlns:a16="http://schemas.microsoft.com/office/drawing/2014/main" id="{C0F2244F-4ACD-429C-B968-37203C6A36BA}"/>
              </a:ext>
            </a:extLst>
          </p:cNvPr>
          <p:cNvSpPr/>
          <p:nvPr/>
        </p:nvSpPr>
        <p:spPr>
          <a:xfrm>
            <a:off x="1257524" y="3252698"/>
            <a:ext cx="10771688" cy="415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Windows-based workloads</a:t>
            </a:r>
          </a:p>
        </p:txBody>
      </p:sp>
      <p:sp>
        <p:nvSpPr>
          <p:cNvPr id="26" name="Rectangle 25">
            <a:extLst>
              <a:ext uri="{FF2B5EF4-FFF2-40B4-BE49-F238E27FC236}">
                <a16:creationId xmlns:a16="http://schemas.microsoft.com/office/drawing/2014/main" id="{1145E62D-CA55-4F31-AB14-BA67F19ACABF}"/>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SQL Server DBs</a:t>
            </a:r>
          </a:p>
        </p:txBody>
      </p:sp>
      <p:sp>
        <p:nvSpPr>
          <p:cNvPr id="27" name="Rectangle 26">
            <a:extLst>
              <a:ext uri="{FF2B5EF4-FFF2-40B4-BE49-F238E27FC236}">
                <a16:creationId xmlns:a16="http://schemas.microsoft.com/office/drawing/2014/main" id="{22ACB2E1-F254-458D-B8DC-2973F5C9D549}"/>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Heavy web apps</a:t>
            </a:r>
          </a:p>
        </p:txBody>
      </p:sp>
      <p:sp>
        <p:nvSpPr>
          <p:cNvPr id="28" name="Rectangle 27">
            <a:extLst>
              <a:ext uri="{FF2B5EF4-FFF2-40B4-BE49-F238E27FC236}">
                <a16:creationId xmlns:a16="http://schemas.microsoft.com/office/drawing/2014/main" id="{50EBBD5A-AF5E-48A6-96FE-58F1A4BD3641}"/>
              </a:ext>
            </a:extLst>
          </p:cNvPr>
          <p:cNvSpPr/>
          <p:nvPr/>
        </p:nvSpPr>
        <p:spPr>
          <a:xfrm>
            <a:off x="1257524" y="6117778"/>
            <a:ext cx="10771688" cy="415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Stateless workloads, that can be containerized</a:t>
            </a:r>
          </a:p>
        </p:txBody>
      </p:sp>
      <p:cxnSp>
        <p:nvCxnSpPr>
          <p:cNvPr id="29" name="Straight Connector 28">
            <a:extLst>
              <a:ext uri="{FF2B5EF4-FFF2-40B4-BE49-F238E27FC236}">
                <a16:creationId xmlns:a16="http://schemas.microsoft.com/office/drawing/2014/main" id="{04C48768-47C5-4330-BB52-0FB92CBC1896}"/>
              </a:ext>
            </a:extLst>
          </p:cNvPr>
          <p:cNvCxnSpPr>
            <a:cxnSpLocks/>
            <a:endCxn id="6"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64F40E-C164-402C-A2D3-418F5853E9F9}"/>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E7A696-7E47-42E4-BD98-2CF0CDEF7AE7}"/>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18B199-F538-4610-B35C-887C6BC838B8}"/>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55A684-97B0-4795-9D0C-9A3588B6045D}"/>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F4E86E-7854-4993-B6A5-B4EB6658B698}"/>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2105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3B54-933D-461C-8320-14F8E1FF4812}"/>
              </a:ext>
            </a:extLst>
          </p:cNvPr>
          <p:cNvSpPr>
            <a:spLocks noGrp="1"/>
          </p:cNvSpPr>
          <p:nvPr>
            <p:ph type="title"/>
          </p:nvPr>
        </p:nvSpPr>
        <p:spPr/>
        <p:txBody>
          <a:bodyPr/>
          <a:lstStyle/>
          <a:p>
            <a:r>
              <a:rPr lang="en-US" sz="4400" dirty="0"/>
              <a:t>Database Assessment With DMA</a:t>
            </a:r>
          </a:p>
        </p:txBody>
      </p:sp>
      <p:cxnSp>
        <p:nvCxnSpPr>
          <p:cNvPr id="29" name="Straight Connector 28">
            <a:extLst>
              <a:ext uri="{FF2B5EF4-FFF2-40B4-BE49-F238E27FC236}">
                <a16:creationId xmlns:a16="http://schemas.microsoft.com/office/drawing/2014/main" id="{64BBFBF2-2271-436D-A8F7-9FF53C2B9304}"/>
              </a:ext>
            </a:extLst>
          </p:cNvPr>
          <p:cNvCxnSpPr>
            <a:cxnSpLocks/>
          </p:cNvCxnSpPr>
          <p:nvPr/>
        </p:nvCxnSpPr>
        <p:spPr>
          <a:xfrm>
            <a:off x="2285370" y="3975654"/>
            <a:ext cx="968596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CCAAD9F-57F5-4C2A-A9CB-14AB8067A002}"/>
              </a:ext>
            </a:extLst>
          </p:cNvPr>
          <p:cNvGrpSpPr/>
          <p:nvPr/>
        </p:nvGrpSpPr>
        <p:grpSpPr>
          <a:xfrm>
            <a:off x="469301" y="2054934"/>
            <a:ext cx="1470342" cy="1470342"/>
            <a:chOff x="343218" y="1193019"/>
            <a:chExt cx="1470342" cy="1470342"/>
          </a:xfrm>
        </p:grpSpPr>
        <p:sp>
          <p:nvSpPr>
            <p:cNvPr id="44" name="Oval 43">
              <a:extLst>
                <a:ext uri="{FF2B5EF4-FFF2-40B4-BE49-F238E27FC236}">
                  <a16:creationId xmlns:a16="http://schemas.microsoft.com/office/drawing/2014/main" id="{1C47395E-DB16-4FA7-9459-4C8168708A7E}"/>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45" name="Arc 44">
              <a:extLst>
                <a:ext uri="{FF2B5EF4-FFF2-40B4-BE49-F238E27FC236}">
                  <a16:creationId xmlns:a16="http://schemas.microsoft.com/office/drawing/2014/main" id="{3B8BD487-838A-4AB5-8EA4-33CEAEBFF40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46" name="Group 45">
            <a:extLst>
              <a:ext uri="{FF2B5EF4-FFF2-40B4-BE49-F238E27FC236}">
                <a16:creationId xmlns:a16="http://schemas.microsoft.com/office/drawing/2014/main" id="{488A8943-B2D2-4571-ABBC-C6F98EBF2CD0}"/>
              </a:ext>
            </a:extLst>
          </p:cNvPr>
          <p:cNvGrpSpPr/>
          <p:nvPr/>
        </p:nvGrpSpPr>
        <p:grpSpPr>
          <a:xfrm>
            <a:off x="465138" y="4195199"/>
            <a:ext cx="1470342" cy="1470342"/>
            <a:chOff x="343218" y="2937006"/>
            <a:chExt cx="1470342" cy="1470342"/>
          </a:xfrm>
        </p:grpSpPr>
        <p:sp>
          <p:nvSpPr>
            <p:cNvPr id="47" name="Oval 46">
              <a:extLst>
                <a:ext uri="{FF2B5EF4-FFF2-40B4-BE49-F238E27FC236}">
                  <a16:creationId xmlns:a16="http://schemas.microsoft.com/office/drawing/2014/main" id="{86456EA4-9C40-49A4-9FD0-7753025EE977}"/>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48" name="Arc 47">
              <a:extLst>
                <a:ext uri="{FF2B5EF4-FFF2-40B4-BE49-F238E27FC236}">
                  <a16:creationId xmlns:a16="http://schemas.microsoft.com/office/drawing/2014/main" id="{66A6855C-8F39-41A3-8B51-850A468779B6}"/>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49" name="Text Placeholder 2">
            <a:extLst>
              <a:ext uri="{FF2B5EF4-FFF2-40B4-BE49-F238E27FC236}">
                <a16:creationId xmlns:a16="http://schemas.microsoft.com/office/drawing/2014/main" id="{89159BFD-AF9D-44CF-9E13-ACBD09004F4D}"/>
              </a:ext>
            </a:extLst>
          </p:cNvPr>
          <p:cNvSpPr txBox="1">
            <a:spLocks/>
          </p:cNvSpPr>
          <p:nvPr/>
        </p:nvSpPr>
        <p:spPr>
          <a:xfrm>
            <a:off x="2289533" y="2097608"/>
            <a:ext cx="9681863" cy="1384995"/>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000" dirty="0">
                <a:solidFill>
                  <a:schemeClr val="tx2"/>
                </a:solidFill>
              </a:rPr>
              <a:t>Microsoft Database Migration Assistant (DMA) is a free tool to analyze SQL Server DB compatibility with SQL Server 2017 and Azure SQL Database</a:t>
            </a:r>
          </a:p>
        </p:txBody>
      </p:sp>
      <p:sp>
        <p:nvSpPr>
          <p:cNvPr id="50" name="Text Placeholder 2">
            <a:extLst>
              <a:ext uri="{FF2B5EF4-FFF2-40B4-BE49-F238E27FC236}">
                <a16:creationId xmlns:a16="http://schemas.microsoft.com/office/drawing/2014/main" id="{6FDBC00D-7D7D-48DB-81D3-7869ECE07B2C}"/>
              </a:ext>
            </a:extLst>
          </p:cNvPr>
          <p:cNvSpPr txBox="1">
            <a:spLocks/>
          </p:cNvSpPr>
          <p:nvPr/>
        </p:nvSpPr>
        <p:spPr>
          <a:xfrm>
            <a:off x="2285370" y="4468705"/>
            <a:ext cx="9685967" cy="9233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000" dirty="0">
                <a:solidFill>
                  <a:schemeClr val="tx2"/>
                </a:solidFill>
              </a:rPr>
              <a:t>Can analyze if database can be moved to Azure </a:t>
            </a:r>
            <a:r>
              <a:rPr lang="en-US" sz="3000" dirty="0" err="1">
                <a:solidFill>
                  <a:schemeClr val="tx2"/>
                </a:solidFill>
              </a:rPr>
              <a:t>SQB</a:t>
            </a:r>
            <a:r>
              <a:rPr lang="en-US" sz="3000" dirty="0">
                <a:solidFill>
                  <a:schemeClr val="tx2"/>
                </a:solidFill>
              </a:rPr>
              <a:t> Database (PaaS or Managed Instance)</a:t>
            </a:r>
          </a:p>
        </p:txBody>
      </p:sp>
      <p:sp>
        <p:nvSpPr>
          <p:cNvPr id="55" name="Freeform 8">
            <a:extLst>
              <a:ext uri="{FF2B5EF4-FFF2-40B4-BE49-F238E27FC236}">
                <a16:creationId xmlns:a16="http://schemas.microsoft.com/office/drawing/2014/main" id="{8338E403-BE48-4CBB-AEAC-E79B92DE44B8}"/>
              </a:ext>
            </a:extLst>
          </p:cNvPr>
          <p:cNvSpPr>
            <a:spLocks noEditPoints="1"/>
          </p:cNvSpPr>
          <p:nvPr/>
        </p:nvSpPr>
        <p:spPr bwMode="black">
          <a:xfrm>
            <a:off x="790614" y="4520782"/>
            <a:ext cx="819390" cy="81917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ACD9B6C-0448-4BD5-8CE5-16EC929AD082}"/>
              </a:ext>
            </a:extLst>
          </p:cNvPr>
          <p:cNvGrpSpPr/>
          <p:nvPr/>
        </p:nvGrpSpPr>
        <p:grpSpPr>
          <a:xfrm>
            <a:off x="786241" y="2514287"/>
            <a:ext cx="836462" cy="551637"/>
            <a:chOff x="9269721" y="4310322"/>
            <a:chExt cx="2268161" cy="1495827"/>
          </a:xfrm>
          <a:solidFill>
            <a:schemeClr val="bg1"/>
          </a:solidFill>
        </p:grpSpPr>
        <p:sp>
          <p:nvSpPr>
            <p:cNvPr id="57" name="Freeform 2191">
              <a:extLst>
                <a:ext uri="{FF2B5EF4-FFF2-40B4-BE49-F238E27FC236}">
                  <a16:creationId xmlns:a16="http://schemas.microsoft.com/office/drawing/2014/main" id="{F27E58AF-4C45-4D9B-B085-20F56A045174}"/>
                </a:ext>
              </a:extLst>
            </p:cNvPr>
            <p:cNvSpPr>
              <a:spLocks noEditPoints="1"/>
            </p:cNvSpPr>
            <p:nvPr/>
          </p:nvSpPr>
          <p:spPr bwMode="auto">
            <a:xfrm>
              <a:off x="10090153" y="4310322"/>
              <a:ext cx="1447729" cy="1453933"/>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013">
              <a:extLst>
                <a:ext uri="{FF2B5EF4-FFF2-40B4-BE49-F238E27FC236}">
                  <a16:creationId xmlns:a16="http://schemas.microsoft.com/office/drawing/2014/main" id="{71FB15FA-D255-402B-8B34-4A5C571E9770}"/>
                </a:ext>
              </a:extLst>
            </p:cNvPr>
            <p:cNvSpPr>
              <a:spLocks/>
            </p:cNvSpPr>
            <p:nvPr/>
          </p:nvSpPr>
          <p:spPr bwMode="auto">
            <a:xfrm>
              <a:off x="9628875" y="4509609"/>
              <a:ext cx="461278" cy="1290408"/>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016">
              <a:extLst>
                <a:ext uri="{FF2B5EF4-FFF2-40B4-BE49-F238E27FC236}">
                  <a16:creationId xmlns:a16="http://schemas.microsoft.com/office/drawing/2014/main" id="{9D44E999-C062-41E4-9F6A-030B54C20A5D}"/>
                </a:ext>
              </a:extLst>
            </p:cNvPr>
            <p:cNvSpPr>
              <a:spLocks/>
            </p:cNvSpPr>
            <p:nvPr/>
          </p:nvSpPr>
          <p:spPr bwMode="auto">
            <a:xfrm>
              <a:off x="9269721" y="5295234"/>
              <a:ext cx="289028" cy="324066"/>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017">
              <a:extLst>
                <a:ext uri="{FF2B5EF4-FFF2-40B4-BE49-F238E27FC236}">
                  <a16:creationId xmlns:a16="http://schemas.microsoft.com/office/drawing/2014/main" id="{03E1B612-5110-4245-90B7-88E9B53CC28F}"/>
                </a:ext>
              </a:extLst>
            </p:cNvPr>
            <p:cNvSpPr>
              <a:spLocks/>
            </p:cNvSpPr>
            <p:nvPr/>
          </p:nvSpPr>
          <p:spPr bwMode="auto">
            <a:xfrm>
              <a:off x="9269721" y="5657253"/>
              <a:ext cx="289028" cy="148896"/>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018">
              <a:extLst>
                <a:ext uri="{FF2B5EF4-FFF2-40B4-BE49-F238E27FC236}">
                  <a16:creationId xmlns:a16="http://schemas.microsoft.com/office/drawing/2014/main" id="{5743DFA7-6EEE-4803-ACEC-7E9769095D49}"/>
                </a:ext>
              </a:extLst>
            </p:cNvPr>
            <p:cNvSpPr>
              <a:spLocks/>
            </p:cNvSpPr>
            <p:nvPr/>
          </p:nvSpPr>
          <p:spPr bwMode="auto">
            <a:xfrm>
              <a:off x="9269721" y="4542000"/>
              <a:ext cx="289028" cy="71820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69722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a:xfrm>
            <a:off x="274639" y="295276"/>
            <a:ext cx="11889564" cy="820092"/>
          </a:xfrm>
        </p:spPr>
        <p:txBody>
          <a:bodyPr/>
          <a:lstStyle/>
          <a:p>
            <a:r>
              <a:rPr lang="en-US" sz="4400" dirty="0"/>
              <a:t>Building V2 of the Migration Plan</a:t>
            </a:r>
          </a:p>
        </p:txBody>
      </p:sp>
      <p:sp>
        <p:nvSpPr>
          <p:cNvPr id="74" name="Rectangle 73">
            <a:extLst>
              <a:ext uri="{FF2B5EF4-FFF2-40B4-BE49-F238E27FC236}">
                <a16:creationId xmlns:a16="http://schemas.microsoft.com/office/drawing/2014/main" id="{8F86F30F-154A-47EF-B702-787A776964D7}"/>
              </a:ext>
            </a:extLst>
          </p:cNvPr>
          <p:cNvSpPr/>
          <p:nvPr/>
        </p:nvSpPr>
        <p:spPr>
          <a:xfrm>
            <a:off x="347209" y="1347082"/>
            <a:ext cx="4171335" cy="707886"/>
          </a:xfrm>
          <a:prstGeom prst="rect">
            <a:avLst/>
          </a:prstGeom>
        </p:spPr>
        <p:txBody>
          <a:bodyPr wrap="none">
            <a:spAutoFit/>
          </a:bodyPr>
          <a:lstStyle/>
          <a:p>
            <a:r>
              <a:rPr lang="en-US" sz="4000" dirty="0">
                <a:latin typeface="+mj-lt"/>
              </a:rPr>
              <a:t>For each customer</a:t>
            </a:r>
          </a:p>
        </p:txBody>
      </p:sp>
      <p:grpSp>
        <p:nvGrpSpPr>
          <p:cNvPr id="93" name="Group 92">
            <a:extLst>
              <a:ext uri="{FF2B5EF4-FFF2-40B4-BE49-F238E27FC236}">
                <a16:creationId xmlns:a16="http://schemas.microsoft.com/office/drawing/2014/main" id="{14CBFC7E-54DE-4807-B3B3-F7A9D96347B2}"/>
              </a:ext>
            </a:extLst>
          </p:cNvPr>
          <p:cNvGrpSpPr/>
          <p:nvPr/>
        </p:nvGrpSpPr>
        <p:grpSpPr>
          <a:xfrm>
            <a:off x="469301" y="2252008"/>
            <a:ext cx="11502095" cy="974488"/>
            <a:chOff x="469301" y="2252008"/>
            <a:chExt cx="11502095" cy="974488"/>
          </a:xfrm>
        </p:grpSpPr>
        <p:grpSp>
          <p:nvGrpSpPr>
            <p:cNvPr id="75" name="Group 74">
              <a:extLst>
                <a:ext uri="{FF2B5EF4-FFF2-40B4-BE49-F238E27FC236}">
                  <a16:creationId xmlns:a16="http://schemas.microsoft.com/office/drawing/2014/main" id="{836A502C-4D43-45BE-8C61-7282EC53F33C}"/>
                </a:ext>
              </a:extLst>
            </p:cNvPr>
            <p:cNvGrpSpPr/>
            <p:nvPr/>
          </p:nvGrpSpPr>
          <p:grpSpPr>
            <a:xfrm>
              <a:off x="469301" y="2252008"/>
              <a:ext cx="974488" cy="974488"/>
              <a:chOff x="343218" y="1193019"/>
              <a:chExt cx="1470342" cy="1470342"/>
            </a:xfrm>
          </p:grpSpPr>
          <p:sp>
            <p:nvSpPr>
              <p:cNvPr id="76" name="Oval 75">
                <a:extLst>
                  <a:ext uri="{FF2B5EF4-FFF2-40B4-BE49-F238E27FC236}">
                    <a16:creationId xmlns:a16="http://schemas.microsoft.com/office/drawing/2014/main" id="{12A5A48E-69DA-4D09-B82E-0A2E8D534C8D}"/>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sp>
            <p:nvSpPr>
              <p:cNvPr id="77" name="Arc 76">
                <a:extLst>
                  <a:ext uri="{FF2B5EF4-FFF2-40B4-BE49-F238E27FC236}">
                    <a16:creationId xmlns:a16="http://schemas.microsoft.com/office/drawing/2014/main" id="{D083FB54-2301-4926-AEFD-2DEA0767EA7E}"/>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1" name="Text Placeholder 2">
              <a:extLst>
                <a:ext uri="{FF2B5EF4-FFF2-40B4-BE49-F238E27FC236}">
                  <a16:creationId xmlns:a16="http://schemas.microsoft.com/office/drawing/2014/main" id="{F4AC4610-954B-484A-8063-31FDD2AEFF12}"/>
                </a:ext>
              </a:extLst>
            </p:cNvPr>
            <p:cNvSpPr txBox="1">
              <a:spLocks/>
            </p:cNvSpPr>
            <p:nvPr/>
          </p:nvSpPr>
          <p:spPr>
            <a:xfrm>
              <a:off x="1684421" y="2493031"/>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Calculate the cloud cost and compare it with current cost</a:t>
              </a:r>
            </a:p>
          </p:txBody>
        </p:sp>
      </p:grpSp>
      <p:grpSp>
        <p:nvGrpSpPr>
          <p:cNvPr id="95" name="Group 94">
            <a:extLst>
              <a:ext uri="{FF2B5EF4-FFF2-40B4-BE49-F238E27FC236}">
                <a16:creationId xmlns:a16="http://schemas.microsoft.com/office/drawing/2014/main" id="{F5E7DF3D-B54A-47CD-B69F-12CE43BF55A4}"/>
              </a:ext>
            </a:extLst>
          </p:cNvPr>
          <p:cNvGrpSpPr/>
          <p:nvPr/>
        </p:nvGrpSpPr>
        <p:grpSpPr>
          <a:xfrm>
            <a:off x="469301" y="4815923"/>
            <a:ext cx="11502095" cy="974488"/>
            <a:chOff x="469301" y="4815923"/>
            <a:chExt cx="11502095" cy="974488"/>
          </a:xfrm>
        </p:grpSpPr>
        <p:grpSp>
          <p:nvGrpSpPr>
            <p:cNvPr id="86" name="Group 85">
              <a:extLst>
                <a:ext uri="{FF2B5EF4-FFF2-40B4-BE49-F238E27FC236}">
                  <a16:creationId xmlns:a16="http://schemas.microsoft.com/office/drawing/2014/main" id="{F84751E2-C2E1-4215-8192-2ED5E562EB28}"/>
                </a:ext>
              </a:extLst>
            </p:cNvPr>
            <p:cNvGrpSpPr/>
            <p:nvPr/>
          </p:nvGrpSpPr>
          <p:grpSpPr>
            <a:xfrm>
              <a:off x="469301" y="4815923"/>
              <a:ext cx="974488" cy="974488"/>
              <a:chOff x="343218" y="1193019"/>
              <a:chExt cx="1470342" cy="1470342"/>
            </a:xfrm>
          </p:grpSpPr>
          <p:sp>
            <p:nvSpPr>
              <p:cNvPr id="87" name="Oval 86">
                <a:extLst>
                  <a:ext uri="{FF2B5EF4-FFF2-40B4-BE49-F238E27FC236}">
                    <a16:creationId xmlns:a16="http://schemas.microsoft.com/office/drawing/2014/main" id="{E43CB0C0-FBEC-471D-86FC-3427E36E6020}"/>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sp>
            <p:nvSpPr>
              <p:cNvPr id="88" name="Arc 87">
                <a:extLst>
                  <a:ext uri="{FF2B5EF4-FFF2-40B4-BE49-F238E27FC236}">
                    <a16:creationId xmlns:a16="http://schemas.microsoft.com/office/drawing/2014/main" id="{8EFE8F1D-DA30-41CF-82D3-D439342C125E}"/>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9" name="Text Placeholder 2">
              <a:extLst>
                <a:ext uri="{FF2B5EF4-FFF2-40B4-BE49-F238E27FC236}">
                  <a16:creationId xmlns:a16="http://schemas.microsoft.com/office/drawing/2014/main" id="{215655E0-B346-4803-8785-F7369B4D3EB9}"/>
                </a:ext>
              </a:extLst>
            </p:cNvPr>
            <p:cNvSpPr txBox="1">
              <a:spLocks/>
            </p:cNvSpPr>
            <p:nvPr/>
          </p:nvSpPr>
          <p:spPr>
            <a:xfrm>
              <a:off x="1684421" y="5056946"/>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Present offer to customer</a:t>
              </a:r>
            </a:p>
          </p:txBody>
        </p:sp>
      </p:grpSp>
      <p:grpSp>
        <p:nvGrpSpPr>
          <p:cNvPr id="94" name="Group 93">
            <a:extLst>
              <a:ext uri="{FF2B5EF4-FFF2-40B4-BE49-F238E27FC236}">
                <a16:creationId xmlns:a16="http://schemas.microsoft.com/office/drawing/2014/main" id="{C55B23F1-B8F2-49D1-9637-B2F83017B562}"/>
              </a:ext>
            </a:extLst>
          </p:cNvPr>
          <p:cNvGrpSpPr/>
          <p:nvPr/>
        </p:nvGrpSpPr>
        <p:grpSpPr>
          <a:xfrm>
            <a:off x="465381" y="3532006"/>
            <a:ext cx="11506015" cy="978408"/>
            <a:chOff x="465381" y="3532006"/>
            <a:chExt cx="11506015" cy="978408"/>
          </a:xfrm>
        </p:grpSpPr>
        <p:sp>
          <p:nvSpPr>
            <p:cNvPr id="85" name="Text Placeholder 2">
              <a:extLst>
                <a:ext uri="{FF2B5EF4-FFF2-40B4-BE49-F238E27FC236}">
                  <a16:creationId xmlns:a16="http://schemas.microsoft.com/office/drawing/2014/main" id="{C7376C0F-D347-4531-BDAC-00679799691B}"/>
                </a:ext>
              </a:extLst>
            </p:cNvPr>
            <p:cNvSpPr txBox="1">
              <a:spLocks/>
            </p:cNvSpPr>
            <p:nvPr/>
          </p:nvSpPr>
          <p:spPr>
            <a:xfrm>
              <a:off x="1684421" y="3774988"/>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Choose how to migrate </a:t>
              </a:r>
              <a:r>
                <a:rPr lang="en-US" sz="3200" dirty="0" err="1">
                  <a:solidFill>
                    <a:schemeClr val="tx2"/>
                  </a:solidFill>
                </a:rPr>
                <a:t>VMs</a:t>
              </a:r>
              <a:r>
                <a:rPr lang="en-US" sz="3200" dirty="0">
                  <a:solidFill>
                    <a:schemeClr val="tx2"/>
                  </a:solidFill>
                </a:rPr>
                <a:t> and databases</a:t>
              </a:r>
            </a:p>
          </p:txBody>
        </p:sp>
        <p:grpSp>
          <p:nvGrpSpPr>
            <p:cNvPr id="90" name="Group 89">
              <a:extLst>
                <a:ext uri="{FF2B5EF4-FFF2-40B4-BE49-F238E27FC236}">
                  <a16:creationId xmlns:a16="http://schemas.microsoft.com/office/drawing/2014/main" id="{36E0C1C1-63EA-494E-BA52-0A45E9DCD898}"/>
                </a:ext>
              </a:extLst>
            </p:cNvPr>
            <p:cNvGrpSpPr/>
            <p:nvPr/>
          </p:nvGrpSpPr>
          <p:grpSpPr>
            <a:xfrm>
              <a:off x="465381" y="3532006"/>
              <a:ext cx="978408" cy="978408"/>
              <a:chOff x="343218" y="2937006"/>
              <a:chExt cx="1470342" cy="1470342"/>
            </a:xfrm>
          </p:grpSpPr>
          <p:sp>
            <p:nvSpPr>
              <p:cNvPr id="91" name="Oval 90">
                <a:extLst>
                  <a:ext uri="{FF2B5EF4-FFF2-40B4-BE49-F238E27FC236}">
                    <a16:creationId xmlns:a16="http://schemas.microsoft.com/office/drawing/2014/main" id="{DF91B28A-88BB-4ECD-AB53-DCC88DC4E27C}"/>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sp>
            <p:nvSpPr>
              <p:cNvPr id="92" name="Arc 91">
                <a:extLst>
                  <a:ext uri="{FF2B5EF4-FFF2-40B4-BE49-F238E27FC236}">
                    <a16:creationId xmlns:a16="http://schemas.microsoft.com/office/drawing/2014/main" id="{141EB8CB-BA03-42DA-BE75-91FC925D0909}"/>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cxnSp>
        <p:nvCxnSpPr>
          <p:cNvPr id="4" name="Straight Connector 3">
            <a:extLst>
              <a:ext uri="{FF2B5EF4-FFF2-40B4-BE49-F238E27FC236}">
                <a16:creationId xmlns:a16="http://schemas.microsoft.com/office/drawing/2014/main" id="{B4DE3010-E8B2-4C0C-9064-17C0B0E80079}"/>
              </a:ext>
            </a:extLst>
          </p:cNvPr>
          <p:cNvCxnSpPr/>
          <p:nvPr/>
        </p:nvCxnSpPr>
        <p:spPr>
          <a:xfrm>
            <a:off x="1794076" y="3497262"/>
            <a:ext cx="1003525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52D30D-4935-4E82-A6CC-89604590BA9C}"/>
              </a:ext>
            </a:extLst>
          </p:cNvPr>
          <p:cNvCxnSpPr/>
          <p:nvPr/>
        </p:nvCxnSpPr>
        <p:spPr>
          <a:xfrm>
            <a:off x="1794076" y="4654730"/>
            <a:ext cx="1003525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31084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p:txBody>
          <a:bodyPr/>
          <a:lstStyle/>
          <a:p>
            <a:r>
              <a:rPr lang="en-US" sz="4400" dirty="0"/>
              <a:t>Execute the Migration Plan</a:t>
            </a:r>
          </a:p>
        </p:txBody>
      </p:sp>
      <p:cxnSp>
        <p:nvCxnSpPr>
          <p:cNvPr id="40" name="Straight Connector 39">
            <a:extLst>
              <a:ext uri="{FF2B5EF4-FFF2-40B4-BE49-F238E27FC236}">
                <a16:creationId xmlns:a16="http://schemas.microsoft.com/office/drawing/2014/main" id="{D76AA156-F48A-49B9-B6A5-7A8BD92EB1EE}"/>
              </a:ext>
            </a:extLst>
          </p:cNvPr>
          <p:cNvCxnSpPr>
            <a:cxnSpLocks/>
            <a:endCxn id="43"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C28CA65-EABA-4891-935F-6A86FD079A52}"/>
              </a:ext>
            </a:extLst>
          </p:cNvPr>
          <p:cNvGrpSpPr/>
          <p:nvPr/>
        </p:nvGrpSpPr>
        <p:grpSpPr>
          <a:xfrm>
            <a:off x="415108" y="1236528"/>
            <a:ext cx="644072" cy="644072"/>
            <a:chOff x="415108" y="1236528"/>
            <a:chExt cx="644072" cy="644072"/>
          </a:xfrm>
        </p:grpSpPr>
        <p:sp>
          <p:nvSpPr>
            <p:cNvPr id="42" name="Arc 41">
              <a:extLst>
                <a:ext uri="{FF2B5EF4-FFF2-40B4-BE49-F238E27FC236}">
                  <a16:creationId xmlns:a16="http://schemas.microsoft.com/office/drawing/2014/main" id="{14B497F6-DBF7-40F3-B2F7-55A4E824B98F}"/>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3" name="Oval 42">
              <a:extLst>
                <a:ext uri="{FF2B5EF4-FFF2-40B4-BE49-F238E27FC236}">
                  <a16:creationId xmlns:a16="http://schemas.microsoft.com/office/drawing/2014/main" id="{6DB7D60F-D614-47C3-AB03-E15EEA854A0F}"/>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F9C617F5-6D51-47BD-925A-2C2A3B9C9D90}"/>
              </a:ext>
            </a:extLst>
          </p:cNvPr>
          <p:cNvGrpSpPr/>
          <p:nvPr/>
        </p:nvGrpSpPr>
        <p:grpSpPr>
          <a:xfrm>
            <a:off x="415108" y="2179150"/>
            <a:ext cx="644072" cy="644072"/>
            <a:chOff x="415108" y="2036628"/>
            <a:chExt cx="644072" cy="644072"/>
          </a:xfrm>
        </p:grpSpPr>
        <p:sp>
          <p:nvSpPr>
            <p:cNvPr id="45" name="Arc 44">
              <a:extLst>
                <a:ext uri="{FF2B5EF4-FFF2-40B4-BE49-F238E27FC236}">
                  <a16:creationId xmlns:a16="http://schemas.microsoft.com/office/drawing/2014/main" id="{FAD55603-DC18-4199-9E72-69EDD54E1A6E}"/>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6" name="Oval 45">
              <a:extLst>
                <a:ext uri="{FF2B5EF4-FFF2-40B4-BE49-F238E27FC236}">
                  <a16:creationId xmlns:a16="http://schemas.microsoft.com/office/drawing/2014/main" id="{C02DE7ED-0C5D-476A-9845-A37B17A4D2C3}"/>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624EBF69-2E86-4F4D-91CA-91E3429C1D6F}"/>
              </a:ext>
            </a:extLst>
          </p:cNvPr>
          <p:cNvGrpSpPr/>
          <p:nvPr/>
        </p:nvGrpSpPr>
        <p:grpSpPr>
          <a:xfrm>
            <a:off x="415108" y="3121772"/>
            <a:ext cx="644072" cy="644072"/>
            <a:chOff x="415108" y="2836728"/>
            <a:chExt cx="644072" cy="644072"/>
          </a:xfrm>
        </p:grpSpPr>
        <p:sp>
          <p:nvSpPr>
            <p:cNvPr id="48" name="Arc 47">
              <a:extLst>
                <a:ext uri="{FF2B5EF4-FFF2-40B4-BE49-F238E27FC236}">
                  <a16:creationId xmlns:a16="http://schemas.microsoft.com/office/drawing/2014/main" id="{ADD8DFF6-464A-4821-863F-62FB924C8B17}"/>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9" name="Oval 48">
              <a:extLst>
                <a:ext uri="{FF2B5EF4-FFF2-40B4-BE49-F238E27FC236}">
                  <a16:creationId xmlns:a16="http://schemas.microsoft.com/office/drawing/2014/main" id="{A04E9193-F000-448E-A3FB-83366E4098F6}"/>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FDD4A28C-446F-4BCD-9839-F3E353C239B8}"/>
              </a:ext>
            </a:extLst>
          </p:cNvPr>
          <p:cNvGrpSpPr/>
          <p:nvPr/>
        </p:nvGrpSpPr>
        <p:grpSpPr>
          <a:xfrm>
            <a:off x="415108" y="4064394"/>
            <a:ext cx="644072" cy="644072"/>
            <a:chOff x="415108" y="3636828"/>
            <a:chExt cx="644072" cy="644072"/>
          </a:xfrm>
        </p:grpSpPr>
        <p:sp>
          <p:nvSpPr>
            <p:cNvPr id="51" name="Arc 50">
              <a:extLst>
                <a:ext uri="{FF2B5EF4-FFF2-40B4-BE49-F238E27FC236}">
                  <a16:creationId xmlns:a16="http://schemas.microsoft.com/office/drawing/2014/main" id="{CDCBE2E8-8BC4-4F0D-9A96-F175168720E9}"/>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2" name="Oval 51">
              <a:extLst>
                <a:ext uri="{FF2B5EF4-FFF2-40B4-BE49-F238E27FC236}">
                  <a16:creationId xmlns:a16="http://schemas.microsoft.com/office/drawing/2014/main" id="{5B9957D4-09BC-439D-90D3-3F235B2CDEB4}"/>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4EA98F6-D084-4C19-8068-66B121E8CF47}"/>
              </a:ext>
            </a:extLst>
          </p:cNvPr>
          <p:cNvGrpSpPr/>
          <p:nvPr/>
        </p:nvGrpSpPr>
        <p:grpSpPr>
          <a:xfrm>
            <a:off x="415108" y="5007016"/>
            <a:ext cx="644072" cy="644072"/>
            <a:chOff x="415108" y="4436928"/>
            <a:chExt cx="644072" cy="644072"/>
          </a:xfrm>
        </p:grpSpPr>
        <p:sp>
          <p:nvSpPr>
            <p:cNvPr id="54" name="Arc 53">
              <a:extLst>
                <a:ext uri="{FF2B5EF4-FFF2-40B4-BE49-F238E27FC236}">
                  <a16:creationId xmlns:a16="http://schemas.microsoft.com/office/drawing/2014/main" id="{48F26A7A-3953-4B9C-8AA7-B25D113E5372}"/>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5" name="Oval 54">
              <a:extLst>
                <a:ext uri="{FF2B5EF4-FFF2-40B4-BE49-F238E27FC236}">
                  <a16:creationId xmlns:a16="http://schemas.microsoft.com/office/drawing/2014/main" id="{08A76DD5-486D-4715-BF22-8F4454423208}"/>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AFCF7596-91AC-4FB0-ABB0-0C57A50EF955}"/>
              </a:ext>
            </a:extLst>
          </p:cNvPr>
          <p:cNvGrpSpPr/>
          <p:nvPr/>
        </p:nvGrpSpPr>
        <p:grpSpPr>
          <a:xfrm>
            <a:off x="415108" y="5949640"/>
            <a:ext cx="644072" cy="644072"/>
            <a:chOff x="415108" y="5237028"/>
            <a:chExt cx="644072" cy="644072"/>
          </a:xfrm>
        </p:grpSpPr>
        <p:sp>
          <p:nvSpPr>
            <p:cNvPr id="57" name="Arc 56">
              <a:extLst>
                <a:ext uri="{FF2B5EF4-FFF2-40B4-BE49-F238E27FC236}">
                  <a16:creationId xmlns:a16="http://schemas.microsoft.com/office/drawing/2014/main" id="{0CF8E273-9652-4564-A48F-DB36445D9AD4}"/>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8" name="Oval 57">
              <a:extLst>
                <a:ext uri="{FF2B5EF4-FFF2-40B4-BE49-F238E27FC236}">
                  <a16:creationId xmlns:a16="http://schemas.microsoft.com/office/drawing/2014/main" id="{2B5DB95F-DF2A-4F11-91A4-CC77A9B12CF4}"/>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3CB79AD8-28E2-4128-8431-3A655253FCBE}"/>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Create Customer accounts in Partner Center</a:t>
            </a:r>
          </a:p>
        </p:txBody>
      </p:sp>
      <p:sp>
        <p:nvSpPr>
          <p:cNvPr id="60" name="Rectangle 59">
            <a:extLst>
              <a:ext uri="{FF2B5EF4-FFF2-40B4-BE49-F238E27FC236}">
                <a16:creationId xmlns:a16="http://schemas.microsoft.com/office/drawing/2014/main" id="{B806A642-7589-4694-97B0-0950C40790F1}"/>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Create Azure subscriptions, </a:t>
            </a:r>
            <a:r>
              <a:rPr lang="en-US" sz="2800" dirty="0" err="1">
                <a:solidFill>
                  <a:schemeClr val="accent1"/>
                </a:solidFill>
                <a:latin typeface="+mj-lt"/>
              </a:rPr>
              <a:t>vNets</a:t>
            </a:r>
            <a:r>
              <a:rPr lang="en-US" sz="2800" dirty="0">
                <a:solidFill>
                  <a:schemeClr val="accent1"/>
                </a:solidFill>
                <a:latin typeface="+mj-lt"/>
              </a:rPr>
              <a:t> and establish site-to-site connectivity</a:t>
            </a:r>
          </a:p>
        </p:txBody>
      </p:sp>
      <p:sp>
        <p:nvSpPr>
          <p:cNvPr id="61" name="Rectangle 60">
            <a:extLst>
              <a:ext uri="{FF2B5EF4-FFF2-40B4-BE49-F238E27FC236}">
                <a16:creationId xmlns:a16="http://schemas.microsoft.com/office/drawing/2014/main" id="{3A59B6A2-B0ED-4CE8-8750-A093F6CC6B30}"/>
              </a:ext>
            </a:extLst>
          </p:cNvPr>
          <p:cNvSpPr/>
          <p:nvPr/>
        </p:nvSpPr>
        <p:spPr>
          <a:xfrm>
            <a:off x="1257524" y="301724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Deploy ASR</a:t>
            </a:r>
          </a:p>
        </p:txBody>
      </p:sp>
      <p:sp>
        <p:nvSpPr>
          <p:cNvPr id="62" name="Rectangle 61">
            <a:extLst>
              <a:ext uri="{FF2B5EF4-FFF2-40B4-BE49-F238E27FC236}">
                <a16:creationId xmlns:a16="http://schemas.microsoft.com/office/drawing/2014/main" id="{3329F80D-3B86-4BE9-BF01-ED80AB33AD09}"/>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Deploy DMS</a:t>
            </a:r>
          </a:p>
        </p:txBody>
      </p:sp>
      <p:sp>
        <p:nvSpPr>
          <p:cNvPr id="63" name="Rectangle 62">
            <a:extLst>
              <a:ext uri="{FF2B5EF4-FFF2-40B4-BE49-F238E27FC236}">
                <a16:creationId xmlns:a16="http://schemas.microsoft.com/office/drawing/2014/main" id="{4DFBA037-7F8D-4C86-840F-98BBC6DC8DEB}"/>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Migrate workload by workload</a:t>
            </a:r>
          </a:p>
        </p:txBody>
      </p:sp>
      <p:sp>
        <p:nvSpPr>
          <p:cNvPr id="64" name="Rectangle 63">
            <a:extLst>
              <a:ext uri="{FF2B5EF4-FFF2-40B4-BE49-F238E27FC236}">
                <a16:creationId xmlns:a16="http://schemas.microsoft.com/office/drawing/2014/main" id="{C8315316-97D5-4A46-8AAC-77627F887F99}"/>
              </a:ext>
            </a:extLst>
          </p:cNvPr>
          <p:cNvSpPr/>
          <p:nvPr/>
        </p:nvSpPr>
        <p:spPr>
          <a:xfrm>
            <a:off x="1257524" y="588232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Implement Azure Advisor recommendations to optimize workloads </a:t>
            </a:r>
            <a:br>
              <a:rPr lang="en-US" sz="2800" dirty="0">
                <a:solidFill>
                  <a:schemeClr val="accent1"/>
                </a:solidFill>
                <a:latin typeface="+mj-lt"/>
              </a:rPr>
            </a:br>
            <a:r>
              <a:rPr lang="en-US" sz="2800" dirty="0">
                <a:solidFill>
                  <a:schemeClr val="accent1"/>
                </a:solidFill>
                <a:latin typeface="+mj-lt"/>
              </a:rPr>
              <a:t>for Azure</a:t>
            </a:r>
          </a:p>
        </p:txBody>
      </p:sp>
      <p:cxnSp>
        <p:nvCxnSpPr>
          <p:cNvPr id="65" name="Straight Connector 64">
            <a:extLst>
              <a:ext uri="{FF2B5EF4-FFF2-40B4-BE49-F238E27FC236}">
                <a16:creationId xmlns:a16="http://schemas.microsoft.com/office/drawing/2014/main" id="{3B1FD4BF-BDAF-465C-A14C-68BF04C7BBF1}"/>
              </a:ext>
            </a:extLst>
          </p:cNvPr>
          <p:cNvCxnSpPr>
            <a:cxnSpLocks/>
            <a:endCxn id="42"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47D207-E5B8-40D6-B9AF-229AC60C53D5}"/>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BBBD46-23ED-483B-BF17-5986A9109D6F}"/>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35E6577-693A-43D6-8E9C-C002F764E539}"/>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544B4-6AEE-4F0E-8019-16187A513D01}"/>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034FFD-AD07-4A87-8906-FCF0F1B72EE5}"/>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435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3A21-D2E7-4844-9916-D1BBE378A5A0}"/>
              </a:ext>
            </a:extLst>
          </p:cNvPr>
          <p:cNvSpPr>
            <a:spLocks noGrp="1"/>
          </p:cNvSpPr>
          <p:nvPr>
            <p:ph type="title"/>
          </p:nvPr>
        </p:nvSpPr>
        <p:spPr/>
        <p:txBody>
          <a:bodyPr/>
          <a:lstStyle/>
          <a:p>
            <a:r>
              <a:rPr lang="en-US" dirty="0"/>
              <a:t>Best Practices</a:t>
            </a:r>
          </a:p>
        </p:txBody>
      </p:sp>
      <p:sp>
        <p:nvSpPr>
          <p:cNvPr id="11" name="Arrow: Bent 10">
            <a:extLst>
              <a:ext uri="{FF2B5EF4-FFF2-40B4-BE49-F238E27FC236}">
                <a16:creationId xmlns:a16="http://schemas.microsoft.com/office/drawing/2014/main" id="{F64E3E97-2F7C-4608-BEDD-1C1C460F6383}"/>
              </a:ext>
            </a:extLst>
          </p:cNvPr>
          <p:cNvSpPr/>
          <p:nvPr/>
        </p:nvSpPr>
        <p:spPr bwMode="auto">
          <a:xfrm rot="5400000">
            <a:off x="-2484658" y="3798671"/>
            <a:ext cx="5680513" cy="711200"/>
          </a:xfrm>
          <a:prstGeom prst="bentArrow">
            <a:avLst>
              <a:gd name="adj1" fmla="val 0"/>
              <a:gd name="adj2" fmla="val 0"/>
              <a:gd name="adj3" fmla="val 0"/>
              <a:gd name="adj4" fmla="val 1732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165825A-9A96-442B-BBB1-013E2E4ED7D9}"/>
              </a:ext>
            </a:extLst>
          </p:cNvPr>
          <p:cNvGrpSpPr/>
          <p:nvPr/>
        </p:nvGrpSpPr>
        <p:grpSpPr>
          <a:xfrm>
            <a:off x="929640" y="1431113"/>
            <a:ext cx="11041698" cy="5136767"/>
            <a:chOff x="860108" y="1431113"/>
            <a:chExt cx="11111230" cy="5136767"/>
          </a:xfrm>
        </p:grpSpPr>
        <p:sp>
          <p:nvSpPr>
            <p:cNvPr id="9" name="Rectangle 8">
              <a:extLst>
                <a:ext uri="{FF2B5EF4-FFF2-40B4-BE49-F238E27FC236}">
                  <a16:creationId xmlns:a16="http://schemas.microsoft.com/office/drawing/2014/main" id="{C74368D3-A063-4472-9552-1AFADEBD0763}"/>
                </a:ext>
              </a:extLst>
            </p:cNvPr>
            <p:cNvSpPr/>
            <p:nvPr/>
          </p:nvSpPr>
          <p:spPr>
            <a:xfrm>
              <a:off x="882701" y="1431113"/>
              <a:ext cx="11088637" cy="677108"/>
            </a:xfrm>
            <a:prstGeom prst="rect">
              <a:avLst/>
            </a:prstGeom>
          </p:spPr>
          <p:txBody>
            <a:bodyPr wrap="square" lIns="0" tIns="0" rIns="0" bIns="0">
              <a:spAutoFit/>
            </a:bodyPr>
            <a:lstStyle/>
            <a:p>
              <a:r>
                <a:rPr lang="en-US" sz="2200" dirty="0">
                  <a:solidFill>
                    <a:schemeClr val="tx2"/>
                  </a:solidFill>
                  <a:latin typeface="+mj-lt"/>
                </a:rPr>
                <a:t>Cost is not the only deciding factor for customers. SLA, certifications, development strategy, rich service portfolio can be more important for long-term considerations</a:t>
              </a:r>
            </a:p>
          </p:txBody>
        </p:sp>
        <p:sp>
          <p:nvSpPr>
            <p:cNvPr id="10" name="Rectangle 9">
              <a:extLst>
                <a:ext uri="{FF2B5EF4-FFF2-40B4-BE49-F238E27FC236}">
                  <a16:creationId xmlns:a16="http://schemas.microsoft.com/office/drawing/2014/main" id="{75EB07CD-49CC-44B8-B0E1-6E07CE457D0E}"/>
                </a:ext>
              </a:extLst>
            </p:cNvPr>
            <p:cNvSpPr/>
            <p:nvPr/>
          </p:nvSpPr>
          <p:spPr>
            <a:xfrm>
              <a:off x="882701" y="2316889"/>
              <a:ext cx="11088637" cy="677108"/>
            </a:xfrm>
            <a:prstGeom prst="rect">
              <a:avLst/>
            </a:prstGeom>
          </p:spPr>
          <p:txBody>
            <a:bodyPr wrap="square" lIns="0" tIns="0" rIns="0" bIns="0">
              <a:spAutoFit/>
            </a:bodyPr>
            <a:lstStyle/>
            <a:p>
              <a:r>
                <a:rPr lang="en-US" sz="2200" dirty="0">
                  <a:solidFill>
                    <a:schemeClr val="tx2"/>
                  </a:solidFill>
                  <a:latin typeface="+mj-lt"/>
                </a:rPr>
                <a:t>Try to unveil hidden opportunities during the assessment. Include more </a:t>
              </a:r>
              <a:r>
                <a:rPr lang="en-US" sz="2200" dirty="0" err="1">
                  <a:solidFill>
                    <a:schemeClr val="tx2"/>
                  </a:solidFill>
                  <a:latin typeface="+mj-lt"/>
                </a:rPr>
                <a:t>VMs</a:t>
              </a:r>
              <a:r>
                <a:rPr lang="en-US" sz="2200" dirty="0">
                  <a:solidFill>
                    <a:schemeClr val="tx2"/>
                  </a:solidFill>
                  <a:latin typeface="+mj-lt"/>
                </a:rPr>
                <a:t> to the discovery scope using free </a:t>
              </a:r>
              <a:r>
                <a:rPr lang="en-US" sz="2200" dirty="0" err="1">
                  <a:solidFill>
                    <a:schemeClr val="tx2"/>
                  </a:solidFill>
                  <a:latin typeface="+mj-lt"/>
                </a:rPr>
                <a:t>Cloudamize</a:t>
              </a:r>
              <a:r>
                <a:rPr lang="en-US" sz="2200" dirty="0">
                  <a:solidFill>
                    <a:schemeClr val="tx2"/>
                  </a:solidFill>
                  <a:latin typeface="+mj-lt"/>
                </a:rPr>
                <a:t> licenses benefit</a:t>
              </a:r>
            </a:p>
          </p:txBody>
        </p:sp>
        <p:sp>
          <p:nvSpPr>
            <p:cNvPr id="12" name="Rectangle 11">
              <a:extLst>
                <a:ext uri="{FF2B5EF4-FFF2-40B4-BE49-F238E27FC236}">
                  <a16:creationId xmlns:a16="http://schemas.microsoft.com/office/drawing/2014/main" id="{2FFE2616-91D4-4E86-80CD-0D9956B66499}"/>
                </a:ext>
              </a:extLst>
            </p:cNvPr>
            <p:cNvSpPr/>
            <p:nvPr/>
          </p:nvSpPr>
          <p:spPr>
            <a:xfrm>
              <a:off x="882701" y="3202665"/>
              <a:ext cx="11088637" cy="677108"/>
            </a:xfrm>
            <a:prstGeom prst="rect">
              <a:avLst/>
            </a:prstGeom>
          </p:spPr>
          <p:txBody>
            <a:bodyPr wrap="square" lIns="0" tIns="0" rIns="0" bIns="0">
              <a:spAutoFit/>
            </a:bodyPr>
            <a:lstStyle/>
            <a:p>
              <a:r>
                <a:rPr lang="en-US" sz="2200" dirty="0">
                  <a:solidFill>
                    <a:schemeClr val="tx2"/>
                  </a:solidFill>
                  <a:latin typeface="+mj-lt"/>
                </a:rPr>
                <a:t>Every customer runs databases. That’s a huge revenue opportunity for </a:t>
              </a:r>
              <a:r>
                <a:rPr lang="en-US" sz="2200" dirty="0" err="1">
                  <a:solidFill>
                    <a:schemeClr val="tx2"/>
                  </a:solidFill>
                  <a:latin typeface="+mj-lt"/>
                </a:rPr>
                <a:t>CSP</a:t>
              </a:r>
              <a:r>
                <a:rPr lang="en-US" sz="2200" dirty="0">
                  <a:solidFill>
                    <a:schemeClr val="tx2"/>
                  </a:solidFill>
                  <a:latin typeface="+mj-lt"/>
                </a:rPr>
                <a:t> partners, especially for SQL Server. Don’t miss it</a:t>
              </a:r>
            </a:p>
          </p:txBody>
        </p:sp>
        <p:sp>
          <p:nvSpPr>
            <p:cNvPr id="13" name="Rectangle 12">
              <a:extLst>
                <a:ext uri="{FF2B5EF4-FFF2-40B4-BE49-F238E27FC236}">
                  <a16:creationId xmlns:a16="http://schemas.microsoft.com/office/drawing/2014/main" id="{2AB25C70-9174-4F39-8C80-ECB90C1A8BDE}"/>
                </a:ext>
              </a:extLst>
            </p:cNvPr>
            <p:cNvSpPr/>
            <p:nvPr/>
          </p:nvSpPr>
          <p:spPr>
            <a:xfrm>
              <a:off x="882701" y="4088441"/>
              <a:ext cx="11088637" cy="1015663"/>
            </a:xfrm>
            <a:prstGeom prst="rect">
              <a:avLst/>
            </a:prstGeom>
          </p:spPr>
          <p:txBody>
            <a:bodyPr wrap="square" lIns="0" tIns="0" rIns="0" bIns="0">
              <a:spAutoFit/>
            </a:bodyPr>
            <a:lstStyle/>
            <a:p>
              <a:r>
                <a:rPr lang="en-US" sz="2200" dirty="0">
                  <a:solidFill>
                    <a:schemeClr val="tx2"/>
                  </a:solidFill>
                  <a:latin typeface="+mj-lt"/>
                </a:rPr>
                <a:t>Migration with downtime is a good option if possible. Re-deploy usually requires less efforts and fresh environment is usually more stable (don’t bear existing configuration issues and garbage from on-prem)</a:t>
              </a:r>
            </a:p>
          </p:txBody>
        </p:sp>
        <p:sp>
          <p:nvSpPr>
            <p:cNvPr id="14" name="Rectangle 13">
              <a:extLst>
                <a:ext uri="{FF2B5EF4-FFF2-40B4-BE49-F238E27FC236}">
                  <a16:creationId xmlns:a16="http://schemas.microsoft.com/office/drawing/2014/main" id="{D85941C2-F995-4934-83F9-34948FF3CE03}"/>
                </a:ext>
              </a:extLst>
            </p:cNvPr>
            <p:cNvSpPr/>
            <p:nvPr/>
          </p:nvSpPr>
          <p:spPr>
            <a:xfrm>
              <a:off x="882701" y="5343549"/>
              <a:ext cx="11088637" cy="677108"/>
            </a:xfrm>
            <a:prstGeom prst="rect">
              <a:avLst/>
            </a:prstGeom>
          </p:spPr>
          <p:txBody>
            <a:bodyPr wrap="square" lIns="0" tIns="0" rIns="0" bIns="0">
              <a:spAutoFit/>
            </a:bodyPr>
            <a:lstStyle/>
            <a:p>
              <a:r>
                <a:rPr lang="en-US" sz="2200" dirty="0">
                  <a:solidFill>
                    <a:schemeClr val="tx2"/>
                  </a:solidFill>
                  <a:latin typeface="+mj-lt"/>
                </a:rPr>
                <a:t>Uptime of the workload is different from </a:t>
              </a:r>
              <a:r>
                <a:rPr lang="en-US" sz="2200" dirty="0" err="1">
                  <a:solidFill>
                    <a:schemeClr val="tx2"/>
                  </a:solidFill>
                  <a:latin typeface="+mj-lt"/>
                </a:rPr>
                <a:t>VM</a:t>
              </a:r>
              <a:r>
                <a:rPr lang="en-US" sz="2200" dirty="0">
                  <a:solidFill>
                    <a:schemeClr val="tx2"/>
                  </a:solidFill>
                  <a:latin typeface="+mj-lt"/>
                </a:rPr>
                <a:t> uptime. Customers may not even notice that </a:t>
              </a:r>
              <a:r>
                <a:rPr lang="en-US" sz="2200" dirty="0" err="1">
                  <a:solidFill>
                    <a:schemeClr val="tx2"/>
                  </a:solidFill>
                  <a:latin typeface="+mj-lt"/>
                </a:rPr>
                <a:t>VM</a:t>
              </a:r>
              <a:r>
                <a:rPr lang="en-US" sz="2200" dirty="0">
                  <a:solidFill>
                    <a:schemeClr val="tx2"/>
                  </a:solidFill>
                  <a:latin typeface="+mj-lt"/>
                </a:rPr>
                <a:t> was disabled during the migration if workload remains accessible</a:t>
              </a:r>
            </a:p>
          </p:txBody>
        </p:sp>
        <p:sp>
          <p:nvSpPr>
            <p:cNvPr id="15" name="Rectangle 14">
              <a:extLst>
                <a:ext uri="{FF2B5EF4-FFF2-40B4-BE49-F238E27FC236}">
                  <a16:creationId xmlns:a16="http://schemas.microsoft.com/office/drawing/2014/main" id="{DD12FFAF-2256-44CE-814C-06DD665299E6}"/>
                </a:ext>
              </a:extLst>
            </p:cNvPr>
            <p:cNvSpPr/>
            <p:nvPr/>
          </p:nvSpPr>
          <p:spPr>
            <a:xfrm>
              <a:off x="860108" y="6229326"/>
              <a:ext cx="11088637" cy="338554"/>
            </a:xfrm>
            <a:prstGeom prst="rect">
              <a:avLst/>
            </a:prstGeom>
          </p:spPr>
          <p:txBody>
            <a:bodyPr wrap="square" lIns="0" tIns="0" rIns="0" bIns="0">
              <a:spAutoFit/>
            </a:bodyPr>
            <a:lstStyle/>
            <a:p>
              <a:r>
                <a:rPr lang="en-US" sz="2200" dirty="0">
                  <a:solidFill>
                    <a:schemeClr val="tx2"/>
                  </a:solidFill>
                  <a:latin typeface="+mj-lt"/>
                </a:rPr>
                <a:t>Azure Traffic Manager can help with IP address changes during the migration.</a:t>
              </a:r>
            </a:p>
          </p:txBody>
        </p:sp>
        <p:grpSp>
          <p:nvGrpSpPr>
            <p:cNvPr id="3" name="Group 2">
              <a:extLst>
                <a:ext uri="{FF2B5EF4-FFF2-40B4-BE49-F238E27FC236}">
                  <a16:creationId xmlns:a16="http://schemas.microsoft.com/office/drawing/2014/main" id="{15EC54E2-FD03-4E75-B711-DAACF7B5E051}"/>
                </a:ext>
              </a:extLst>
            </p:cNvPr>
            <p:cNvGrpSpPr/>
            <p:nvPr/>
          </p:nvGrpSpPr>
          <p:grpSpPr>
            <a:xfrm>
              <a:off x="882701" y="2220621"/>
              <a:ext cx="11088637" cy="3912437"/>
              <a:chOff x="711199" y="2220621"/>
              <a:chExt cx="11260139" cy="3912437"/>
            </a:xfrm>
          </p:grpSpPr>
          <p:cxnSp>
            <p:nvCxnSpPr>
              <p:cNvPr id="17" name="Straight Connector 16">
                <a:extLst>
                  <a:ext uri="{FF2B5EF4-FFF2-40B4-BE49-F238E27FC236}">
                    <a16:creationId xmlns:a16="http://schemas.microsoft.com/office/drawing/2014/main" id="{734636CD-C373-4B43-A4FC-33FFC84A8A04}"/>
                  </a:ext>
                </a:extLst>
              </p:cNvPr>
              <p:cNvCxnSpPr>
                <a:cxnSpLocks/>
              </p:cNvCxnSpPr>
              <p:nvPr/>
            </p:nvCxnSpPr>
            <p:spPr>
              <a:xfrm>
                <a:off x="711199" y="2220621"/>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5CC668-A9D4-411D-A5B6-2571E55B08BD}"/>
                  </a:ext>
                </a:extLst>
              </p:cNvPr>
              <p:cNvCxnSpPr>
                <a:cxnSpLocks/>
              </p:cNvCxnSpPr>
              <p:nvPr/>
            </p:nvCxnSpPr>
            <p:spPr>
              <a:xfrm>
                <a:off x="711199" y="3106397"/>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287CE5-4510-46E9-A1CE-9C0794D49CE9}"/>
                  </a:ext>
                </a:extLst>
              </p:cNvPr>
              <p:cNvCxnSpPr>
                <a:cxnSpLocks/>
              </p:cNvCxnSpPr>
              <p:nvPr/>
            </p:nvCxnSpPr>
            <p:spPr>
              <a:xfrm>
                <a:off x="711199" y="3992173"/>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76D663-36CA-486B-9387-F2E1FD04A2B8}"/>
                  </a:ext>
                </a:extLst>
              </p:cNvPr>
              <p:cNvCxnSpPr>
                <a:cxnSpLocks/>
              </p:cNvCxnSpPr>
              <p:nvPr/>
            </p:nvCxnSpPr>
            <p:spPr>
              <a:xfrm>
                <a:off x="711199" y="5231893"/>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1E6292-B023-4542-9007-08EA72E1B736}"/>
                  </a:ext>
                </a:extLst>
              </p:cNvPr>
              <p:cNvCxnSpPr>
                <a:cxnSpLocks/>
              </p:cNvCxnSpPr>
              <p:nvPr/>
            </p:nvCxnSpPr>
            <p:spPr>
              <a:xfrm>
                <a:off x="711199" y="6133058"/>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3" name="Flowchart: Connector 22">
            <a:extLst>
              <a:ext uri="{FF2B5EF4-FFF2-40B4-BE49-F238E27FC236}">
                <a16:creationId xmlns:a16="http://schemas.microsoft.com/office/drawing/2014/main" id="{3767654A-1E3E-44C1-B157-0E729239272B}"/>
              </a:ext>
            </a:extLst>
          </p:cNvPr>
          <p:cNvSpPr/>
          <p:nvPr/>
        </p:nvSpPr>
        <p:spPr bwMode="auto">
          <a:xfrm>
            <a:off x="605287" y="1686293"/>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Connector 23">
            <a:extLst>
              <a:ext uri="{FF2B5EF4-FFF2-40B4-BE49-F238E27FC236}">
                <a16:creationId xmlns:a16="http://schemas.microsoft.com/office/drawing/2014/main" id="{B4EC3DA6-E098-42C0-8B43-6BEC96943BE6}"/>
              </a:ext>
            </a:extLst>
          </p:cNvPr>
          <p:cNvSpPr/>
          <p:nvPr/>
        </p:nvSpPr>
        <p:spPr bwMode="auto">
          <a:xfrm>
            <a:off x="605287" y="257206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Connector 24">
            <a:extLst>
              <a:ext uri="{FF2B5EF4-FFF2-40B4-BE49-F238E27FC236}">
                <a16:creationId xmlns:a16="http://schemas.microsoft.com/office/drawing/2014/main" id="{7232FF3C-4CCE-4675-B2A3-6EF1C247C64C}"/>
              </a:ext>
            </a:extLst>
          </p:cNvPr>
          <p:cNvSpPr/>
          <p:nvPr/>
        </p:nvSpPr>
        <p:spPr bwMode="auto">
          <a:xfrm>
            <a:off x="605287" y="3457845"/>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Connector 25">
            <a:extLst>
              <a:ext uri="{FF2B5EF4-FFF2-40B4-BE49-F238E27FC236}">
                <a16:creationId xmlns:a16="http://schemas.microsoft.com/office/drawing/2014/main" id="{0F8487A8-FECC-4F25-9964-C16117296B67}"/>
              </a:ext>
            </a:extLst>
          </p:cNvPr>
          <p:cNvSpPr/>
          <p:nvPr/>
        </p:nvSpPr>
        <p:spPr bwMode="auto">
          <a:xfrm>
            <a:off x="605287" y="451289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lowchart: Connector 26">
            <a:extLst>
              <a:ext uri="{FF2B5EF4-FFF2-40B4-BE49-F238E27FC236}">
                <a16:creationId xmlns:a16="http://schemas.microsoft.com/office/drawing/2014/main" id="{A3AD3527-A2CF-4EF3-B79D-E0B14708032F}"/>
              </a:ext>
            </a:extLst>
          </p:cNvPr>
          <p:cNvSpPr/>
          <p:nvPr/>
        </p:nvSpPr>
        <p:spPr bwMode="auto">
          <a:xfrm>
            <a:off x="605287" y="559872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lowchart: Connector 27">
            <a:extLst>
              <a:ext uri="{FF2B5EF4-FFF2-40B4-BE49-F238E27FC236}">
                <a16:creationId xmlns:a16="http://schemas.microsoft.com/office/drawing/2014/main" id="{0EA21E38-35CC-4A5D-8F8E-82FFE13CB267}"/>
              </a:ext>
            </a:extLst>
          </p:cNvPr>
          <p:cNvSpPr/>
          <p:nvPr/>
        </p:nvSpPr>
        <p:spPr bwMode="auto">
          <a:xfrm>
            <a:off x="605287" y="631522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16586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F451A2-7D72-4248-AE94-E218333A9DA0}"/>
              </a:ext>
            </a:extLst>
          </p:cNvPr>
          <p:cNvSpPr/>
          <p:nvPr/>
        </p:nvSpPr>
        <p:spPr>
          <a:xfrm>
            <a:off x="465138" y="422390"/>
            <a:ext cx="11506200" cy="1852815"/>
          </a:xfrm>
          <a:prstGeom prst="rect">
            <a:avLst/>
          </a:prstGeom>
        </p:spPr>
        <p:txBody>
          <a:bodyPr wrap="square" lIns="0" tIns="0" rIns="0">
            <a:spAutoFit/>
          </a:bodyPr>
          <a:lstStyle/>
          <a:p>
            <a:pPr>
              <a:lnSpc>
                <a:spcPct val="90000"/>
              </a:lnSpc>
              <a:spcAft>
                <a:spcPts val="600"/>
              </a:spcAft>
            </a:pPr>
            <a:r>
              <a:rPr lang="en-US" sz="4400" dirty="0">
                <a:solidFill>
                  <a:schemeClr val="bg1"/>
                </a:solidFill>
                <a:latin typeface="+mj-lt"/>
              </a:rPr>
              <a:t>Next Steps</a:t>
            </a:r>
          </a:p>
          <a:p>
            <a:pPr marL="346075" indent="-346075">
              <a:lnSpc>
                <a:spcPct val="90000"/>
              </a:lnSpc>
              <a:spcAft>
                <a:spcPts val="600"/>
              </a:spcAft>
              <a:buFont typeface="Arial" panose="020B0604020202020204" pitchFamily="34" charset="0"/>
              <a:buChar char="•"/>
            </a:pPr>
            <a:r>
              <a:rPr lang="en-US" sz="3600" dirty="0">
                <a:solidFill>
                  <a:schemeClr val="bg1"/>
                </a:solidFill>
                <a:latin typeface="+mj-lt"/>
              </a:rPr>
              <a:t>Review aka.ms/dcmkit</a:t>
            </a:r>
          </a:p>
          <a:p>
            <a:pPr marL="346075" indent="-346075">
              <a:lnSpc>
                <a:spcPct val="90000"/>
              </a:lnSpc>
              <a:spcAft>
                <a:spcPts val="600"/>
              </a:spcAft>
              <a:buFont typeface="Arial" panose="020B0604020202020204" pitchFamily="34" charset="0"/>
              <a:buChar char="•"/>
            </a:pPr>
            <a:r>
              <a:rPr lang="en-US" sz="3600" dirty="0">
                <a:solidFill>
                  <a:schemeClr val="bg1"/>
                </a:solidFill>
                <a:latin typeface="+mj-lt"/>
              </a:rPr>
              <a:t>Reach us at dcmsupport@microsoft.com</a:t>
            </a:r>
            <a:endParaRPr lang="ru-RU" sz="3600" dirty="0" err="1">
              <a:solidFill>
                <a:schemeClr val="bg1"/>
              </a:solidFill>
              <a:latin typeface="+mj-lt"/>
            </a:endParaRPr>
          </a:p>
        </p:txBody>
      </p:sp>
    </p:spTree>
    <p:extLst>
      <p:ext uri="{BB962C8B-B14F-4D97-AF65-F5344CB8AC3E}">
        <p14:creationId xmlns:p14="http://schemas.microsoft.com/office/powerpoint/2010/main" val="2791339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EAB3-0B3E-4349-8BAE-5FA50960C063}"/>
              </a:ext>
            </a:extLst>
          </p:cNvPr>
          <p:cNvSpPr>
            <a:spLocks noGrp="1"/>
          </p:cNvSpPr>
          <p:nvPr>
            <p:ph type="title"/>
          </p:nvPr>
        </p:nvSpPr>
        <p:spPr/>
        <p:txBody>
          <a:bodyPr/>
          <a:lstStyle/>
          <a:p>
            <a:r>
              <a:rPr lang="en-US" dirty="0"/>
              <a:t>Migration Plan v1</a:t>
            </a:r>
            <a:endParaRPr lang="en-IN" dirty="0"/>
          </a:p>
        </p:txBody>
      </p:sp>
      <p:grpSp>
        <p:nvGrpSpPr>
          <p:cNvPr id="13" name="Group 12">
            <a:extLst>
              <a:ext uri="{FF2B5EF4-FFF2-40B4-BE49-F238E27FC236}">
                <a16:creationId xmlns:a16="http://schemas.microsoft.com/office/drawing/2014/main" id="{E73962A3-A042-496A-A874-1864A3F7F67F}"/>
              </a:ext>
            </a:extLst>
          </p:cNvPr>
          <p:cNvGrpSpPr/>
          <p:nvPr/>
        </p:nvGrpSpPr>
        <p:grpSpPr>
          <a:xfrm>
            <a:off x="510129" y="1739878"/>
            <a:ext cx="3381852" cy="3381852"/>
            <a:chOff x="1241398" y="2202542"/>
            <a:chExt cx="2456524" cy="2456524"/>
          </a:xfrm>
        </p:grpSpPr>
        <p:sp>
          <p:nvSpPr>
            <p:cNvPr id="4" name="Oval 3">
              <a:extLst>
                <a:ext uri="{FF2B5EF4-FFF2-40B4-BE49-F238E27FC236}">
                  <a16:creationId xmlns:a16="http://schemas.microsoft.com/office/drawing/2014/main" id="{A21B03A6-3E33-477E-A649-725D684B9CBD}"/>
                </a:ext>
              </a:extLst>
            </p:cNvPr>
            <p:cNvSpPr/>
            <p:nvPr/>
          </p:nvSpPr>
          <p:spPr bwMode="auto">
            <a:xfrm>
              <a:off x="1374315" y="2335459"/>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Build a list of participating customers</a:t>
              </a:r>
            </a:p>
          </p:txBody>
        </p:sp>
        <p:sp>
          <p:nvSpPr>
            <p:cNvPr id="6" name="Arc 5">
              <a:extLst>
                <a:ext uri="{FF2B5EF4-FFF2-40B4-BE49-F238E27FC236}">
                  <a16:creationId xmlns:a16="http://schemas.microsoft.com/office/drawing/2014/main" id="{9D62BA40-3AD4-4CDE-971E-C138EF7B4FA1}"/>
                </a:ext>
              </a:extLst>
            </p:cNvPr>
            <p:cNvSpPr/>
            <p:nvPr/>
          </p:nvSpPr>
          <p:spPr>
            <a:xfrm>
              <a:off x="1241398" y="2202542"/>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grpSp>
      <p:sp>
        <p:nvSpPr>
          <p:cNvPr id="5" name="Oval 4">
            <a:extLst>
              <a:ext uri="{FF2B5EF4-FFF2-40B4-BE49-F238E27FC236}">
                <a16:creationId xmlns:a16="http://schemas.microsoft.com/office/drawing/2014/main" id="{520A31F3-18C5-494E-84CC-477D816F881B}"/>
              </a:ext>
            </a:extLst>
          </p:cNvPr>
          <p:cNvSpPr/>
          <p:nvPr/>
        </p:nvSpPr>
        <p:spPr bwMode="auto">
          <a:xfrm>
            <a:off x="4710296" y="1922862"/>
            <a:ext cx="3015883" cy="3015883"/>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Build a list of workloads or assets that you wish to migrate</a:t>
            </a:r>
          </a:p>
        </p:txBody>
      </p:sp>
      <p:sp>
        <p:nvSpPr>
          <p:cNvPr id="7" name="Arc 6">
            <a:extLst>
              <a:ext uri="{FF2B5EF4-FFF2-40B4-BE49-F238E27FC236}">
                <a16:creationId xmlns:a16="http://schemas.microsoft.com/office/drawing/2014/main" id="{6008B810-F6C0-4835-BEA1-F793CFB2914E}"/>
              </a:ext>
            </a:extLst>
          </p:cNvPr>
          <p:cNvSpPr/>
          <p:nvPr/>
        </p:nvSpPr>
        <p:spPr>
          <a:xfrm>
            <a:off x="4527312" y="1739878"/>
            <a:ext cx="3381852" cy="3381852"/>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sp>
        <p:nvSpPr>
          <p:cNvPr id="8" name="Oval 7">
            <a:extLst>
              <a:ext uri="{FF2B5EF4-FFF2-40B4-BE49-F238E27FC236}">
                <a16:creationId xmlns:a16="http://schemas.microsoft.com/office/drawing/2014/main" id="{1CA069E8-71DF-4923-A1C3-E404F902BE31}"/>
              </a:ext>
            </a:extLst>
          </p:cNvPr>
          <p:cNvSpPr/>
          <p:nvPr/>
        </p:nvSpPr>
        <p:spPr bwMode="auto">
          <a:xfrm>
            <a:off x="8727478" y="1922862"/>
            <a:ext cx="3015883" cy="3015883"/>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Write this down</a:t>
            </a:r>
            <a:br>
              <a:rPr lang="en-US" sz="2400" dirty="0">
                <a:solidFill>
                  <a:schemeClr val="bg1"/>
                </a:solidFill>
                <a:latin typeface="+mj-lt"/>
              </a:rPr>
            </a:br>
            <a:r>
              <a:rPr lang="en-US" sz="2400" dirty="0">
                <a:solidFill>
                  <a:schemeClr val="bg1"/>
                </a:solidFill>
                <a:latin typeface="+mj-lt"/>
              </a:rPr>
              <a:t>using migration plan</a:t>
            </a:r>
            <a:br>
              <a:rPr lang="en-US" sz="2400" dirty="0">
                <a:solidFill>
                  <a:schemeClr val="bg1"/>
                </a:solidFill>
                <a:latin typeface="+mj-lt"/>
              </a:rPr>
            </a:br>
            <a:r>
              <a:rPr lang="en-US" sz="2400" dirty="0">
                <a:solidFill>
                  <a:schemeClr val="bg1"/>
                </a:solidFill>
                <a:latin typeface="+mj-lt"/>
              </a:rPr>
              <a:t>template (</a:t>
            </a:r>
            <a:r>
              <a:rPr lang="en-US" sz="2400" dirty="0">
                <a:solidFill>
                  <a:schemeClr val="bg1"/>
                </a:solidFill>
                <a:latin typeface="+mj-lt"/>
                <a:hlinkClick r:id="rId2"/>
              </a:rPr>
              <a:t>link</a:t>
            </a:r>
            <a:r>
              <a:rPr lang="en-US" sz="2400" dirty="0">
                <a:solidFill>
                  <a:schemeClr val="bg1"/>
                </a:solidFill>
                <a:latin typeface="+mj-lt"/>
              </a:rPr>
              <a:t>) and</a:t>
            </a:r>
            <a:br>
              <a:rPr lang="en-US" sz="2400" dirty="0">
                <a:solidFill>
                  <a:schemeClr val="bg1"/>
                </a:solidFill>
                <a:latin typeface="+mj-lt"/>
              </a:rPr>
            </a:br>
            <a:r>
              <a:rPr lang="en-US" sz="2400" dirty="0">
                <a:solidFill>
                  <a:schemeClr val="bg1"/>
                </a:solidFill>
                <a:latin typeface="+mj-lt"/>
              </a:rPr>
              <a:t>proceed to the</a:t>
            </a:r>
            <a:br>
              <a:rPr lang="en-US" sz="2400" dirty="0">
                <a:solidFill>
                  <a:schemeClr val="bg1"/>
                </a:solidFill>
                <a:latin typeface="+mj-lt"/>
              </a:rPr>
            </a:br>
            <a:r>
              <a:rPr lang="en-US" sz="2400" dirty="0">
                <a:solidFill>
                  <a:schemeClr val="bg1"/>
                </a:solidFill>
                <a:latin typeface="+mj-lt"/>
              </a:rPr>
              <a:t>assessment</a:t>
            </a:r>
          </a:p>
        </p:txBody>
      </p:sp>
      <p:sp>
        <p:nvSpPr>
          <p:cNvPr id="9" name="Arc 8">
            <a:extLst>
              <a:ext uri="{FF2B5EF4-FFF2-40B4-BE49-F238E27FC236}">
                <a16:creationId xmlns:a16="http://schemas.microsoft.com/office/drawing/2014/main" id="{F789D123-95B2-4F60-9E69-6902660951C5}"/>
              </a:ext>
            </a:extLst>
          </p:cNvPr>
          <p:cNvSpPr/>
          <p:nvPr/>
        </p:nvSpPr>
        <p:spPr>
          <a:xfrm rot="5400000">
            <a:off x="8544494" y="1739878"/>
            <a:ext cx="3381852" cy="3381852"/>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spTree>
    <p:extLst>
      <p:ext uri="{BB962C8B-B14F-4D97-AF65-F5344CB8AC3E}">
        <p14:creationId xmlns:p14="http://schemas.microsoft.com/office/powerpoint/2010/main" val="14171464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FF98-8E7E-4DBA-A9D9-088C70423EE3}"/>
              </a:ext>
            </a:extLst>
          </p:cNvPr>
          <p:cNvSpPr>
            <a:spLocks noGrp="1"/>
          </p:cNvSpPr>
          <p:nvPr>
            <p:ph type="title"/>
          </p:nvPr>
        </p:nvSpPr>
        <p:spPr/>
        <p:txBody>
          <a:bodyPr/>
          <a:lstStyle/>
          <a:p>
            <a:r>
              <a:rPr lang="en-US" dirty="0"/>
              <a:t>Azure in CSP model</a:t>
            </a:r>
            <a:endParaRPr lang="en-IN" dirty="0"/>
          </a:p>
        </p:txBody>
      </p:sp>
    </p:spTree>
    <p:extLst>
      <p:ext uri="{BB962C8B-B14F-4D97-AF65-F5344CB8AC3E}">
        <p14:creationId xmlns:p14="http://schemas.microsoft.com/office/powerpoint/2010/main" val="42081584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7E8C-05CA-4C29-8924-592445424685}"/>
              </a:ext>
            </a:extLst>
          </p:cNvPr>
          <p:cNvSpPr>
            <a:spLocks noGrp="1"/>
          </p:cNvSpPr>
          <p:nvPr>
            <p:ph type="title"/>
          </p:nvPr>
        </p:nvSpPr>
        <p:spPr/>
        <p:txBody>
          <a:bodyPr/>
          <a:lstStyle/>
          <a:p>
            <a:r>
              <a:rPr lang="en-US" dirty="0"/>
              <a:t>Cloud Solution Provider (CSP) – Innovative Business model for Microsoft Partners</a:t>
            </a:r>
            <a:endParaRPr lang="en-IN" dirty="0"/>
          </a:p>
        </p:txBody>
      </p:sp>
      <p:sp>
        <p:nvSpPr>
          <p:cNvPr id="5" name="Rectangle 4">
            <a:extLst>
              <a:ext uri="{FF2B5EF4-FFF2-40B4-BE49-F238E27FC236}">
                <a16:creationId xmlns:a16="http://schemas.microsoft.com/office/drawing/2014/main" id="{9287362E-A9C3-4455-99DF-B44EF29B57F3}"/>
              </a:ext>
            </a:extLst>
          </p:cNvPr>
          <p:cNvSpPr/>
          <p:nvPr/>
        </p:nvSpPr>
        <p:spPr bwMode="auto">
          <a:xfrm>
            <a:off x="7029441" y="4616799"/>
            <a:ext cx="488332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mj-lt"/>
                <a:ea typeface="+mn-ea"/>
                <a:cs typeface="+mn-cs"/>
              </a:rPr>
              <a:t>Own customer relationship</a:t>
            </a:r>
          </a:p>
        </p:txBody>
      </p:sp>
      <p:grpSp>
        <p:nvGrpSpPr>
          <p:cNvPr id="6" name="Group 314">
            <a:extLst>
              <a:ext uri="{FF2B5EF4-FFF2-40B4-BE49-F238E27FC236}">
                <a16:creationId xmlns:a16="http://schemas.microsoft.com/office/drawing/2014/main" id="{1525B989-5B8C-491A-833E-80E6FF5FD17A}"/>
              </a:ext>
            </a:extLst>
          </p:cNvPr>
          <p:cNvGrpSpPr>
            <a:grpSpLocks noChangeAspect="1"/>
          </p:cNvGrpSpPr>
          <p:nvPr/>
        </p:nvGrpSpPr>
        <p:grpSpPr bwMode="auto">
          <a:xfrm>
            <a:off x="6090522" y="4604349"/>
            <a:ext cx="747278" cy="455787"/>
            <a:chOff x="4138" y="1351"/>
            <a:chExt cx="423" cy="258"/>
          </a:xfrm>
          <a:solidFill>
            <a:schemeClr val="accent1"/>
          </a:solidFill>
        </p:grpSpPr>
        <p:sp>
          <p:nvSpPr>
            <p:cNvPr id="7" name="Freeform 315">
              <a:extLst>
                <a:ext uri="{FF2B5EF4-FFF2-40B4-BE49-F238E27FC236}">
                  <a16:creationId xmlns:a16="http://schemas.microsoft.com/office/drawing/2014/main" id="{DAF84B7B-C2E1-4946-B4FA-930BC7440517}"/>
                </a:ext>
              </a:extLst>
            </p:cNvPr>
            <p:cNvSpPr>
              <a:spLocks/>
            </p:cNvSpPr>
            <p:nvPr/>
          </p:nvSpPr>
          <p:spPr bwMode="auto">
            <a:xfrm>
              <a:off x="4188" y="1386"/>
              <a:ext cx="308" cy="223"/>
            </a:xfrm>
            <a:custGeom>
              <a:avLst/>
              <a:gdLst>
                <a:gd name="T0" fmla="*/ 613 w 629"/>
                <a:gd name="T1" fmla="*/ 278 h 455"/>
                <a:gd name="T2" fmla="*/ 348 w 629"/>
                <a:gd name="T3" fmla="*/ 88 h 455"/>
                <a:gd name="T4" fmla="*/ 289 w 629"/>
                <a:gd name="T5" fmla="*/ 62 h 455"/>
                <a:gd name="T6" fmla="*/ 197 w 629"/>
                <a:gd name="T7" fmla="*/ 111 h 455"/>
                <a:gd name="T8" fmla="*/ 187 w 629"/>
                <a:gd name="T9" fmla="*/ 118 h 455"/>
                <a:gd name="T10" fmla="*/ 145 w 629"/>
                <a:gd name="T11" fmla="*/ 124 h 455"/>
                <a:gd name="T12" fmla="*/ 145 w 629"/>
                <a:gd name="T13" fmla="*/ 124 h 455"/>
                <a:gd name="T14" fmla="*/ 86 w 629"/>
                <a:gd name="T15" fmla="*/ 88 h 455"/>
                <a:gd name="T16" fmla="*/ 79 w 629"/>
                <a:gd name="T17" fmla="*/ 46 h 455"/>
                <a:gd name="T18" fmla="*/ 102 w 629"/>
                <a:gd name="T19" fmla="*/ 0 h 455"/>
                <a:gd name="T20" fmla="*/ 69 w 629"/>
                <a:gd name="T21" fmla="*/ 0 h 455"/>
                <a:gd name="T22" fmla="*/ 4 w 629"/>
                <a:gd name="T23" fmla="*/ 262 h 455"/>
                <a:gd name="T24" fmla="*/ 14 w 629"/>
                <a:gd name="T25" fmla="*/ 265 h 455"/>
                <a:gd name="T26" fmla="*/ 53 w 629"/>
                <a:gd name="T27" fmla="*/ 232 h 455"/>
                <a:gd name="T28" fmla="*/ 73 w 629"/>
                <a:gd name="T29" fmla="*/ 232 h 455"/>
                <a:gd name="T30" fmla="*/ 105 w 629"/>
                <a:gd name="T31" fmla="*/ 245 h 455"/>
                <a:gd name="T32" fmla="*/ 145 w 629"/>
                <a:gd name="T33" fmla="*/ 239 h 455"/>
                <a:gd name="T34" fmla="*/ 148 w 629"/>
                <a:gd name="T35" fmla="*/ 239 h 455"/>
                <a:gd name="T36" fmla="*/ 177 w 629"/>
                <a:gd name="T37" fmla="*/ 252 h 455"/>
                <a:gd name="T38" fmla="*/ 217 w 629"/>
                <a:gd name="T39" fmla="*/ 245 h 455"/>
                <a:gd name="T40" fmla="*/ 223 w 629"/>
                <a:gd name="T41" fmla="*/ 245 h 455"/>
                <a:gd name="T42" fmla="*/ 266 w 629"/>
                <a:gd name="T43" fmla="*/ 291 h 455"/>
                <a:gd name="T44" fmla="*/ 279 w 629"/>
                <a:gd name="T45" fmla="*/ 291 h 455"/>
                <a:gd name="T46" fmla="*/ 285 w 629"/>
                <a:gd name="T47" fmla="*/ 294 h 455"/>
                <a:gd name="T48" fmla="*/ 331 w 629"/>
                <a:gd name="T49" fmla="*/ 357 h 455"/>
                <a:gd name="T50" fmla="*/ 331 w 629"/>
                <a:gd name="T51" fmla="*/ 363 h 455"/>
                <a:gd name="T52" fmla="*/ 322 w 629"/>
                <a:gd name="T53" fmla="*/ 412 h 455"/>
                <a:gd name="T54" fmla="*/ 380 w 629"/>
                <a:gd name="T55" fmla="*/ 455 h 455"/>
                <a:gd name="T56" fmla="*/ 410 w 629"/>
                <a:gd name="T57" fmla="*/ 438 h 455"/>
                <a:gd name="T58" fmla="*/ 413 w 629"/>
                <a:gd name="T59" fmla="*/ 412 h 455"/>
                <a:gd name="T60" fmla="*/ 361 w 629"/>
                <a:gd name="T61" fmla="*/ 370 h 455"/>
                <a:gd name="T62" fmla="*/ 358 w 629"/>
                <a:gd name="T63" fmla="*/ 360 h 455"/>
                <a:gd name="T64" fmla="*/ 367 w 629"/>
                <a:gd name="T65" fmla="*/ 360 h 455"/>
                <a:gd name="T66" fmla="*/ 456 w 629"/>
                <a:gd name="T67" fmla="*/ 422 h 455"/>
                <a:gd name="T68" fmla="*/ 485 w 629"/>
                <a:gd name="T69" fmla="*/ 409 h 455"/>
                <a:gd name="T70" fmla="*/ 492 w 629"/>
                <a:gd name="T71" fmla="*/ 376 h 455"/>
                <a:gd name="T72" fmla="*/ 390 w 629"/>
                <a:gd name="T73" fmla="*/ 307 h 455"/>
                <a:gd name="T74" fmla="*/ 390 w 629"/>
                <a:gd name="T75" fmla="*/ 298 h 455"/>
                <a:gd name="T76" fmla="*/ 400 w 629"/>
                <a:gd name="T77" fmla="*/ 294 h 455"/>
                <a:gd name="T78" fmla="*/ 521 w 629"/>
                <a:gd name="T79" fmla="*/ 383 h 455"/>
                <a:gd name="T80" fmla="*/ 551 w 629"/>
                <a:gd name="T81" fmla="*/ 366 h 455"/>
                <a:gd name="T82" fmla="*/ 557 w 629"/>
                <a:gd name="T83" fmla="*/ 337 h 455"/>
                <a:gd name="T84" fmla="*/ 459 w 629"/>
                <a:gd name="T85" fmla="*/ 268 h 455"/>
                <a:gd name="T86" fmla="*/ 456 w 629"/>
                <a:gd name="T87" fmla="*/ 258 h 455"/>
                <a:gd name="T88" fmla="*/ 466 w 629"/>
                <a:gd name="T89" fmla="*/ 255 h 455"/>
                <a:gd name="T90" fmla="*/ 587 w 629"/>
                <a:gd name="T91" fmla="*/ 343 h 455"/>
                <a:gd name="T92" fmla="*/ 620 w 629"/>
                <a:gd name="T93" fmla="*/ 327 h 455"/>
                <a:gd name="T94" fmla="*/ 613 w 629"/>
                <a:gd name="T95" fmla="*/ 27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9" h="455">
                  <a:moveTo>
                    <a:pt x="613" y="278"/>
                  </a:moveTo>
                  <a:cubicBezTo>
                    <a:pt x="348" y="88"/>
                    <a:pt x="348" y="88"/>
                    <a:pt x="348" y="88"/>
                  </a:cubicBezTo>
                  <a:cubicBezTo>
                    <a:pt x="289" y="62"/>
                    <a:pt x="289" y="62"/>
                    <a:pt x="289" y="62"/>
                  </a:cubicBezTo>
                  <a:cubicBezTo>
                    <a:pt x="197" y="111"/>
                    <a:pt x="197" y="111"/>
                    <a:pt x="197" y="111"/>
                  </a:cubicBezTo>
                  <a:cubicBezTo>
                    <a:pt x="187" y="118"/>
                    <a:pt x="187" y="118"/>
                    <a:pt x="187" y="118"/>
                  </a:cubicBezTo>
                  <a:cubicBezTo>
                    <a:pt x="174" y="124"/>
                    <a:pt x="158" y="127"/>
                    <a:pt x="145" y="124"/>
                  </a:cubicBezTo>
                  <a:cubicBezTo>
                    <a:pt x="145" y="124"/>
                    <a:pt x="145" y="124"/>
                    <a:pt x="145" y="124"/>
                  </a:cubicBezTo>
                  <a:cubicBezTo>
                    <a:pt x="122" y="124"/>
                    <a:pt x="99" y="111"/>
                    <a:pt x="86" y="88"/>
                  </a:cubicBezTo>
                  <a:cubicBezTo>
                    <a:pt x="79" y="75"/>
                    <a:pt x="76" y="62"/>
                    <a:pt x="79" y="46"/>
                  </a:cubicBezTo>
                  <a:cubicBezTo>
                    <a:pt x="79" y="29"/>
                    <a:pt x="89" y="13"/>
                    <a:pt x="102" y="0"/>
                  </a:cubicBezTo>
                  <a:cubicBezTo>
                    <a:pt x="82" y="0"/>
                    <a:pt x="69" y="0"/>
                    <a:pt x="69" y="0"/>
                  </a:cubicBezTo>
                  <a:cubicBezTo>
                    <a:pt x="69" y="0"/>
                    <a:pt x="0" y="131"/>
                    <a:pt x="4" y="262"/>
                  </a:cubicBezTo>
                  <a:cubicBezTo>
                    <a:pt x="14" y="265"/>
                    <a:pt x="14" y="265"/>
                    <a:pt x="14" y="265"/>
                  </a:cubicBezTo>
                  <a:cubicBezTo>
                    <a:pt x="20" y="249"/>
                    <a:pt x="33" y="239"/>
                    <a:pt x="53" y="232"/>
                  </a:cubicBezTo>
                  <a:cubicBezTo>
                    <a:pt x="59" y="232"/>
                    <a:pt x="66" y="232"/>
                    <a:pt x="73" y="232"/>
                  </a:cubicBezTo>
                  <a:cubicBezTo>
                    <a:pt x="82" y="232"/>
                    <a:pt x="95" y="239"/>
                    <a:pt x="105" y="245"/>
                  </a:cubicBezTo>
                  <a:cubicBezTo>
                    <a:pt x="118" y="239"/>
                    <a:pt x="131" y="235"/>
                    <a:pt x="145" y="239"/>
                  </a:cubicBezTo>
                  <a:cubicBezTo>
                    <a:pt x="148" y="239"/>
                    <a:pt x="148" y="239"/>
                    <a:pt x="148" y="239"/>
                  </a:cubicBezTo>
                  <a:cubicBezTo>
                    <a:pt x="161" y="239"/>
                    <a:pt x="171" y="245"/>
                    <a:pt x="177" y="252"/>
                  </a:cubicBezTo>
                  <a:cubicBezTo>
                    <a:pt x="187" y="245"/>
                    <a:pt x="200" y="242"/>
                    <a:pt x="217" y="245"/>
                  </a:cubicBezTo>
                  <a:cubicBezTo>
                    <a:pt x="217" y="245"/>
                    <a:pt x="220" y="245"/>
                    <a:pt x="223" y="245"/>
                  </a:cubicBezTo>
                  <a:cubicBezTo>
                    <a:pt x="246" y="252"/>
                    <a:pt x="263" y="268"/>
                    <a:pt x="266" y="291"/>
                  </a:cubicBezTo>
                  <a:cubicBezTo>
                    <a:pt x="269" y="291"/>
                    <a:pt x="272" y="291"/>
                    <a:pt x="279" y="291"/>
                  </a:cubicBezTo>
                  <a:cubicBezTo>
                    <a:pt x="282" y="291"/>
                    <a:pt x="282" y="291"/>
                    <a:pt x="285" y="294"/>
                  </a:cubicBezTo>
                  <a:cubicBezTo>
                    <a:pt x="315" y="301"/>
                    <a:pt x="335" y="327"/>
                    <a:pt x="331" y="357"/>
                  </a:cubicBezTo>
                  <a:cubicBezTo>
                    <a:pt x="331" y="360"/>
                    <a:pt x="331" y="363"/>
                    <a:pt x="331" y="363"/>
                  </a:cubicBezTo>
                  <a:cubicBezTo>
                    <a:pt x="322" y="412"/>
                    <a:pt x="322" y="412"/>
                    <a:pt x="322" y="412"/>
                  </a:cubicBezTo>
                  <a:cubicBezTo>
                    <a:pt x="380" y="455"/>
                    <a:pt x="380" y="455"/>
                    <a:pt x="380" y="455"/>
                  </a:cubicBezTo>
                  <a:cubicBezTo>
                    <a:pt x="390" y="455"/>
                    <a:pt x="400" y="448"/>
                    <a:pt x="410" y="438"/>
                  </a:cubicBezTo>
                  <a:cubicBezTo>
                    <a:pt x="413" y="432"/>
                    <a:pt x="417" y="422"/>
                    <a:pt x="413" y="412"/>
                  </a:cubicBezTo>
                  <a:cubicBezTo>
                    <a:pt x="361" y="370"/>
                    <a:pt x="361" y="370"/>
                    <a:pt x="361" y="370"/>
                  </a:cubicBezTo>
                  <a:cubicBezTo>
                    <a:pt x="358" y="366"/>
                    <a:pt x="358" y="363"/>
                    <a:pt x="358" y="360"/>
                  </a:cubicBezTo>
                  <a:cubicBezTo>
                    <a:pt x="361" y="357"/>
                    <a:pt x="364" y="357"/>
                    <a:pt x="367" y="360"/>
                  </a:cubicBezTo>
                  <a:cubicBezTo>
                    <a:pt x="456" y="422"/>
                    <a:pt x="456" y="422"/>
                    <a:pt x="456" y="422"/>
                  </a:cubicBezTo>
                  <a:cubicBezTo>
                    <a:pt x="469" y="422"/>
                    <a:pt x="479" y="419"/>
                    <a:pt x="485" y="409"/>
                  </a:cubicBezTo>
                  <a:cubicBezTo>
                    <a:pt x="492" y="399"/>
                    <a:pt x="492" y="389"/>
                    <a:pt x="492" y="376"/>
                  </a:cubicBezTo>
                  <a:cubicBezTo>
                    <a:pt x="390" y="307"/>
                    <a:pt x="390" y="307"/>
                    <a:pt x="390" y="307"/>
                  </a:cubicBezTo>
                  <a:cubicBezTo>
                    <a:pt x="387" y="304"/>
                    <a:pt x="387" y="301"/>
                    <a:pt x="390" y="298"/>
                  </a:cubicBezTo>
                  <a:cubicBezTo>
                    <a:pt x="390" y="294"/>
                    <a:pt x="397" y="294"/>
                    <a:pt x="400" y="294"/>
                  </a:cubicBezTo>
                  <a:cubicBezTo>
                    <a:pt x="521" y="383"/>
                    <a:pt x="521" y="383"/>
                    <a:pt x="521" y="383"/>
                  </a:cubicBezTo>
                  <a:cubicBezTo>
                    <a:pt x="531" y="383"/>
                    <a:pt x="544" y="376"/>
                    <a:pt x="551" y="366"/>
                  </a:cubicBezTo>
                  <a:cubicBezTo>
                    <a:pt x="557" y="357"/>
                    <a:pt x="557" y="347"/>
                    <a:pt x="557" y="337"/>
                  </a:cubicBezTo>
                  <a:cubicBezTo>
                    <a:pt x="459" y="268"/>
                    <a:pt x="459" y="268"/>
                    <a:pt x="459" y="268"/>
                  </a:cubicBezTo>
                  <a:cubicBezTo>
                    <a:pt x="456" y="265"/>
                    <a:pt x="456" y="262"/>
                    <a:pt x="456" y="258"/>
                  </a:cubicBezTo>
                  <a:cubicBezTo>
                    <a:pt x="459" y="255"/>
                    <a:pt x="462" y="252"/>
                    <a:pt x="466" y="255"/>
                  </a:cubicBezTo>
                  <a:cubicBezTo>
                    <a:pt x="587" y="343"/>
                    <a:pt x="587" y="343"/>
                    <a:pt x="587" y="343"/>
                  </a:cubicBezTo>
                  <a:cubicBezTo>
                    <a:pt x="603" y="343"/>
                    <a:pt x="613" y="337"/>
                    <a:pt x="620" y="327"/>
                  </a:cubicBezTo>
                  <a:cubicBezTo>
                    <a:pt x="629" y="311"/>
                    <a:pt x="626" y="288"/>
                    <a:pt x="613"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8" name="Freeform 316">
              <a:extLst>
                <a:ext uri="{FF2B5EF4-FFF2-40B4-BE49-F238E27FC236}">
                  <a16:creationId xmlns:a16="http://schemas.microsoft.com/office/drawing/2014/main" id="{EEA95335-DDB3-43BB-8800-C22C51109EDC}"/>
                </a:ext>
              </a:extLst>
            </p:cNvPr>
            <p:cNvSpPr>
              <a:spLocks/>
            </p:cNvSpPr>
            <p:nvPr/>
          </p:nvSpPr>
          <p:spPr bwMode="auto">
            <a:xfrm>
              <a:off x="4237" y="1351"/>
              <a:ext cx="284" cy="164"/>
            </a:xfrm>
            <a:custGeom>
              <a:avLst/>
              <a:gdLst>
                <a:gd name="T0" fmla="*/ 422 w 583"/>
                <a:gd name="T1" fmla="*/ 105 h 334"/>
                <a:gd name="T2" fmla="*/ 396 w 583"/>
                <a:gd name="T3" fmla="*/ 95 h 334"/>
                <a:gd name="T4" fmla="*/ 206 w 583"/>
                <a:gd name="T5" fmla="*/ 6 h 334"/>
                <a:gd name="T6" fmla="*/ 164 w 583"/>
                <a:gd name="T7" fmla="*/ 10 h 334"/>
                <a:gd name="T8" fmla="*/ 85 w 583"/>
                <a:gd name="T9" fmla="*/ 52 h 334"/>
                <a:gd name="T10" fmla="*/ 29 w 583"/>
                <a:gd name="T11" fmla="*/ 85 h 334"/>
                <a:gd name="T12" fmla="*/ 13 w 583"/>
                <a:gd name="T13" fmla="*/ 150 h 334"/>
                <a:gd name="T14" fmla="*/ 49 w 583"/>
                <a:gd name="T15" fmla="*/ 173 h 334"/>
                <a:gd name="T16" fmla="*/ 75 w 583"/>
                <a:gd name="T17" fmla="*/ 167 h 334"/>
                <a:gd name="T18" fmla="*/ 75 w 583"/>
                <a:gd name="T19" fmla="*/ 167 h 334"/>
                <a:gd name="T20" fmla="*/ 190 w 583"/>
                <a:gd name="T21" fmla="*/ 108 h 334"/>
                <a:gd name="T22" fmla="*/ 262 w 583"/>
                <a:gd name="T23" fmla="*/ 141 h 334"/>
                <a:gd name="T24" fmla="*/ 363 w 583"/>
                <a:gd name="T25" fmla="*/ 213 h 334"/>
                <a:gd name="T26" fmla="*/ 527 w 583"/>
                <a:gd name="T27" fmla="*/ 330 h 334"/>
                <a:gd name="T28" fmla="*/ 530 w 583"/>
                <a:gd name="T29" fmla="*/ 334 h 334"/>
                <a:gd name="T30" fmla="*/ 576 w 583"/>
                <a:gd name="T31" fmla="*/ 324 h 334"/>
                <a:gd name="T32" fmla="*/ 514 w 583"/>
                <a:gd name="T33" fmla="*/ 98 h 334"/>
                <a:gd name="T34" fmla="*/ 422 w 583"/>
                <a:gd name="T35" fmla="*/ 1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334">
                  <a:moveTo>
                    <a:pt x="422" y="105"/>
                  </a:moveTo>
                  <a:cubicBezTo>
                    <a:pt x="416" y="105"/>
                    <a:pt x="406" y="101"/>
                    <a:pt x="396" y="95"/>
                  </a:cubicBezTo>
                  <a:cubicBezTo>
                    <a:pt x="206" y="6"/>
                    <a:pt x="206" y="6"/>
                    <a:pt x="206" y="6"/>
                  </a:cubicBezTo>
                  <a:cubicBezTo>
                    <a:pt x="193" y="0"/>
                    <a:pt x="177" y="3"/>
                    <a:pt x="164" y="10"/>
                  </a:cubicBezTo>
                  <a:cubicBezTo>
                    <a:pt x="85" y="52"/>
                    <a:pt x="85" y="52"/>
                    <a:pt x="85" y="52"/>
                  </a:cubicBezTo>
                  <a:cubicBezTo>
                    <a:pt x="29" y="85"/>
                    <a:pt x="29" y="85"/>
                    <a:pt x="29" y="85"/>
                  </a:cubicBezTo>
                  <a:cubicBezTo>
                    <a:pt x="6" y="98"/>
                    <a:pt x="0" y="127"/>
                    <a:pt x="13" y="150"/>
                  </a:cubicBezTo>
                  <a:cubicBezTo>
                    <a:pt x="19" y="163"/>
                    <a:pt x="32" y="173"/>
                    <a:pt x="49" y="173"/>
                  </a:cubicBezTo>
                  <a:cubicBezTo>
                    <a:pt x="59" y="173"/>
                    <a:pt x="69" y="173"/>
                    <a:pt x="75" y="167"/>
                  </a:cubicBezTo>
                  <a:cubicBezTo>
                    <a:pt x="75" y="167"/>
                    <a:pt x="75" y="167"/>
                    <a:pt x="75" y="167"/>
                  </a:cubicBezTo>
                  <a:cubicBezTo>
                    <a:pt x="190" y="108"/>
                    <a:pt x="190" y="108"/>
                    <a:pt x="190" y="108"/>
                  </a:cubicBezTo>
                  <a:cubicBezTo>
                    <a:pt x="262" y="141"/>
                    <a:pt x="262" y="141"/>
                    <a:pt x="262" y="141"/>
                  </a:cubicBezTo>
                  <a:cubicBezTo>
                    <a:pt x="363" y="213"/>
                    <a:pt x="363" y="213"/>
                    <a:pt x="363" y="213"/>
                  </a:cubicBezTo>
                  <a:cubicBezTo>
                    <a:pt x="527" y="330"/>
                    <a:pt x="527" y="330"/>
                    <a:pt x="527" y="330"/>
                  </a:cubicBezTo>
                  <a:cubicBezTo>
                    <a:pt x="530" y="334"/>
                    <a:pt x="530" y="334"/>
                    <a:pt x="530" y="334"/>
                  </a:cubicBezTo>
                  <a:cubicBezTo>
                    <a:pt x="576" y="324"/>
                    <a:pt x="576" y="324"/>
                    <a:pt x="576" y="324"/>
                  </a:cubicBezTo>
                  <a:cubicBezTo>
                    <a:pt x="583" y="170"/>
                    <a:pt x="514" y="98"/>
                    <a:pt x="514" y="98"/>
                  </a:cubicBezTo>
                  <a:cubicBezTo>
                    <a:pt x="514" y="98"/>
                    <a:pt x="442" y="111"/>
                    <a:pt x="42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9" name="Freeform 317">
              <a:extLst>
                <a:ext uri="{FF2B5EF4-FFF2-40B4-BE49-F238E27FC236}">
                  <a16:creationId xmlns:a16="http://schemas.microsoft.com/office/drawing/2014/main" id="{BA653304-E354-4AB6-A26E-CF99852F6368}"/>
                </a:ext>
              </a:extLst>
            </p:cNvPr>
            <p:cNvSpPr>
              <a:spLocks/>
            </p:cNvSpPr>
            <p:nvPr/>
          </p:nvSpPr>
          <p:spPr bwMode="auto">
            <a:xfrm>
              <a:off x="4202" y="1510"/>
              <a:ext cx="139" cy="96"/>
            </a:xfrm>
            <a:custGeom>
              <a:avLst/>
              <a:gdLst>
                <a:gd name="T0" fmla="*/ 255 w 285"/>
                <a:gd name="T1" fmla="*/ 65 h 196"/>
                <a:gd name="T2" fmla="*/ 213 w 285"/>
                <a:gd name="T3" fmla="*/ 82 h 196"/>
                <a:gd name="T4" fmla="*/ 216 w 285"/>
                <a:gd name="T5" fmla="*/ 59 h 196"/>
                <a:gd name="T6" fmla="*/ 190 w 285"/>
                <a:gd name="T7" fmla="*/ 16 h 196"/>
                <a:gd name="T8" fmla="*/ 147 w 285"/>
                <a:gd name="T9" fmla="*/ 42 h 196"/>
                <a:gd name="T10" fmla="*/ 147 w 285"/>
                <a:gd name="T11" fmla="*/ 46 h 196"/>
                <a:gd name="T12" fmla="*/ 118 w 285"/>
                <a:gd name="T13" fmla="*/ 10 h 196"/>
                <a:gd name="T14" fmla="*/ 78 w 285"/>
                <a:gd name="T15" fmla="*/ 33 h 196"/>
                <a:gd name="T16" fmla="*/ 78 w 285"/>
                <a:gd name="T17" fmla="*/ 33 h 196"/>
                <a:gd name="T18" fmla="*/ 32 w 285"/>
                <a:gd name="T19" fmla="*/ 3 h 196"/>
                <a:gd name="T20" fmla="*/ 3 w 285"/>
                <a:gd name="T21" fmla="*/ 46 h 196"/>
                <a:gd name="T22" fmla="*/ 13 w 285"/>
                <a:gd name="T23" fmla="*/ 91 h 196"/>
                <a:gd name="T24" fmla="*/ 46 w 285"/>
                <a:gd name="T25" fmla="*/ 121 h 196"/>
                <a:gd name="T26" fmla="*/ 55 w 285"/>
                <a:gd name="T27" fmla="*/ 121 h 196"/>
                <a:gd name="T28" fmla="*/ 62 w 285"/>
                <a:gd name="T29" fmla="*/ 118 h 196"/>
                <a:gd name="T30" fmla="*/ 91 w 285"/>
                <a:gd name="T31" fmla="*/ 144 h 196"/>
                <a:gd name="T32" fmla="*/ 95 w 285"/>
                <a:gd name="T33" fmla="*/ 144 h 196"/>
                <a:gd name="T34" fmla="*/ 131 w 285"/>
                <a:gd name="T35" fmla="*/ 127 h 196"/>
                <a:gd name="T36" fmla="*/ 127 w 285"/>
                <a:gd name="T37" fmla="*/ 131 h 196"/>
                <a:gd name="T38" fmla="*/ 157 w 285"/>
                <a:gd name="T39" fmla="*/ 173 h 196"/>
                <a:gd name="T40" fmla="*/ 160 w 285"/>
                <a:gd name="T41" fmla="*/ 173 h 196"/>
                <a:gd name="T42" fmla="*/ 193 w 285"/>
                <a:gd name="T43" fmla="*/ 157 h 196"/>
                <a:gd name="T44" fmla="*/ 222 w 285"/>
                <a:gd name="T45" fmla="*/ 196 h 196"/>
                <a:gd name="T46" fmla="*/ 226 w 285"/>
                <a:gd name="T47" fmla="*/ 196 h 196"/>
                <a:gd name="T48" fmla="*/ 268 w 285"/>
                <a:gd name="T49" fmla="*/ 167 h 196"/>
                <a:gd name="T50" fmla="*/ 281 w 285"/>
                <a:gd name="T51" fmla="*/ 108 h 196"/>
                <a:gd name="T52" fmla="*/ 255 w 285"/>
                <a:gd name="T53" fmla="*/ 6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5" h="196">
                  <a:moveTo>
                    <a:pt x="255" y="65"/>
                  </a:moveTo>
                  <a:cubicBezTo>
                    <a:pt x="236" y="62"/>
                    <a:pt x="219" y="69"/>
                    <a:pt x="213" y="82"/>
                  </a:cubicBezTo>
                  <a:cubicBezTo>
                    <a:pt x="216" y="59"/>
                    <a:pt x="216" y="59"/>
                    <a:pt x="216" y="59"/>
                  </a:cubicBezTo>
                  <a:cubicBezTo>
                    <a:pt x="222" y="39"/>
                    <a:pt x="209" y="19"/>
                    <a:pt x="190" y="16"/>
                  </a:cubicBezTo>
                  <a:cubicBezTo>
                    <a:pt x="170" y="13"/>
                    <a:pt x="150" y="23"/>
                    <a:pt x="147" y="42"/>
                  </a:cubicBezTo>
                  <a:cubicBezTo>
                    <a:pt x="147" y="46"/>
                    <a:pt x="147" y="46"/>
                    <a:pt x="147" y="46"/>
                  </a:cubicBezTo>
                  <a:cubicBezTo>
                    <a:pt x="147" y="29"/>
                    <a:pt x="134" y="13"/>
                    <a:pt x="118" y="10"/>
                  </a:cubicBezTo>
                  <a:cubicBezTo>
                    <a:pt x="101" y="6"/>
                    <a:pt x="82" y="16"/>
                    <a:pt x="78" y="33"/>
                  </a:cubicBezTo>
                  <a:cubicBezTo>
                    <a:pt x="78" y="33"/>
                    <a:pt x="78" y="33"/>
                    <a:pt x="78" y="33"/>
                  </a:cubicBezTo>
                  <a:cubicBezTo>
                    <a:pt x="72" y="13"/>
                    <a:pt x="49" y="0"/>
                    <a:pt x="32" y="3"/>
                  </a:cubicBezTo>
                  <a:cubicBezTo>
                    <a:pt x="13" y="10"/>
                    <a:pt x="0" y="26"/>
                    <a:pt x="3" y="46"/>
                  </a:cubicBezTo>
                  <a:cubicBezTo>
                    <a:pt x="13" y="91"/>
                    <a:pt x="13" y="91"/>
                    <a:pt x="13" y="91"/>
                  </a:cubicBezTo>
                  <a:cubicBezTo>
                    <a:pt x="16" y="105"/>
                    <a:pt x="29" y="121"/>
                    <a:pt x="46" y="121"/>
                  </a:cubicBezTo>
                  <a:cubicBezTo>
                    <a:pt x="49" y="121"/>
                    <a:pt x="52" y="121"/>
                    <a:pt x="55" y="121"/>
                  </a:cubicBezTo>
                  <a:cubicBezTo>
                    <a:pt x="59" y="121"/>
                    <a:pt x="59" y="121"/>
                    <a:pt x="62" y="118"/>
                  </a:cubicBezTo>
                  <a:cubicBezTo>
                    <a:pt x="65" y="131"/>
                    <a:pt x="78" y="141"/>
                    <a:pt x="91" y="144"/>
                  </a:cubicBezTo>
                  <a:cubicBezTo>
                    <a:pt x="95" y="144"/>
                    <a:pt x="95" y="144"/>
                    <a:pt x="95" y="144"/>
                  </a:cubicBezTo>
                  <a:cubicBezTo>
                    <a:pt x="108" y="144"/>
                    <a:pt x="121" y="137"/>
                    <a:pt x="131" y="127"/>
                  </a:cubicBezTo>
                  <a:cubicBezTo>
                    <a:pt x="127" y="131"/>
                    <a:pt x="127" y="131"/>
                    <a:pt x="127" y="131"/>
                  </a:cubicBezTo>
                  <a:cubicBezTo>
                    <a:pt x="124" y="147"/>
                    <a:pt x="137" y="167"/>
                    <a:pt x="157" y="173"/>
                  </a:cubicBezTo>
                  <a:cubicBezTo>
                    <a:pt x="157" y="173"/>
                    <a:pt x="157" y="173"/>
                    <a:pt x="160" y="173"/>
                  </a:cubicBezTo>
                  <a:cubicBezTo>
                    <a:pt x="173" y="173"/>
                    <a:pt x="186" y="167"/>
                    <a:pt x="193" y="157"/>
                  </a:cubicBezTo>
                  <a:cubicBezTo>
                    <a:pt x="193" y="173"/>
                    <a:pt x="203" y="190"/>
                    <a:pt x="222" y="196"/>
                  </a:cubicBezTo>
                  <a:cubicBezTo>
                    <a:pt x="222" y="196"/>
                    <a:pt x="222" y="196"/>
                    <a:pt x="226" y="196"/>
                  </a:cubicBezTo>
                  <a:cubicBezTo>
                    <a:pt x="242" y="196"/>
                    <a:pt x="262" y="186"/>
                    <a:pt x="268" y="167"/>
                  </a:cubicBezTo>
                  <a:cubicBezTo>
                    <a:pt x="281" y="108"/>
                    <a:pt x="281" y="108"/>
                    <a:pt x="281" y="108"/>
                  </a:cubicBezTo>
                  <a:cubicBezTo>
                    <a:pt x="285" y="88"/>
                    <a:pt x="272" y="69"/>
                    <a:pt x="25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0" name="Freeform 318">
              <a:extLst>
                <a:ext uri="{FF2B5EF4-FFF2-40B4-BE49-F238E27FC236}">
                  <a16:creationId xmlns:a16="http://schemas.microsoft.com/office/drawing/2014/main" id="{343B48F9-DD4E-4DBD-ADAF-50745CEF8913}"/>
                </a:ext>
              </a:extLst>
            </p:cNvPr>
            <p:cNvSpPr>
              <a:spLocks/>
            </p:cNvSpPr>
            <p:nvPr/>
          </p:nvSpPr>
          <p:spPr bwMode="auto">
            <a:xfrm>
              <a:off x="4493" y="1376"/>
              <a:ext cx="68" cy="140"/>
            </a:xfrm>
            <a:custGeom>
              <a:avLst/>
              <a:gdLst>
                <a:gd name="T0" fmla="*/ 141 w 141"/>
                <a:gd name="T1" fmla="*/ 255 h 285"/>
                <a:gd name="T2" fmla="*/ 111 w 141"/>
                <a:gd name="T3" fmla="*/ 23 h 285"/>
                <a:gd name="T4" fmla="*/ 82 w 141"/>
                <a:gd name="T5" fmla="*/ 3 h 285"/>
                <a:gd name="T6" fmla="*/ 0 w 141"/>
                <a:gd name="T7" fmla="*/ 23 h 285"/>
                <a:gd name="T8" fmla="*/ 75 w 141"/>
                <a:gd name="T9" fmla="*/ 285 h 285"/>
                <a:gd name="T10" fmla="*/ 111 w 141"/>
                <a:gd name="T11" fmla="*/ 285 h 285"/>
                <a:gd name="T12" fmla="*/ 141 w 141"/>
                <a:gd name="T13" fmla="*/ 255 h 285"/>
              </a:gdLst>
              <a:ahLst/>
              <a:cxnLst>
                <a:cxn ang="0">
                  <a:pos x="T0" y="T1"/>
                </a:cxn>
                <a:cxn ang="0">
                  <a:pos x="T2" y="T3"/>
                </a:cxn>
                <a:cxn ang="0">
                  <a:pos x="T4" y="T5"/>
                </a:cxn>
                <a:cxn ang="0">
                  <a:pos x="T6" y="T7"/>
                </a:cxn>
                <a:cxn ang="0">
                  <a:pos x="T8" y="T9"/>
                </a:cxn>
                <a:cxn ang="0">
                  <a:pos x="T10" y="T11"/>
                </a:cxn>
                <a:cxn ang="0">
                  <a:pos x="T12" y="T13"/>
                </a:cxn>
              </a:cxnLst>
              <a:rect l="0" t="0" r="r" b="b"/>
              <a:pathLst>
                <a:path w="141" h="285">
                  <a:moveTo>
                    <a:pt x="141" y="255"/>
                  </a:moveTo>
                  <a:cubicBezTo>
                    <a:pt x="111" y="23"/>
                    <a:pt x="111" y="23"/>
                    <a:pt x="111" y="23"/>
                  </a:cubicBezTo>
                  <a:cubicBezTo>
                    <a:pt x="108" y="7"/>
                    <a:pt x="95" y="0"/>
                    <a:pt x="82" y="3"/>
                  </a:cubicBezTo>
                  <a:cubicBezTo>
                    <a:pt x="0" y="23"/>
                    <a:pt x="0" y="23"/>
                    <a:pt x="0" y="23"/>
                  </a:cubicBezTo>
                  <a:cubicBezTo>
                    <a:pt x="0" y="23"/>
                    <a:pt x="85" y="108"/>
                    <a:pt x="75" y="285"/>
                  </a:cubicBezTo>
                  <a:cubicBezTo>
                    <a:pt x="111" y="285"/>
                    <a:pt x="111" y="285"/>
                    <a:pt x="111" y="285"/>
                  </a:cubicBezTo>
                  <a:cubicBezTo>
                    <a:pt x="128" y="285"/>
                    <a:pt x="141" y="272"/>
                    <a:pt x="141"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1" name="Freeform 319">
              <a:extLst>
                <a:ext uri="{FF2B5EF4-FFF2-40B4-BE49-F238E27FC236}">
                  <a16:creationId xmlns:a16="http://schemas.microsoft.com/office/drawing/2014/main" id="{3FD396D8-20F2-4AA9-B9FA-C7F648B03D7F}"/>
                </a:ext>
              </a:extLst>
            </p:cNvPr>
            <p:cNvSpPr>
              <a:spLocks/>
            </p:cNvSpPr>
            <p:nvPr/>
          </p:nvSpPr>
          <p:spPr bwMode="auto">
            <a:xfrm>
              <a:off x="4138" y="1362"/>
              <a:ext cx="76" cy="154"/>
            </a:xfrm>
            <a:custGeom>
              <a:avLst/>
              <a:gdLst>
                <a:gd name="T0" fmla="*/ 157 w 157"/>
                <a:gd name="T1" fmla="*/ 29 h 314"/>
                <a:gd name="T2" fmla="*/ 118 w 157"/>
                <a:gd name="T3" fmla="*/ 6 h 314"/>
                <a:gd name="T4" fmla="*/ 82 w 157"/>
                <a:gd name="T5" fmla="*/ 19 h 314"/>
                <a:gd name="T6" fmla="*/ 6 w 157"/>
                <a:gd name="T7" fmla="*/ 268 h 314"/>
                <a:gd name="T8" fmla="*/ 23 w 157"/>
                <a:gd name="T9" fmla="*/ 301 h 314"/>
                <a:gd name="T10" fmla="*/ 85 w 157"/>
                <a:gd name="T11" fmla="*/ 314 h 314"/>
                <a:gd name="T12" fmla="*/ 157 w 157"/>
                <a:gd name="T13" fmla="*/ 29 h 314"/>
              </a:gdLst>
              <a:ahLst/>
              <a:cxnLst>
                <a:cxn ang="0">
                  <a:pos x="T0" y="T1"/>
                </a:cxn>
                <a:cxn ang="0">
                  <a:pos x="T2" y="T3"/>
                </a:cxn>
                <a:cxn ang="0">
                  <a:pos x="T4" y="T5"/>
                </a:cxn>
                <a:cxn ang="0">
                  <a:pos x="T6" y="T7"/>
                </a:cxn>
                <a:cxn ang="0">
                  <a:pos x="T8" y="T9"/>
                </a:cxn>
                <a:cxn ang="0">
                  <a:pos x="T10" y="T11"/>
                </a:cxn>
                <a:cxn ang="0">
                  <a:pos x="T12" y="T13"/>
                </a:cxn>
              </a:cxnLst>
              <a:rect l="0" t="0" r="r" b="b"/>
              <a:pathLst>
                <a:path w="157" h="314">
                  <a:moveTo>
                    <a:pt x="157" y="29"/>
                  </a:moveTo>
                  <a:cubicBezTo>
                    <a:pt x="118" y="6"/>
                    <a:pt x="118" y="6"/>
                    <a:pt x="118" y="6"/>
                  </a:cubicBezTo>
                  <a:cubicBezTo>
                    <a:pt x="101" y="0"/>
                    <a:pt x="88" y="6"/>
                    <a:pt x="82" y="19"/>
                  </a:cubicBezTo>
                  <a:cubicBezTo>
                    <a:pt x="6" y="268"/>
                    <a:pt x="6" y="268"/>
                    <a:pt x="6" y="268"/>
                  </a:cubicBezTo>
                  <a:cubicBezTo>
                    <a:pt x="0" y="288"/>
                    <a:pt x="9" y="301"/>
                    <a:pt x="23" y="301"/>
                  </a:cubicBezTo>
                  <a:cubicBezTo>
                    <a:pt x="85" y="314"/>
                    <a:pt x="85" y="314"/>
                    <a:pt x="85" y="314"/>
                  </a:cubicBezTo>
                  <a:cubicBezTo>
                    <a:pt x="78" y="173"/>
                    <a:pt x="157" y="29"/>
                    <a:pt x="15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grpSp>
      <p:sp>
        <p:nvSpPr>
          <p:cNvPr id="13" name="Rectangle 12">
            <a:extLst>
              <a:ext uri="{FF2B5EF4-FFF2-40B4-BE49-F238E27FC236}">
                <a16:creationId xmlns:a16="http://schemas.microsoft.com/office/drawing/2014/main" id="{3F60878A-E805-4631-96CF-684455B26DB7}"/>
              </a:ext>
            </a:extLst>
          </p:cNvPr>
          <p:cNvSpPr/>
          <p:nvPr/>
        </p:nvSpPr>
        <p:spPr bwMode="auto">
          <a:xfrm>
            <a:off x="7044550" y="3033974"/>
            <a:ext cx="4883324"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mj-lt"/>
                <a:ea typeface="+mn-ea"/>
                <a:cs typeface="+mn-cs"/>
              </a:rPr>
              <a:t>Sell Microsoft cloud services for business with your added value</a:t>
            </a:r>
          </a:p>
        </p:txBody>
      </p:sp>
      <p:grpSp>
        <p:nvGrpSpPr>
          <p:cNvPr id="14" name="Group 336">
            <a:extLst>
              <a:ext uri="{FF2B5EF4-FFF2-40B4-BE49-F238E27FC236}">
                <a16:creationId xmlns:a16="http://schemas.microsoft.com/office/drawing/2014/main" id="{4EB56142-15BD-4E88-9B0F-F1AA15C50A01}"/>
              </a:ext>
            </a:extLst>
          </p:cNvPr>
          <p:cNvGrpSpPr>
            <a:grpSpLocks noChangeAspect="1"/>
          </p:cNvGrpSpPr>
          <p:nvPr/>
        </p:nvGrpSpPr>
        <p:grpSpPr bwMode="auto">
          <a:xfrm>
            <a:off x="6134780" y="3221952"/>
            <a:ext cx="688980" cy="485818"/>
            <a:chOff x="4166" y="2723"/>
            <a:chExt cx="390" cy="275"/>
          </a:xfrm>
          <a:solidFill>
            <a:schemeClr val="accent1"/>
          </a:solidFill>
        </p:grpSpPr>
        <p:sp>
          <p:nvSpPr>
            <p:cNvPr id="15" name="Freeform 337">
              <a:extLst>
                <a:ext uri="{FF2B5EF4-FFF2-40B4-BE49-F238E27FC236}">
                  <a16:creationId xmlns:a16="http://schemas.microsoft.com/office/drawing/2014/main" id="{308454A2-AB56-4FF3-B5AB-A62F82BE2B67}"/>
                </a:ext>
              </a:extLst>
            </p:cNvPr>
            <p:cNvSpPr>
              <a:spLocks/>
            </p:cNvSpPr>
            <p:nvPr/>
          </p:nvSpPr>
          <p:spPr bwMode="auto">
            <a:xfrm>
              <a:off x="4166" y="2723"/>
              <a:ext cx="390" cy="245"/>
            </a:xfrm>
            <a:custGeom>
              <a:avLst/>
              <a:gdLst>
                <a:gd name="T0" fmla="*/ 390 w 390"/>
                <a:gd name="T1" fmla="*/ 0 h 245"/>
                <a:gd name="T2" fmla="*/ 282 w 390"/>
                <a:gd name="T3" fmla="*/ 10 h 245"/>
                <a:gd name="T4" fmla="*/ 310 w 390"/>
                <a:gd name="T5" fmla="*/ 42 h 245"/>
                <a:gd name="T6" fmla="*/ 227 w 390"/>
                <a:gd name="T7" fmla="*/ 105 h 245"/>
                <a:gd name="T8" fmla="*/ 173 w 390"/>
                <a:gd name="T9" fmla="*/ 55 h 245"/>
                <a:gd name="T10" fmla="*/ 0 w 390"/>
                <a:gd name="T11" fmla="*/ 198 h 245"/>
                <a:gd name="T12" fmla="*/ 0 w 390"/>
                <a:gd name="T13" fmla="*/ 245 h 245"/>
                <a:gd name="T14" fmla="*/ 172 w 390"/>
                <a:gd name="T15" fmla="*/ 103 h 245"/>
                <a:gd name="T16" fmla="*/ 225 w 390"/>
                <a:gd name="T17" fmla="*/ 152 h 245"/>
                <a:gd name="T18" fmla="*/ 334 w 390"/>
                <a:gd name="T19" fmla="*/ 69 h 245"/>
                <a:gd name="T20" fmla="*/ 363 w 390"/>
                <a:gd name="T21" fmla="*/ 103 h 245"/>
                <a:gd name="T22" fmla="*/ 390 w 390"/>
                <a:gd name="T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45">
                  <a:moveTo>
                    <a:pt x="390" y="0"/>
                  </a:moveTo>
                  <a:lnTo>
                    <a:pt x="282" y="10"/>
                  </a:lnTo>
                  <a:lnTo>
                    <a:pt x="310" y="42"/>
                  </a:lnTo>
                  <a:lnTo>
                    <a:pt x="227" y="105"/>
                  </a:lnTo>
                  <a:lnTo>
                    <a:pt x="173" y="55"/>
                  </a:lnTo>
                  <a:lnTo>
                    <a:pt x="0" y="198"/>
                  </a:lnTo>
                  <a:lnTo>
                    <a:pt x="0" y="245"/>
                  </a:lnTo>
                  <a:lnTo>
                    <a:pt x="172" y="103"/>
                  </a:lnTo>
                  <a:lnTo>
                    <a:pt x="225" y="152"/>
                  </a:lnTo>
                  <a:lnTo>
                    <a:pt x="334" y="69"/>
                  </a:lnTo>
                  <a:lnTo>
                    <a:pt x="363" y="103"/>
                  </a:lnTo>
                  <a:lnTo>
                    <a:pt x="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6" name="Freeform 338">
              <a:extLst>
                <a:ext uri="{FF2B5EF4-FFF2-40B4-BE49-F238E27FC236}">
                  <a16:creationId xmlns:a16="http://schemas.microsoft.com/office/drawing/2014/main" id="{60C257F8-E14D-4297-876E-5487451535A8}"/>
                </a:ext>
              </a:extLst>
            </p:cNvPr>
            <p:cNvSpPr>
              <a:spLocks/>
            </p:cNvSpPr>
            <p:nvPr/>
          </p:nvSpPr>
          <p:spPr bwMode="auto">
            <a:xfrm>
              <a:off x="4282" y="2857"/>
              <a:ext cx="102" cy="141"/>
            </a:xfrm>
            <a:custGeom>
              <a:avLst/>
              <a:gdLst>
                <a:gd name="T0" fmla="*/ 0 w 102"/>
                <a:gd name="T1" fmla="*/ 141 h 141"/>
                <a:gd name="T2" fmla="*/ 102 w 102"/>
                <a:gd name="T3" fmla="*/ 141 h 141"/>
                <a:gd name="T4" fmla="*/ 102 w 102"/>
                <a:gd name="T5" fmla="*/ 41 h 141"/>
                <a:gd name="T6" fmla="*/ 56 w 102"/>
                <a:gd name="T7" fmla="*/ 0 h 141"/>
                <a:gd name="T8" fmla="*/ 0 w 102"/>
                <a:gd name="T9" fmla="*/ 46 h 141"/>
                <a:gd name="T10" fmla="*/ 0 w 102"/>
                <a:gd name="T11" fmla="*/ 141 h 141"/>
              </a:gdLst>
              <a:ahLst/>
              <a:cxnLst>
                <a:cxn ang="0">
                  <a:pos x="T0" y="T1"/>
                </a:cxn>
                <a:cxn ang="0">
                  <a:pos x="T2" y="T3"/>
                </a:cxn>
                <a:cxn ang="0">
                  <a:pos x="T4" y="T5"/>
                </a:cxn>
                <a:cxn ang="0">
                  <a:pos x="T6" y="T7"/>
                </a:cxn>
                <a:cxn ang="0">
                  <a:pos x="T8" y="T9"/>
                </a:cxn>
                <a:cxn ang="0">
                  <a:pos x="T10" y="T11"/>
                </a:cxn>
              </a:cxnLst>
              <a:rect l="0" t="0" r="r" b="b"/>
              <a:pathLst>
                <a:path w="102" h="141">
                  <a:moveTo>
                    <a:pt x="0" y="141"/>
                  </a:moveTo>
                  <a:lnTo>
                    <a:pt x="102" y="141"/>
                  </a:lnTo>
                  <a:lnTo>
                    <a:pt x="102" y="41"/>
                  </a:lnTo>
                  <a:lnTo>
                    <a:pt x="56" y="0"/>
                  </a:lnTo>
                  <a:lnTo>
                    <a:pt x="0" y="46"/>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7" name="Freeform 339">
              <a:extLst>
                <a:ext uri="{FF2B5EF4-FFF2-40B4-BE49-F238E27FC236}">
                  <a16:creationId xmlns:a16="http://schemas.microsoft.com/office/drawing/2014/main" id="{A568FE52-1E46-4824-9606-4505121DD34F}"/>
                </a:ext>
              </a:extLst>
            </p:cNvPr>
            <p:cNvSpPr>
              <a:spLocks/>
            </p:cNvSpPr>
            <p:nvPr/>
          </p:nvSpPr>
          <p:spPr bwMode="auto">
            <a:xfrm>
              <a:off x="4401" y="2820"/>
              <a:ext cx="101" cy="178"/>
            </a:xfrm>
            <a:custGeom>
              <a:avLst/>
              <a:gdLst>
                <a:gd name="T0" fmla="*/ 0 w 101"/>
                <a:gd name="T1" fmla="*/ 79 h 178"/>
                <a:gd name="T2" fmla="*/ 0 w 101"/>
                <a:gd name="T3" fmla="*/ 178 h 178"/>
                <a:gd name="T4" fmla="*/ 101 w 101"/>
                <a:gd name="T5" fmla="*/ 178 h 178"/>
                <a:gd name="T6" fmla="*/ 101 w 101"/>
                <a:gd name="T7" fmla="*/ 0 h 178"/>
                <a:gd name="T8" fmla="*/ 0 w 101"/>
                <a:gd name="T9" fmla="*/ 79 h 178"/>
              </a:gdLst>
              <a:ahLst/>
              <a:cxnLst>
                <a:cxn ang="0">
                  <a:pos x="T0" y="T1"/>
                </a:cxn>
                <a:cxn ang="0">
                  <a:pos x="T2" y="T3"/>
                </a:cxn>
                <a:cxn ang="0">
                  <a:pos x="T4" y="T5"/>
                </a:cxn>
                <a:cxn ang="0">
                  <a:pos x="T6" y="T7"/>
                </a:cxn>
                <a:cxn ang="0">
                  <a:pos x="T8" y="T9"/>
                </a:cxn>
              </a:cxnLst>
              <a:rect l="0" t="0" r="r" b="b"/>
              <a:pathLst>
                <a:path w="101" h="178">
                  <a:moveTo>
                    <a:pt x="0" y="79"/>
                  </a:moveTo>
                  <a:lnTo>
                    <a:pt x="0" y="178"/>
                  </a:lnTo>
                  <a:lnTo>
                    <a:pt x="101" y="178"/>
                  </a:lnTo>
                  <a:lnTo>
                    <a:pt x="101" y="0"/>
                  </a:lnTo>
                  <a:lnTo>
                    <a:pt x="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8" name="Freeform 340">
              <a:extLst>
                <a:ext uri="{FF2B5EF4-FFF2-40B4-BE49-F238E27FC236}">
                  <a16:creationId xmlns:a16="http://schemas.microsoft.com/office/drawing/2014/main" id="{DEDED0C4-2F00-470E-99B0-C6DBAA40A7AD}"/>
                </a:ext>
              </a:extLst>
            </p:cNvPr>
            <p:cNvSpPr>
              <a:spLocks/>
            </p:cNvSpPr>
            <p:nvPr/>
          </p:nvSpPr>
          <p:spPr bwMode="auto">
            <a:xfrm>
              <a:off x="4166" y="2916"/>
              <a:ext cx="100" cy="82"/>
            </a:xfrm>
            <a:custGeom>
              <a:avLst/>
              <a:gdLst>
                <a:gd name="T0" fmla="*/ 100 w 100"/>
                <a:gd name="T1" fmla="*/ 0 h 82"/>
                <a:gd name="T2" fmla="*/ 0 w 100"/>
                <a:gd name="T3" fmla="*/ 82 h 82"/>
                <a:gd name="T4" fmla="*/ 100 w 100"/>
                <a:gd name="T5" fmla="*/ 82 h 82"/>
                <a:gd name="T6" fmla="*/ 100 w 100"/>
                <a:gd name="T7" fmla="*/ 0 h 82"/>
              </a:gdLst>
              <a:ahLst/>
              <a:cxnLst>
                <a:cxn ang="0">
                  <a:pos x="T0" y="T1"/>
                </a:cxn>
                <a:cxn ang="0">
                  <a:pos x="T2" y="T3"/>
                </a:cxn>
                <a:cxn ang="0">
                  <a:pos x="T4" y="T5"/>
                </a:cxn>
                <a:cxn ang="0">
                  <a:pos x="T6" y="T7"/>
                </a:cxn>
              </a:cxnLst>
              <a:rect l="0" t="0" r="r" b="b"/>
              <a:pathLst>
                <a:path w="100" h="82">
                  <a:moveTo>
                    <a:pt x="100" y="0"/>
                  </a:moveTo>
                  <a:lnTo>
                    <a:pt x="0" y="82"/>
                  </a:lnTo>
                  <a:lnTo>
                    <a:pt x="100" y="82"/>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grpSp>
      <p:sp>
        <p:nvSpPr>
          <p:cNvPr id="19" name="Freeform: Shape 18">
            <a:extLst>
              <a:ext uri="{FF2B5EF4-FFF2-40B4-BE49-F238E27FC236}">
                <a16:creationId xmlns:a16="http://schemas.microsoft.com/office/drawing/2014/main" id="{5A3E6441-183E-4D53-85E9-9EEBA425EF3E}"/>
              </a:ext>
            </a:extLst>
          </p:cNvPr>
          <p:cNvSpPr/>
          <p:nvPr/>
        </p:nvSpPr>
        <p:spPr>
          <a:xfrm rot="19041743">
            <a:off x="764400" y="1750955"/>
            <a:ext cx="4777838" cy="4777836"/>
          </a:xfrm>
          <a:custGeom>
            <a:avLst/>
            <a:gdLst>
              <a:gd name="connsiteX0" fmla="*/ 2321475 w 4642950"/>
              <a:gd name="connsiteY0" fmla="*/ 0 h 4642950"/>
              <a:gd name="connsiteX1" fmla="*/ 4642950 w 4642950"/>
              <a:gd name="connsiteY1" fmla="*/ 2321475 h 4642950"/>
              <a:gd name="connsiteX2" fmla="*/ 2321475 w 4642950"/>
              <a:gd name="connsiteY2" fmla="*/ 2321475 h 4642950"/>
              <a:gd name="connsiteX3" fmla="*/ 2321475 w 4642950"/>
              <a:gd name="connsiteY3" fmla="*/ 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0"/>
                </a:moveTo>
                <a:cubicBezTo>
                  <a:pt x="3603590" y="0"/>
                  <a:pt x="4642950" y="1039360"/>
                  <a:pt x="4642950" y="2321475"/>
                </a:cubicBezTo>
                <a:lnTo>
                  <a:pt x="2321475" y="2321475"/>
                </a:lnTo>
                <a:lnTo>
                  <a:pt x="2321475"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1029471" rIns="532083" bIns="2476318"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4C9F3C0-ABBC-41A7-A001-12B87CAA1680}"/>
              </a:ext>
            </a:extLst>
          </p:cNvPr>
          <p:cNvSpPr/>
          <p:nvPr/>
        </p:nvSpPr>
        <p:spPr>
          <a:xfrm rot="19041743">
            <a:off x="873049" y="1868952"/>
            <a:ext cx="4777838" cy="4777836"/>
          </a:xfrm>
          <a:custGeom>
            <a:avLst/>
            <a:gdLst>
              <a:gd name="connsiteX0" fmla="*/ 4642950 w 4642950"/>
              <a:gd name="connsiteY0" fmla="*/ 2321475 h 4642950"/>
              <a:gd name="connsiteX1" fmla="*/ 2321475 w 4642950"/>
              <a:gd name="connsiteY1" fmla="*/ 4642950 h 4642950"/>
              <a:gd name="connsiteX2" fmla="*/ 2321475 w 4642950"/>
              <a:gd name="connsiteY2" fmla="*/ 2321475 h 4642950"/>
              <a:gd name="connsiteX3" fmla="*/ 464295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4642950" y="2321475"/>
                </a:moveTo>
                <a:cubicBezTo>
                  <a:pt x="4642950" y="3603590"/>
                  <a:pt x="3603590" y="4642950"/>
                  <a:pt x="2321475" y="4642950"/>
                </a:cubicBezTo>
                <a:lnTo>
                  <a:pt x="2321475" y="2321475"/>
                </a:lnTo>
                <a:lnTo>
                  <a:pt x="464295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2476318" rIns="532083"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2B51A92-DF68-4452-B9C4-D251B2755CB7}"/>
              </a:ext>
            </a:extLst>
          </p:cNvPr>
          <p:cNvSpPr/>
          <p:nvPr/>
        </p:nvSpPr>
        <p:spPr>
          <a:xfrm rot="19041743">
            <a:off x="755051" y="1977600"/>
            <a:ext cx="4777838" cy="4777836"/>
          </a:xfrm>
          <a:custGeom>
            <a:avLst/>
            <a:gdLst>
              <a:gd name="connsiteX0" fmla="*/ 2321475 w 4642950"/>
              <a:gd name="connsiteY0" fmla="*/ 4642950 h 4642950"/>
              <a:gd name="connsiteX1" fmla="*/ 0 w 4642950"/>
              <a:gd name="connsiteY1" fmla="*/ 2321475 h 4642950"/>
              <a:gd name="connsiteX2" fmla="*/ 2321475 w 4642950"/>
              <a:gd name="connsiteY2" fmla="*/ 2321475 h 4642950"/>
              <a:gd name="connsiteX3" fmla="*/ 2321475 w 4642950"/>
              <a:gd name="connsiteY3" fmla="*/ 464295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4642950"/>
                </a:moveTo>
                <a:cubicBezTo>
                  <a:pt x="1039360" y="4642950"/>
                  <a:pt x="0" y="3603590"/>
                  <a:pt x="0" y="2321475"/>
                </a:cubicBezTo>
                <a:lnTo>
                  <a:pt x="2321475" y="2321475"/>
                </a:lnTo>
                <a:lnTo>
                  <a:pt x="2321475" y="464295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2082" tIns="2476318" rIns="2531585"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4648144-E93B-471D-AFF0-A55B43DD75F4}"/>
              </a:ext>
            </a:extLst>
          </p:cNvPr>
          <p:cNvSpPr/>
          <p:nvPr/>
        </p:nvSpPr>
        <p:spPr>
          <a:xfrm rot="19041743">
            <a:off x="646403" y="1859601"/>
            <a:ext cx="4777838" cy="4777836"/>
          </a:xfrm>
          <a:custGeom>
            <a:avLst/>
            <a:gdLst>
              <a:gd name="connsiteX0" fmla="*/ 0 w 4642950"/>
              <a:gd name="connsiteY0" fmla="*/ 2321475 h 4642950"/>
              <a:gd name="connsiteX1" fmla="*/ 2321475 w 4642950"/>
              <a:gd name="connsiteY1" fmla="*/ 0 h 4642950"/>
              <a:gd name="connsiteX2" fmla="*/ 2321475 w 4642950"/>
              <a:gd name="connsiteY2" fmla="*/ 2321475 h 4642950"/>
              <a:gd name="connsiteX3" fmla="*/ 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0" y="2321475"/>
                </a:moveTo>
                <a:cubicBezTo>
                  <a:pt x="0" y="1039360"/>
                  <a:pt x="1039360" y="0"/>
                  <a:pt x="2321475" y="0"/>
                </a:cubicBezTo>
                <a:lnTo>
                  <a:pt x="2321475" y="2321475"/>
                </a:lnTo>
                <a:lnTo>
                  <a:pt x="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7319" tIns="1044708" rIns="2546823" bIns="2491555" numCol="1" spcCol="1270" anchor="ctr" anchorCtr="0">
            <a:noAutofit/>
          </a:bodyPr>
          <a:lstStyle/>
          <a:p>
            <a:pPr marL="0" marR="0" lvl="0" indent="0" algn="ctr" defTabSz="2888695" rtl="0" eaLnBrk="1" fontAlgn="auto" latinLnBrk="0" hangingPunct="1">
              <a:lnSpc>
                <a:spcPct val="90000"/>
              </a:lnSpc>
              <a:spcBef>
                <a:spcPct val="0"/>
              </a:spcBef>
              <a:spcAft>
                <a:spcPct val="35000"/>
              </a:spcAft>
              <a:buClrTx/>
              <a:buSzTx/>
              <a:buFontTx/>
              <a:buNone/>
              <a:tabLst/>
              <a:defRPr/>
            </a:pPr>
            <a:endParaRPr kumimoji="0" lang="en-US" sz="64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26797093-96CD-46CC-A099-6344F82A7326}"/>
              </a:ext>
            </a:extLst>
          </p:cNvPr>
          <p:cNvSpPr txBox="1"/>
          <p:nvPr/>
        </p:nvSpPr>
        <p:spPr>
          <a:xfrm rot="171099">
            <a:off x="2070904" y="2245940"/>
            <a:ext cx="2328799" cy="1484703"/>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Microsoft Azure</a:t>
            </a:r>
          </a:p>
        </p:txBody>
      </p:sp>
      <p:sp>
        <p:nvSpPr>
          <p:cNvPr id="24" name="TextBox 23">
            <a:extLst>
              <a:ext uri="{FF2B5EF4-FFF2-40B4-BE49-F238E27FC236}">
                <a16:creationId xmlns:a16="http://schemas.microsoft.com/office/drawing/2014/main" id="{E5FFD478-F5ED-4A95-9908-72748DC214AE}"/>
              </a:ext>
            </a:extLst>
          </p:cNvPr>
          <p:cNvSpPr txBox="1"/>
          <p:nvPr/>
        </p:nvSpPr>
        <p:spPr>
          <a:xfrm rot="5668092">
            <a:off x="3481093" y="3751121"/>
            <a:ext cx="2198948" cy="1192702"/>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Dynamic 365</a:t>
            </a:r>
          </a:p>
        </p:txBody>
      </p:sp>
      <p:sp>
        <p:nvSpPr>
          <p:cNvPr id="25" name="TextBox 24">
            <a:extLst>
              <a:ext uri="{FF2B5EF4-FFF2-40B4-BE49-F238E27FC236}">
                <a16:creationId xmlns:a16="http://schemas.microsoft.com/office/drawing/2014/main" id="{5E18A790-F77C-450F-85CC-6B0B1F97BA53}"/>
              </a:ext>
            </a:extLst>
          </p:cNvPr>
          <p:cNvSpPr txBox="1"/>
          <p:nvPr/>
        </p:nvSpPr>
        <p:spPr>
          <a:xfrm rot="16138636">
            <a:off x="793729" y="3822588"/>
            <a:ext cx="1676368" cy="961537"/>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Office 365</a:t>
            </a:r>
          </a:p>
        </p:txBody>
      </p:sp>
      <p:sp>
        <p:nvSpPr>
          <p:cNvPr id="26" name="Freeform 225">
            <a:extLst>
              <a:ext uri="{FF2B5EF4-FFF2-40B4-BE49-F238E27FC236}">
                <a16:creationId xmlns:a16="http://schemas.microsoft.com/office/drawing/2014/main" id="{AC438355-DF5B-4DA8-B8FB-1B53E7E08B18}"/>
              </a:ext>
            </a:extLst>
          </p:cNvPr>
          <p:cNvSpPr>
            <a:spLocks/>
          </p:cNvSpPr>
          <p:nvPr/>
        </p:nvSpPr>
        <p:spPr bwMode="auto">
          <a:xfrm rot="26225">
            <a:off x="3230963" y="2811032"/>
            <a:ext cx="1453531" cy="2169189"/>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278">
            <a:extLst>
              <a:ext uri="{FF2B5EF4-FFF2-40B4-BE49-F238E27FC236}">
                <a16:creationId xmlns:a16="http://schemas.microsoft.com/office/drawing/2014/main" id="{869498BB-9FE8-4069-8EDB-2957D9D0D6E0}"/>
              </a:ext>
            </a:extLst>
          </p:cNvPr>
          <p:cNvSpPr>
            <a:spLocks/>
          </p:cNvSpPr>
          <p:nvPr/>
        </p:nvSpPr>
        <p:spPr bwMode="auto">
          <a:xfrm rot="26225">
            <a:off x="1667989" y="2799085"/>
            <a:ext cx="1447182" cy="2169189"/>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223">
            <a:extLst>
              <a:ext uri="{FF2B5EF4-FFF2-40B4-BE49-F238E27FC236}">
                <a16:creationId xmlns:a16="http://schemas.microsoft.com/office/drawing/2014/main" id="{7722A594-4F50-4B05-9E05-6A759C6F97E6}"/>
              </a:ext>
            </a:extLst>
          </p:cNvPr>
          <p:cNvSpPr>
            <a:spLocks noChangeArrowheads="1"/>
          </p:cNvSpPr>
          <p:nvPr/>
        </p:nvSpPr>
        <p:spPr bwMode="auto">
          <a:xfrm rot="26225">
            <a:off x="1437577" y="2550783"/>
            <a:ext cx="3421679" cy="34121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224">
            <a:extLst>
              <a:ext uri="{FF2B5EF4-FFF2-40B4-BE49-F238E27FC236}">
                <a16:creationId xmlns:a16="http://schemas.microsoft.com/office/drawing/2014/main" id="{D7DAFBD0-3BA5-42C8-B55B-7657C19F1063}"/>
              </a:ext>
            </a:extLst>
          </p:cNvPr>
          <p:cNvSpPr>
            <a:spLocks/>
          </p:cNvSpPr>
          <p:nvPr/>
        </p:nvSpPr>
        <p:spPr bwMode="auto">
          <a:xfrm rot="26225">
            <a:off x="3208528" y="2798170"/>
            <a:ext cx="1496588" cy="2142517"/>
          </a:xfrm>
          <a:custGeom>
            <a:avLst/>
            <a:gdLst>
              <a:gd name="T0" fmla="*/ 0 w 561"/>
              <a:gd name="T1" fmla="*/ 0 h 803"/>
              <a:gd name="T2" fmla="*/ 465 w 561"/>
              <a:gd name="T3" fmla="*/ 268 h 803"/>
              <a:gd name="T4" fmla="*/ 465 w 561"/>
              <a:gd name="T5" fmla="*/ 803 h 803"/>
              <a:gd name="T6" fmla="*/ 0 w 561"/>
              <a:gd name="T7" fmla="*/ 535 h 803"/>
              <a:gd name="T8" fmla="*/ 0 w 561"/>
              <a:gd name="T9" fmla="*/ 0 h 803"/>
            </a:gdLst>
            <a:ahLst/>
            <a:cxnLst>
              <a:cxn ang="0">
                <a:pos x="T0" y="T1"/>
              </a:cxn>
              <a:cxn ang="0">
                <a:pos x="T2" y="T3"/>
              </a:cxn>
              <a:cxn ang="0">
                <a:pos x="T4" y="T5"/>
              </a:cxn>
              <a:cxn ang="0">
                <a:pos x="T6" y="T7"/>
              </a:cxn>
              <a:cxn ang="0">
                <a:pos x="T8" y="T9"/>
              </a:cxn>
            </a:cxnLst>
            <a:rect l="0" t="0" r="r" b="b"/>
            <a:pathLst>
              <a:path w="561" h="803">
                <a:moveTo>
                  <a:pt x="0" y="0"/>
                </a:moveTo>
                <a:cubicBezTo>
                  <a:pt x="192" y="0"/>
                  <a:pt x="369" y="102"/>
                  <a:pt x="465" y="268"/>
                </a:cubicBezTo>
                <a:cubicBezTo>
                  <a:pt x="561" y="433"/>
                  <a:pt x="561" y="637"/>
                  <a:pt x="465" y="803"/>
                </a:cubicBezTo>
                <a:cubicBezTo>
                  <a:pt x="0" y="535"/>
                  <a:pt x="0" y="535"/>
                  <a:pt x="0" y="535"/>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225">
            <a:extLst>
              <a:ext uri="{FF2B5EF4-FFF2-40B4-BE49-F238E27FC236}">
                <a16:creationId xmlns:a16="http://schemas.microsoft.com/office/drawing/2014/main" id="{9E9EB671-EEBF-4ECE-A405-473C57E1AE12}"/>
              </a:ext>
            </a:extLst>
          </p:cNvPr>
          <p:cNvSpPr>
            <a:spLocks/>
          </p:cNvSpPr>
          <p:nvPr/>
        </p:nvSpPr>
        <p:spPr bwMode="auto">
          <a:xfrm rot="26225">
            <a:off x="3206957" y="2794754"/>
            <a:ext cx="1436280" cy="2145690"/>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249">
            <a:extLst>
              <a:ext uri="{FF2B5EF4-FFF2-40B4-BE49-F238E27FC236}">
                <a16:creationId xmlns:a16="http://schemas.microsoft.com/office/drawing/2014/main" id="{A16CFCD3-C114-4309-8241-46634A4EC8B2}"/>
              </a:ext>
            </a:extLst>
          </p:cNvPr>
          <p:cNvSpPr>
            <a:spLocks/>
          </p:cNvSpPr>
          <p:nvPr/>
        </p:nvSpPr>
        <p:spPr bwMode="auto">
          <a:xfrm rot="26225">
            <a:off x="1901404" y="4318739"/>
            <a:ext cx="2483732" cy="1433107"/>
          </a:xfrm>
          <a:custGeom>
            <a:avLst/>
            <a:gdLst>
              <a:gd name="T0" fmla="*/ 931 w 931"/>
              <a:gd name="T1" fmla="*/ 269 h 537"/>
              <a:gd name="T2" fmla="*/ 465 w 931"/>
              <a:gd name="T3" fmla="*/ 537 h 537"/>
              <a:gd name="T4" fmla="*/ 0 w 931"/>
              <a:gd name="T5" fmla="*/ 269 h 537"/>
              <a:gd name="T6" fmla="*/ 465 w 931"/>
              <a:gd name="T7" fmla="*/ 0 h 537"/>
              <a:gd name="T8" fmla="*/ 931 w 931"/>
              <a:gd name="T9" fmla="*/ 269 h 537"/>
            </a:gdLst>
            <a:ahLst/>
            <a:cxnLst>
              <a:cxn ang="0">
                <a:pos x="T0" y="T1"/>
              </a:cxn>
              <a:cxn ang="0">
                <a:pos x="T2" y="T3"/>
              </a:cxn>
              <a:cxn ang="0">
                <a:pos x="T4" y="T5"/>
              </a:cxn>
              <a:cxn ang="0">
                <a:pos x="T6" y="T7"/>
              </a:cxn>
              <a:cxn ang="0">
                <a:pos x="T8" y="T9"/>
              </a:cxn>
            </a:cxnLst>
            <a:rect l="0" t="0" r="r" b="b"/>
            <a:pathLst>
              <a:path w="931" h="537">
                <a:moveTo>
                  <a:pt x="931" y="269"/>
                </a:moveTo>
                <a:cubicBezTo>
                  <a:pt x="835" y="435"/>
                  <a:pt x="658" y="537"/>
                  <a:pt x="465" y="537"/>
                </a:cubicBezTo>
                <a:cubicBezTo>
                  <a:pt x="273" y="537"/>
                  <a:pt x="96" y="435"/>
                  <a:pt x="0" y="269"/>
                </a:cubicBezTo>
                <a:cubicBezTo>
                  <a:pt x="465" y="0"/>
                  <a:pt x="465" y="0"/>
                  <a:pt x="465" y="0"/>
                </a:cubicBezTo>
                <a:lnTo>
                  <a:pt x="931" y="26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250">
            <a:extLst>
              <a:ext uri="{FF2B5EF4-FFF2-40B4-BE49-F238E27FC236}">
                <a16:creationId xmlns:a16="http://schemas.microsoft.com/office/drawing/2014/main" id="{6ADC2995-078A-4913-9C4C-2CBE2E811947}"/>
              </a:ext>
            </a:extLst>
          </p:cNvPr>
          <p:cNvSpPr>
            <a:spLocks/>
          </p:cNvSpPr>
          <p:nvPr/>
        </p:nvSpPr>
        <p:spPr bwMode="auto">
          <a:xfrm rot="26225">
            <a:off x="1898219" y="4318731"/>
            <a:ext cx="2488494" cy="1436282"/>
          </a:xfrm>
          <a:custGeom>
            <a:avLst/>
            <a:gdLst>
              <a:gd name="T0" fmla="*/ 932 w 933"/>
              <a:gd name="T1" fmla="*/ 269 h 538"/>
              <a:gd name="T2" fmla="*/ 931 w 933"/>
              <a:gd name="T3" fmla="*/ 268 h 538"/>
              <a:gd name="T4" fmla="*/ 466 w 933"/>
              <a:gd name="T5" fmla="*/ 536 h 538"/>
              <a:gd name="T6" fmla="*/ 2 w 933"/>
              <a:gd name="T7" fmla="*/ 268 h 538"/>
              <a:gd name="T8" fmla="*/ 1 w 933"/>
              <a:gd name="T9" fmla="*/ 269 h 538"/>
              <a:gd name="T10" fmla="*/ 1 w 933"/>
              <a:gd name="T11" fmla="*/ 269 h 538"/>
              <a:gd name="T12" fmla="*/ 466 w 933"/>
              <a:gd name="T13" fmla="*/ 1 h 538"/>
              <a:gd name="T14" fmla="*/ 932 w 933"/>
              <a:gd name="T15" fmla="*/ 269 h 538"/>
              <a:gd name="T16" fmla="*/ 932 w 933"/>
              <a:gd name="T17" fmla="*/ 269 h 538"/>
              <a:gd name="T18" fmla="*/ 931 w 933"/>
              <a:gd name="T19" fmla="*/ 268 h 538"/>
              <a:gd name="T20" fmla="*/ 932 w 933"/>
              <a:gd name="T21" fmla="*/ 269 h 538"/>
              <a:gd name="T22" fmla="*/ 932 w 933"/>
              <a:gd name="T23" fmla="*/ 268 h 538"/>
              <a:gd name="T24" fmla="*/ 467 w 933"/>
              <a:gd name="T25" fmla="*/ 0 h 538"/>
              <a:gd name="T26" fmla="*/ 466 w 933"/>
              <a:gd name="T27" fmla="*/ 0 h 538"/>
              <a:gd name="T28" fmla="*/ 1 w 933"/>
              <a:gd name="T29" fmla="*/ 268 h 538"/>
              <a:gd name="T30" fmla="*/ 0 w 933"/>
              <a:gd name="T31" fmla="*/ 268 h 538"/>
              <a:gd name="T32" fmla="*/ 0 w 933"/>
              <a:gd name="T33" fmla="*/ 269 h 538"/>
              <a:gd name="T34" fmla="*/ 466 w 933"/>
              <a:gd name="T35" fmla="*/ 538 h 538"/>
              <a:gd name="T36" fmla="*/ 933 w 933"/>
              <a:gd name="T37" fmla="*/ 269 h 538"/>
              <a:gd name="T38" fmla="*/ 933 w 933"/>
              <a:gd name="T39" fmla="*/ 268 h 538"/>
              <a:gd name="T40" fmla="*/ 932 w 933"/>
              <a:gd name="T41" fmla="*/ 268 h 538"/>
              <a:gd name="T42" fmla="*/ 932 w 933"/>
              <a:gd name="T43" fmla="*/ 26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3" h="538">
                <a:moveTo>
                  <a:pt x="932" y="269"/>
                </a:moveTo>
                <a:cubicBezTo>
                  <a:pt x="931" y="268"/>
                  <a:pt x="931" y="268"/>
                  <a:pt x="931" y="268"/>
                </a:cubicBezTo>
                <a:cubicBezTo>
                  <a:pt x="835" y="434"/>
                  <a:pt x="658" y="536"/>
                  <a:pt x="466" y="536"/>
                </a:cubicBezTo>
                <a:cubicBezTo>
                  <a:pt x="275" y="536"/>
                  <a:pt x="97" y="434"/>
                  <a:pt x="2" y="268"/>
                </a:cubicBezTo>
                <a:cubicBezTo>
                  <a:pt x="1" y="269"/>
                  <a:pt x="1" y="269"/>
                  <a:pt x="1" y="269"/>
                </a:cubicBezTo>
                <a:cubicBezTo>
                  <a:pt x="1" y="269"/>
                  <a:pt x="1" y="269"/>
                  <a:pt x="1" y="269"/>
                </a:cubicBezTo>
                <a:cubicBezTo>
                  <a:pt x="466" y="1"/>
                  <a:pt x="466" y="1"/>
                  <a:pt x="466" y="1"/>
                </a:cubicBezTo>
                <a:cubicBezTo>
                  <a:pt x="932" y="269"/>
                  <a:pt x="932" y="269"/>
                  <a:pt x="932" y="269"/>
                </a:cubicBezTo>
                <a:cubicBezTo>
                  <a:pt x="932" y="269"/>
                  <a:pt x="932" y="269"/>
                  <a:pt x="932" y="269"/>
                </a:cubicBezTo>
                <a:cubicBezTo>
                  <a:pt x="931" y="268"/>
                  <a:pt x="931" y="268"/>
                  <a:pt x="931" y="268"/>
                </a:cubicBezTo>
                <a:cubicBezTo>
                  <a:pt x="932" y="269"/>
                  <a:pt x="932" y="269"/>
                  <a:pt x="932" y="269"/>
                </a:cubicBezTo>
                <a:cubicBezTo>
                  <a:pt x="932" y="268"/>
                  <a:pt x="932" y="268"/>
                  <a:pt x="932" y="268"/>
                </a:cubicBezTo>
                <a:cubicBezTo>
                  <a:pt x="467" y="0"/>
                  <a:pt x="467" y="0"/>
                  <a:pt x="467" y="0"/>
                </a:cubicBezTo>
                <a:cubicBezTo>
                  <a:pt x="466" y="0"/>
                  <a:pt x="466" y="0"/>
                  <a:pt x="466" y="0"/>
                </a:cubicBezTo>
                <a:cubicBezTo>
                  <a:pt x="1" y="268"/>
                  <a:pt x="1" y="268"/>
                  <a:pt x="1" y="268"/>
                </a:cubicBezTo>
                <a:cubicBezTo>
                  <a:pt x="0" y="268"/>
                  <a:pt x="0" y="268"/>
                  <a:pt x="0" y="268"/>
                </a:cubicBezTo>
                <a:cubicBezTo>
                  <a:pt x="0" y="269"/>
                  <a:pt x="0" y="269"/>
                  <a:pt x="0" y="269"/>
                </a:cubicBezTo>
                <a:cubicBezTo>
                  <a:pt x="97" y="435"/>
                  <a:pt x="274" y="538"/>
                  <a:pt x="466" y="538"/>
                </a:cubicBezTo>
                <a:cubicBezTo>
                  <a:pt x="659" y="538"/>
                  <a:pt x="836" y="435"/>
                  <a:pt x="933" y="269"/>
                </a:cubicBezTo>
                <a:cubicBezTo>
                  <a:pt x="933" y="268"/>
                  <a:pt x="933" y="268"/>
                  <a:pt x="933" y="268"/>
                </a:cubicBezTo>
                <a:cubicBezTo>
                  <a:pt x="932" y="268"/>
                  <a:pt x="932" y="268"/>
                  <a:pt x="932" y="268"/>
                </a:cubicBezTo>
                <a:lnTo>
                  <a:pt x="932" y="2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277">
            <a:extLst>
              <a:ext uri="{FF2B5EF4-FFF2-40B4-BE49-F238E27FC236}">
                <a16:creationId xmlns:a16="http://schemas.microsoft.com/office/drawing/2014/main" id="{CF5626A4-680F-4DB4-A7A3-1F0AC532EAAB}"/>
              </a:ext>
            </a:extLst>
          </p:cNvPr>
          <p:cNvSpPr>
            <a:spLocks/>
          </p:cNvSpPr>
          <p:nvPr/>
        </p:nvSpPr>
        <p:spPr bwMode="auto">
          <a:xfrm rot="26225">
            <a:off x="1599309" y="2785882"/>
            <a:ext cx="1493413" cy="2142517"/>
          </a:xfrm>
          <a:custGeom>
            <a:avLst/>
            <a:gdLst>
              <a:gd name="T0" fmla="*/ 96 w 560"/>
              <a:gd name="T1" fmla="*/ 803 h 803"/>
              <a:gd name="T2" fmla="*/ 96 w 560"/>
              <a:gd name="T3" fmla="*/ 268 h 803"/>
              <a:gd name="T4" fmla="*/ 560 w 560"/>
              <a:gd name="T5" fmla="*/ 0 h 803"/>
              <a:gd name="T6" fmla="*/ 560 w 560"/>
              <a:gd name="T7" fmla="*/ 535 h 803"/>
              <a:gd name="T8" fmla="*/ 96 w 560"/>
              <a:gd name="T9" fmla="*/ 803 h 803"/>
            </a:gdLst>
            <a:ahLst/>
            <a:cxnLst>
              <a:cxn ang="0">
                <a:pos x="T0" y="T1"/>
              </a:cxn>
              <a:cxn ang="0">
                <a:pos x="T2" y="T3"/>
              </a:cxn>
              <a:cxn ang="0">
                <a:pos x="T4" y="T5"/>
              </a:cxn>
              <a:cxn ang="0">
                <a:pos x="T6" y="T7"/>
              </a:cxn>
              <a:cxn ang="0">
                <a:pos x="T8" y="T9"/>
              </a:cxn>
            </a:cxnLst>
            <a:rect l="0" t="0" r="r" b="b"/>
            <a:pathLst>
              <a:path w="560" h="803">
                <a:moveTo>
                  <a:pt x="96" y="803"/>
                </a:moveTo>
                <a:cubicBezTo>
                  <a:pt x="0" y="637"/>
                  <a:pt x="0" y="433"/>
                  <a:pt x="96" y="268"/>
                </a:cubicBezTo>
                <a:cubicBezTo>
                  <a:pt x="191" y="102"/>
                  <a:pt x="368" y="0"/>
                  <a:pt x="560" y="0"/>
                </a:cubicBezTo>
                <a:cubicBezTo>
                  <a:pt x="560" y="535"/>
                  <a:pt x="560" y="535"/>
                  <a:pt x="560" y="535"/>
                </a:cubicBezTo>
                <a:lnTo>
                  <a:pt x="96" y="803"/>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278">
            <a:extLst>
              <a:ext uri="{FF2B5EF4-FFF2-40B4-BE49-F238E27FC236}">
                <a16:creationId xmlns:a16="http://schemas.microsoft.com/office/drawing/2014/main" id="{04FB5ED5-635E-4877-9BB9-860789668616}"/>
              </a:ext>
            </a:extLst>
          </p:cNvPr>
          <p:cNvSpPr>
            <a:spLocks/>
          </p:cNvSpPr>
          <p:nvPr/>
        </p:nvSpPr>
        <p:spPr bwMode="auto">
          <a:xfrm rot="26225">
            <a:off x="1659627" y="2782938"/>
            <a:ext cx="1433106" cy="2145690"/>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309">
            <a:extLst>
              <a:ext uri="{FF2B5EF4-FFF2-40B4-BE49-F238E27FC236}">
                <a16:creationId xmlns:a16="http://schemas.microsoft.com/office/drawing/2014/main" id="{CD694F6B-4996-4F23-8F59-E9005BD5E25B}"/>
              </a:ext>
            </a:extLst>
          </p:cNvPr>
          <p:cNvSpPr>
            <a:spLocks/>
          </p:cNvSpPr>
          <p:nvPr/>
        </p:nvSpPr>
        <p:spPr bwMode="auto">
          <a:xfrm rot="26225">
            <a:off x="3208857" y="2723664"/>
            <a:ext cx="1518806" cy="2206000"/>
          </a:xfrm>
          <a:custGeom>
            <a:avLst/>
            <a:gdLst>
              <a:gd name="T0" fmla="*/ 0 w 569"/>
              <a:gd name="T1" fmla="*/ 0 h 827"/>
              <a:gd name="T2" fmla="*/ 561 w 569"/>
              <a:gd name="T3" fmla="*/ 561 h 827"/>
              <a:gd name="T4" fmla="*/ 509 w 569"/>
              <a:gd name="T5" fmla="*/ 797 h 827"/>
              <a:gd name="T6" fmla="*/ 545 w 569"/>
              <a:gd name="T7" fmla="*/ 818 h 827"/>
              <a:gd name="T8" fmla="*/ 460 w 569"/>
              <a:gd name="T9" fmla="*/ 827 h 827"/>
              <a:gd name="T10" fmla="*/ 421 w 569"/>
              <a:gd name="T11" fmla="*/ 746 h 827"/>
              <a:gd name="T12" fmla="*/ 456 w 569"/>
              <a:gd name="T13" fmla="*/ 766 h 827"/>
              <a:gd name="T14" fmla="*/ 205 w 569"/>
              <a:gd name="T15" fmla="*/ 105 h 827"/>
              <a:gd name="T16" fmla="*/ 0 w 569"/>
              <a:gd name="T17" fmla="*/ 61 h 827"/>
              <a:gd name="T18" fmla="*/ 0 w 569"/>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827">
                <a:moveTo>
                  <a:pt x="0" y="0"/>
                </a:moveTo>
                <a:cubicBezTo>
                  <a:pt x="310" y="0"/>
                  <a:pt x="561" y="251"/>
                  <a:pt x="561" y="561"/>
                </a:cubicBezTo>
                <a:cubicBezTo>
                  <a:pt x="561" y="643"/>
                  <a:pt x="544" y="723"/>
                  <a:pt x="509" y="797"/>
                </a:cubicBezTo>
                <a:cubicBezTo>
                  <a:pt x="545" y="818"/>
                  <a:pt x="545" y="818"/>
                  <a:pt x="545" y="818"/>
                </a:cubicBezTo>
                <a:cubicBezTo>
                  <a:pt x="460" y="827"/>
                  <a:pt x="460" y="827"/>
                  <a:pt x="460" y="827"/>
                </a:cubicBezTo>
                <a:cubicBezTo>
                  <a:pt x="421" y="746"/>
                  <a:pt x="421" y="746"/>
                  <a:pt x="421" y="746"/>
                </a:cubicBezTo>
                <a:cubicBezTo>
                  <a:pt x="456" y="766"/>
                  <a:pt x="456" y="766"/>
                  <a:pt x="456" y="766"/>
                </a:cubicBezTo>
                <a:cubicBezTo>
                  <a:pt x="569" y="515"/>
                  <a:pt x="457" y="219"/>
                  <a:pt x="205" y="105"/>
                </a:cubicBezTo>
                <a:cubicBezTo>
                  <a:pt x="140" y="76"/>
                  <a:pt x="70" y="61"/>
                  <a:pt x="0" y="61"/>
                </a:cubicBezTo>
                <a:lnTo>
                  <a:pt x="0" y="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310">
            <a:extLst>
              <a:ext uri="{FF2B5EF4-FFF2-40B4-BE49-F238E27FC236}">
                <a16:creationId xmlns:a16="http://schemas.microsoft.com/office/drawing/2014/main" id="{3525EE7A-2EE2-424B-B59D-2B1A5BF6C3D2}"/>
              </a:ext>
            </a:extLst>
          </p:cNvPr>
          <p:cNvSpPr>
            <a:spLocks/>
          </p:cNvSpPr>
          <p:nvPr/>
        </p:nvSpPr>
        <p:spPr bwMode="auto">
          <a:xfrm rot="26225">
            <a:off x="1810516" y="4985123"/>
            <a:ext cx="2615458" cy="1044279"/>
          </a:xfrm>
          <a:custGeom>
            <a:avLst/>
            <a:gdLst>
              <a:gd name="T0" fmla="*/ 981 w 981"/>
              <a:gd name="T1" fmla="*/ 31 h 391"/>
              <a:gd name="T2" fmla="*/ 214 w 981"/>
              <a:gd name="T3" fmla="*/ 236 h 391"/>
              <a:gd name="T4" fmla="*/ 36 w 981"/>
              <a:gd name="T5" fmla="*/ 73 h 391"/>
              <a:gd name="T6" fmla="*/ 0 w 981"/>
              <a:gd name="T7" fmla="*/ 94 h 391"/>
              <a:gd name="T8" fmla="*/ 35 w 981"/>
              <a:gd name="T9" fmla="*/ 15 h 391"/>
              <a:gd name="T10" fmla="*/ 124 w 981"/>
              <a:gd name="T11" fmla="*/ 22 h 391"/>
              <a:gd name="T12" fmla="*/ 89 w 981"/>
              <a:gd name="T13" fmla="*/ 43 h 391"/>
              <a:gd name="T14" fmla="*/ 788 w 981"/>
              <a:gd name="T15" fmla="*/ 156 h 391"/>
              <a:gd name="T16" fmla="*/ 928 w 981"/>
              <a:gd name="T17" fmla="*/ 0 h 391"/>
              <a:gd name="T18" fmla="*/ 981 w 981"/>
              <a:gd name="T19"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1" h="391">
                <a:moveTo>
                  <a:pt x="981" y="31"/>
                </a:moveTo>
                <a:cubicBezTo>
                  <a:pt x="826" y="299"/>
                  <a:pt x="483" y="391"/>
                  <a:pt x="214" y="236"/>
                </a:cubicBezTo>
                <a:cubicBezTo>
                  <a:pt x="143" y="195"/>
                  <a:pt x="83" y="140"/>
                  <a:pt x="36" y="73"/>
                </a:cubicBezTo>
                <a:cubicBezTo>
                  <a:pt x="0" y="94"/>
                  <a:pt x="0" y="94"/>
                  <a:pt x="0" y="94"/>
                </a:cubicBezTo>
                <a:cubicBezTo>
                  <a:pt x="35" y="15"/>
                  <a:pt x="35" y="15"/>
                  <a:pt x="35" y="15"/>
                </a:cubicBezTo>
                <a:cubicBezTo>
                  <a:pt x="124" y="22"/>
                  <a:pt x="124" y="22"/>
                  <a:pt x="124" y="22"/>
                </a:cubicBezTo>
                <a:cubicBezTo>
                  <a:pt x="89" y="43"/>
                  <a:pt x="89" y="43"/>
                  <a:pt x="89" y="43"/>
                </a:cubicBezTo>
                <a:cubicBezTo>
                  <a:pt x="251" y="267"/>
                  <a:pt x="564" y="317"/>
                  <a:pt x="788" y="156"/>
                </a:cubicBezTo>
                <a:cubicBezTo>
                  <a:pt x="845" y="114"/>
                  <a:pt x="893" y="61"/>
                  <a:pt x="928" y="0"/>
                </a:cubicBezTo>
                <a:lnTo>
                  <a:pt x="981" y="31"/>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311">
            <a:extLst>
              <a:ext uri="{FF2B5EF4-FFF2-40B4-BE49-F238E27FC236}">
                <a16:creationId xmlns:a16="http://schemas.microsoft.com/office/drawing/2014/main" id="{2E115189-38EE-4C4E-8573-BB5501D7BE79}"/>
              </a:ext>
            </a:extLst>
          </p:cNvPr>
          <p:cNvSpPr>
            <a:spLocks/>
          </p:cNvSpPr>
          <p:nvPr/>
        </p:nvSpPr>
        <p:spPr bwMode="auto">
          <a:xfrm rot="26225">
            <a:off x="1374506" y="2608837"/>
            <a:ext cx="1712427" cy="2348834"/>
          </a:xfrm>
          <a:custGeom>
            <a:avLst/>
            <a:gdLst>
              <a:gd name="T0" fmla="*/ 155 w 642"/>
              <a:gd name="T1" fmla="*/ 880 h 880"/>
              <a:gd name="T2" fmla="*/ 361 w 642"/>
              <a:gd name="T3" fmla="*/ 113 h 880"/>
              <a:gd name="T4" fmla="*/ 591 w 642"/>
              <a:gd name="T5" fmla="*/ 40 h 880"/>
              <a:gd name="T6" fmla="*/ 591 w 642"/>
              <a:gd name="T7" fmla="*/ 0 h 880"/>
              <a:gd name="T8" fmla="*/ 642 w 642"/>
              <a:gd name="T9" fmla="*/ 69 h 880"/>
              <a:gd name="T10" fmla="*/ 591 w 642"/>
              <a:gd name="T11" fmla="*/ 143 h 880"/>
              <a:gd name="T12" fmla="*/ 591 w 642"/>
              <a:gd name="T13" fmla="*/ 102 h 880"/>
              <a:gd name="T14" fmla="*/ 144 w 642"/>
              <a:gd name="T15" fmla="*/ 650 h 880"/>
              <a:gd name="T16" fmla="*/ 208 w 642"/>
              <a:gd name="T17" fmla="*/ 849 h 880"/>
              <a:gd name="T18" fmla="*/ 155 w 642"/>
              <a:gd name="T19"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2" h="880">
                <a:moveTo>
                  <a:pt x="155" y="880"/>
                </a:moveTo>
                <a:cubicBezTo>
                  <a:pt x="0" y="612"/>
                  <a:pt x="92" y="268"/>
                  <a:pt x="361" y="113"/>
                </a:cubicBezTo>
                <a:cubicBezTo>
                  <a:pt x="432" y="73"/>
                  <a:pt x="510" y="48"/>
                  <a:pt x="591" y="40"/>
                </a:cubicBezTo>
                <a:cubicBezTo>
                  <a:pt x="591" y="0"/>
                  <a:pt x="591" y="0"/>
                  <a:pt x="591" y="0"/>
                </a:cubicBezTo>
                <a:cubicBezTo>
                  <a:pt x="642" y="69"/>
                  <a:pt x="642" y="69"/>
                  <a:pt x="642" y="69"/>
                </a:cubicBezTo>
                <a:cubicBezTo>
                  <a:pt x="591" y="143"/>
                  <a:pt x="591" y="143"/>
                  <a:pt x="591" y="143"/>
                </a:cubicBezTo>
                <a:cubicBezTo>
                  <a:pt x="591" y="102"/>
                  <a:pt x="591" y="102"/>
                  <a:pt x="591" y="102"/>
                </a:cubicBezTo>
                <a:cubicBezTo>
                  <a:pt x="316" y="130"/>
                  <a:pt x="116" y="375"/>
                  <a:pt x="144" y="650"/>
                </a:cubicBezTo>
                <a:cubicBezTo>
                  <a:pt x="151" y="720"/>
                  <a:pt x="173" y="788"/>
                  <a:pt x="208" y="849"/>
                </a:cubicBezTo>
                <a:lnTo>
                  <a:pt x="155" y="88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39D6EC18-4FED-4D3D-A79A-B731F27F4885}"/>
              </a:ext>
            </a:extLst>
          </p:cNvPr>
          <p:cNvSpPr txBox="1"/>
          <p:nvPr/>
        </p:nvSpPr>
        <p:spPr>
          <a:xfrm rot="26225">
            <a:off x="2040339" y="3293362"/>
            <a:ext cx="945762" cy="885884"/>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Sell Integrated Offers and Services</a:t>
            </a:r>
          </a:p>
        </p:txBody>
      </p:sp>
      <p:sp>
        <p:nvSpPr>
          <p:cNvPr id="39" name="TextBox 38">
            <a:extLst>
              <a:ext uri="{FF2B5EF4-FFF2-40B4-BE49-F238E27FC236}">
                <a16:creationId xmlns:a16="http://schemas.microsoft.com/office/drawing/2014/main" id="{BC788CAD-DA39-4223-8B1D-CB8E6226E808}"/>
              </a:ext>
            </a:extLst>
          </p:cNvPr>
          <p:cNvSpPr txBox="1"/>
          <p:nvPr/>
        </p:nvSpPr>
        <p:spPr>
          <a:xfrm rot="26225">
            <a:off x="3297267" y="3407075"/>
            <a:ext cx="945762"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Own and Control the Billing</a:t>
            </a:r>
          </a:p>
        </p:txBody>
      </p:sp>
      <p:sp>
        <p:nvSpPr>
          <p:cNvPr id="40" name="TextBox 39">
            <a:extLst>
              <a:ext uri="{FF2B5EF4-FFF2-40B4-BE49-F238E27FC236}">
                <a16:creationId xmlns:a16="http://schemas.microsoft.com/office/drawing/2014/main" id="{7BF8DB76-5E7D-4C67-A0A8-1B352031A9BD}"/>
              </a:ext>
            </a:extLst>
          </p:cNvPr>
          <p:cNvSpPr txBox="1"/>
          <p:nvPr/>
        </p:nvSpPr>
        <p:spPr>
          <a:xfrm rot="26225">
            <a:off x="2603430" y="4721316"/>
            <a:ext cx="1205421"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Provision Manage and Support</a:t>
            </a:r>
          </a:p>
        </p:txBody>
      </p:sp>
      <p:sp>
        <p:nvSpPr>
          <p:cNvPr id="41" name="TextBox 40">
            <a:extLst>
              <a:ext uri="{FF2B5EF4-FFF2-40B4-BE49-F238E27FC236}">
                <a16:creationId xmlns:a16="http://schemas.microsoft.com/office/drawing/2014/main" id="{BF8B2F2C-13EE-4978-B647-120DE4B95200}"/>
              </a:ext>
            </a:extLst>
          </p:cNvPr>
          <p:cNvSpPr txBox="1"/>
          <p:nvPr/>
        </p:nvSpPr>
        <p:spPr>
          <a:xfrm rot="72040">
            <a:off x="1659718" y="4811045"/>
            <a:ext cx="2863742" cy="1624192"/>
          </a:xfrm>
          <a:prstGeom prst="rect">
            <a:avLst/>
          </a:prstGeom>
          <a:noFill/>
        </p:spPr>
        <p:txBody>
          <a:bodyPr spcFirstLastPara="1" wrap="square" lIns="0" tIns="0" rIns="0" bIns="0" numCol="1" rtlCol="0">
            <a:prstTxWarp prst="textArchDown">
              <a:avLst>
                <a:gd name="adj" fmla="val 21330411"/>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Enterprise Mobility Suite</a:t>
            </a:r>
          </a:p>
        </p:txBody>
      </p:sp>
      <p:cxnSp>
        <p:nvCxnSpPr>
          <p:cNvPr id="43" name="Straight Connector 42">
            <a:extLst>
              <a:ext uri="{FF2B5EF4-FFF2-40B4-BE49-F238E27FC236}">
                <a16:creationId xmlns:a16="http://schemas.microsoft.com/office/drawing/2014/main" id="{1D1BADA4-E16B-47B0-BD19-B292D61F0A0F}"/>
              </a:ext>
            </a:extLst>
          </p:cNvPr>
          <p:cNvCxnSpPr>
            <a:cxnSpLocks/>
          </p:cNvCxnSpPr>
          <p:nvPr/>
        </p:nvCxnSpPr>
        <p:spPr>
          <a:xfrm>
            <a:off x="7162800" y="4256274"/>
            <a:ext cx="458724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4812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rBu1aqxrXkCxZC6sLuJIHw"/>
</p:tagLst>
</file>

<file path=ppt/theme/theme1.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4754</Words>
  <Application>Microsoft Office PowerPoint</Application>
  <PresentationFormat>Custom</PresentationFormat>
  <Paragraphs>959</Paragraphs>
  <Slides>65</Slides>
  <Notes>32</Notes>
  <HiddenSlides>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81" baseType="lpstr">
      <vt:lpstr>ＭＳ Ｐゴシック</vt:lpstr>
      <vt:lpstr>ＭＳ Ｐゴシック</vt:lpstr>
      <vt:lpstr>Arial</vt:lpstr>
      <vt:lpstr>Calibri</vt:lpstr>
      <vt:lpstr>Consolas</vt:lpstr>
      <vt:lpstr>Courier New</vt:lpstr>
      <vt:lpstr>Engravers MT</vt:lpstr>
      <vt:lpstr>Segoe Light</vt:lpstr>
      <vt:lpstr>Segoe UI</vt:lpstr>
      <vt:lpstr>Segoe UI Light</vt:lpstr>
      <vt:lpstr>Segoe UI Semibold</vt:lpstr>
      <vt:lpstr>Segoe UI Semilight</vt:lpstr>
      <vt:lpstr>Times New Roman</vt:lpstr>
      <vt:lpstr>Wingdings</vt:lpstr>
      <vt:lpstr>3_WHITE TEMPLATE</vt:lpstr>
      <vt:lpstr>CorelDRAW</vt:lpstr>
      <vt:lpstr>Datacenter Migration Journey Overview</vt:lpstr>
      <vt:lpstr>Datacenter Migration Journey</vt:lpstr>
      <vt:lpstr>What are Customers looking to migrate  to the Cloud?</vt:lpstr>
      <vt:lpstr>Two options to consider</vt:lpstr>
      <vt:lpstr>Right customers for migration</vt:lpstr>
      <vt:lpstr>Right Workloads</vt:lpstr>
      <vt:lpstr>Migration Plan v1</vt:lpstr>
      <vt:lpstr>Azure in CSP model</vt:lpstr>
      <vt:lpstr>Cloud Solution Provider (CSP) – Innovative Business model for Microsoft Partners</vt:lpstr>
      <vt:lpstr>Azure in CSP enables Partners to…</vt:lpstr>
      <vt:lpstr>One program, two different Business Models</vt:lpstr>
      <vt:lpstr>Partner Center Portal</vt:lpstr>
      <vt:lpstr>Selling Azure through CSP </vt:lpstr>
      <vt:lpstr>Azure CSP Practices</vt:lpstr>
      <vt:lpstr>Microsoft doesn’t provide any support to CSP Customers</vt:lpstr>
      <vt:lpstr>Technical support for Azure services</vt:lpstr>
      <vt:lpstr>Support options for CSP Partners</vt:lpstr>
      <vt:lpstr>Pricing and billing of Azure services</vt:lpstr>
      <vt:lpstr>Possible integrations</vt:lpstr>
      <vt:lpstr>Azure IaaS</vt:lpstr>
      <vt:lpstr>PowerPoint Presentation</vt:lpstr>
      <vt:lpstr>Core Components of Azure IaaS </vt:lpstr>
      <vt:lpstr>Virtual Machines</vt:lpstr>
      <vt:lpstr>Compute Options for all Types of Apps</vt:lpstr>
      <vt:lpstr>Leverage Azure Marketplace</vt:lpstr>
      <vt:lpstr>VM Scale Sets</vt:lpstr>
      <vt:lpstr>Why VM Scale Sets?</vt:lpstr>
      <vt:lpstr>Azure Batch </vt:lpstr>
      <vt:lpstr>Azure Container Service</vt:lpstr>
      <vt:lpstr>Azure Container Instances</vt:lpstr>
      <vt:lpstr>Azure App Service</vt:lpstr>
      <vt:lpstr>Microsoft Global Network</vt:lpstr>
      <vt:lpstr>Robust Networking Infrastructure Services </vt:lpstr>
      <vt:lpstr>Connectivity to Azure</vt:lpstr>
      <vt:lpstr>Connectivity within Azure</vt:lpstr>
      <vt:lpstr>Azure Storage Services</vt:lpstr>
      <vt:lpstr>What are Managed Disks?</vt:lpstr>
      <vt:lpstr>Managed Disks – Best Practices</vt:lpstr>
      <vt:lpstr>Azure Database Services</vt:lpstr>
      <vt:lpstr>Why Azure SQL Managed Instance?</vt:lpstr>
      <vt:lpstr>What is SQL Database Managed Instance? DBaaS designed to for all SQL Server applications</vt:lpstr>
      <vt:lpstr>Managed Instance: Unmatched PaaS Capabilities</vt:lpstr>
      <vt:lpstr>How to Choose Between PaaS and IaaS?</vt:lpstr>
      <vt:lpstr>Some Apps don’t need Managed Instance</vt:lpstr>
      <vt:lpstr>Managed Instance: Destination for Even the Most Demanding Applications</vt:lpstr>
      <vt:lpstr>Nearly 100% Compatibility with SQL Server</vt:lpstr>
      <vt:lpstr>Migration: Version compatibility</vt:lpstr>
      <vt:lpstr>Reliable and seamless migrations Azure Database Migration Service (DMS) </vt:lpstr>
      <vt:lpstr>Migration: SSIS/SSAS/SSRS</vt:lpstr>
      <vt:lpstr>SSIS PaaS Service (In Preview)</vt:lpstr>
      <vt:lpstr>Azure is the most economical destination for SQL Workloads*</vt:lpstr>
      <vt:lpstr>Applying Azure hybrid benefit for SQL Server</vt:lpstr>
      <vt:lpstr>High-Virtualization benefit for AHB for SQL Server</vt:lpstr>
      <vt:lpstr>Azure Database for MySQL/PostgreSQL/MariaDB Managed community version of MySQL, PostgreSQL, and MariaDB</vt:lpstr>
      <vt:lpstr>Migration Technics</vt:lpstr>
      <vt:lpstr>Migration Approaches</vt:lpstr>
      <vt:lpstr>Uploading large amounts of data to Azure</vt:lpstr>
      <vt:lpstr>Migration Assessment</vt:lpstr>
      <vt:lpstr>VM assessment with Cloudamize</vt:lpstr>
      <vt:lpstr>Database Assessment With DMA</vt:lpstr>
      <vt:lpstr>Building V2 of the Migration Plan</vt:lpstr>
      <vt:lpstr>Execute the Migration Plan</vt:lpstr>
      <vt:lpstr>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DCM Migration Overview</dc:title>
  <dc:creator/>
  <cp:lastModifiedBy/>
  <cp:revision>1</cp:revision>
  <dcterms:modified xsi:type="dcterms:W3CDTF">2018-06-13T11:04:37Z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0x010100BFFF400E18DBE449B1933769BB01003B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kirilk@microsoft.com</vt:lpwstr>
  </property>
  <property fmtid="{D5CDD505-2E9C-101B-9397-08002B2CF9AE}" pid="6" name="MSIP_Label_f42aa342-8706-4288-bd11-ebb85995028c_SetDate">
    <vt:lpwstr>2017-11-07T22:11:45.4023127Z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